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4" r:id="rId5"/>
    <p:sldId id="259" r:id="rId6"/>
    <p:sldId id="261" r:id="rId7"/>
    <p:sldId id="262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11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34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CC36C-A3A5-4AD0-8F94-529CF54C2029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F0620A3-D5B2-409E-B348-22946E9D45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CC36C-A3A5-4AD0-8F94-529CF54C2029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620A3-D5B2-409E-B348-22946E9D4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F0620A3-D5B2-409E-B348-22946E9D45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CC36C-A3A5-4AD0-8F94-529CF54C2029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CC36C-A3A5-4AD0-8F94-529CF54C2029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F0620A3-D5B2-409E-B348-22946E9D45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CC36C-A3A5-4AD0-8F94-529CF54C2029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F0620A3-D5B2-409E-B348-22946E9D45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86CC36C-A3A5-4AD0-8F94-529CF54C2029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620A3-D5B2-409E-B348-22946E9D45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CC36C-A3A5-4AD0-8F94-529CF54C2029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F0620A3-D5B2-409E-B348-22946E9D45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CC36C-A3A5-4AD0-8F94-529CF54C2029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F0620A3-D5B2-409E-B348-22946E9D4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CC36C-A3A5-4AD0-8F94-529CF54C2029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F0620A3-D5B2-409E-B348-22946E9D45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F0620A3-D5B2-409E-B348-22946E9D45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CC36C-A3A5-4AD0-8F94-529CF54C2029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F0620A3-D5B2-409E-B348-22946E9D45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86CC36C-A3A5-4AD0-8F94-529CF54C2029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86CC36C-A3A5-4AD0-8F94-529CF54C2029}" type="datetimeFigureOut">
              <a:rPr lang="en-US" smtClean="0"/>
              <a:pPr/>
              <a:t>2/28/2017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F0620A3-D5B2-409E-B348-22946E9D45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819400"/>
            <a:ext cx="7772400" cy="1752600"/>
          </a:xfrm>
        </p:spPr>
        <p:txBody>
          <a:bodyPr/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 Guide for Use of These Devices at work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0"/>
            <a:ext cx="8458200" cy="1752600"/>
          </a:xfrm>
        </p:spPr>
        <p:txBody>
          <a:bodyPr/>
          <a:lstStyle/>
          <a:p>
            <a:r>
              <a:rPr lang="en-US" dirty="0" smtClean="0"/>
              <a:t>Electronic Devices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Love Technology!</a:t>
            </a:r>
            <a:endParaRPr lang="en-US" dirty="0"/>
          </a:p>
        </p:txBody>
      </p:sp>
      <p:pic>
        <p:nvPicPr>
          <p:cNvPr id="1028" name="Picture 4" descr="C:\Documents and Settings\e66942\Local Settings\Temporary Internet Files\Content.IE5\HX9HRW79\MC900441332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981200"/>
            <a:ext cx="1981200" cy="1981200"/>
          </a:xfrm>
          <a:prstGeom prst="rect">
            <a:avLst/>
          </a:prstGeom>
          <a:noFill/>
        </p:spPr>
      </p:pic>
      <p:pic>
        <p:nvPicPr>
          <p:cNvPr id="1031" name="Picture 7" descr="C:\Documents and Settings\e66942\Local Settings\Temporary Internet Files\Content.IE5\Z5SXG8CN\MC900433863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2667000"/>
            <a:ext cx="2057400" cy="2057400"/>
          </a:xfrm>
          <a:prstGeom prst="rect">
            <a:avLst/>
          </a:prstGeom>
          <a:noFill/>
        </p:spPr>
      </p:pic>
      <p:pic>
        <p:nvPicPr>
          <p:cNvPr id="1034" name="Picture 10" descr="C:\Program Files\Microsoft Office\MEDIA\CAGCAT10\j0285750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4200" y="4572000"/>
            <a:ext cx="2603915" cy="1600200"/>
          </a:xfrm>
          <a:prstGeom prst="rect">
            <a:avLst/>
          </a:prstGeom>
          <a:noFill/>
        </p:spPr>
      </p:pic>
      <p:sp>
        <p:nvSpPr>
          <p:cNvPr id="15" name="TextBox 14"/>
          <p:cNvSpPr txBox="1"/>
          <p:nvPr/>
        </p:nvSpPr>
        <p:spPr>
          <a:xfrm>
            <a:off x="1981200" y="2209800"/>
            <a:ext cx="5562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We depend upon technology to keep us: </a:t>
            </a:r>
          </a:p>
          <a:p>
            <a:pPr algn="ctr"/>
            <a:r>
              <a:rPr lang="en-US" sz="2400" i="1" dirty="0" smtClean="0"/>
              <a:t>in touch, </a:t>
            </a:r>
          </a:p>
          <a:p>
            <a:pPr algn="ctr"/>
            <a:r>
              <a:rPr lang="en-US" sz="2400" i="1" dirty="0" smtClean="0"/>
              <a:t>entertained, </a:t>
            </a:r>
          </a:p>
          <a:p>
            <a:pPr algn="ctr"/>
            <a:r>
              <a:rPr lang="en-US" sz="2400" i="1" dirty="0" smtClean="0"/>
              <a:t>and informed.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Did You Know?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00200" y="1752600"/>
            <a:ext cx="617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Arial" pitchFamily="34" charset="0"/>
                <a:cs typeface="Arial" pitchFamily="34" charset="0"/>
              </a:rPr>
              <a:t>There is a policy that addresses use of Personal Electronics</a:t>
            </a:r>
          </a:p>
          <a:p>
            <a:pPr algn="ctr"/>
            <a:r>
              <a:rPr lang="en-US" sz="1200" i="1" dirty="0" smtClean="0">
                <a:latin typeface="Arial" pitchFamily="34" charset="0"/>
                <a:cs typeface="Arial" pitchFamily="34" charset="0"/>
              </a:rPr>
              <a:t>During the lab orientation process you will review this and all Lab Quality policies</a:t>
            </a:r>
            <a:endParaRPr lang="en-US" sz="1200" i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4038600" y="4495800"/>
            <a:ext cx="1981200" cy="0"/>
          </a:xfrm>
          <a:prstGeom prst="line">
            <a:avLst/>
          </a:prstGeom>
          <a:ln w="146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/>
          <p:nvPr/>
        </p:nvPicPr>
        <p:blipFill rotWithShape="1">
          <a:blip r:embed="rId2"/>
          <a:srcRect l="11666" t="20994" r="10256" b="41346"/>
          <a:stretch/>
        </p:blipFill>
        <p:spPr bwMode="auto">
          <a:xfrm>
            <a:off x="1600200" y="2547836"/>
            <a:ext cx="6019799" cy="3409950"/>
          </a:xfrm>
          <a:prstGeom prst="rect">
            <a:avLst/>
          </a:prstGeom>
          <a:ln>
            <a:solidFill>
              <a:schemeClr val="accent1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Specifics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2057400"/>
            <a:ext cx="81534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This policy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states: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</a:pPr>
            <a:endParaRPr kumimoji="0" lang="en-US" sz="28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685800" algn="l"/>
              </a:tabLst>
            </a:pPr>
            <a:r>
              <a:rPr lang="en-US" sz="2800" i="1" baseline="0" dirty="0" smtClean="0">
                <a:latin typeface="Arial" pitchFamily="34" charset="0"/>
                <a:ea typeface="Times New Roman" pitchFamily="18" charset="0"/>
              </a:rPr>
              <a:t>“</a:t>
            </a:r>
            <a:r>
              <a:rPr kumimoji="0" lang="en-US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Cell phones, ear buds, MP3 players or other personal electronic devices which are non-business related are to be placed in a locker or other secure area and not be personally carried or worn while working.”</a:t>
            </a:r>
            <a:endParaRPr kumimoji="0" lang="en-US" sz="2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BSWH General Policy Statement</a:t>
            </a:r>
            <a:endParaRPr lang="en-US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28600" y="2070557"/>
            <a:ext cx="86106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“The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purpose of this policy is to ensure that neither work productivity nor the workplace are interrupted with non-business related phone calls, text messaging, MP3 type devices, and other methods of electronic communication/entertainment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.”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 Personal Use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1524000"/>
            <a:ext cx="82296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“Limited personal use of BSWH Internet resources is </a:t>
            </a:r>
            <a:r>
              <a:rPr lang="en-US" sz="1600" b="1" i="1" dirty="0" smtClean="0">
                <a:latin typeface="Arial" pitchFamily="34" charset="0"/>
                <a:cs typeface="Arial" pitchFamily="34" charset="0"/>
              </a:rPr>
              <a:t>acceptable as long as it does not interfere with normal business operations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, conflict with business interests, or have an adverse impact on the reputation of BHCS.” </a:t>
            </a:r>
          </a:p>
          <a:p>
            <a:endParaRPr lang="en-US" sz="1600" dirty="0">
              <a:latin typeface="Arial" pitchFamily="34" charset="0"/>
              <a:cs typeface="Arial" pitchFamily="34" charset="0"/>
            </a:endParaRPr>
          </a:p>
          <a:p>
            <a:r>
              <a:rPr lang="en-US" sz="1600" dirty="0" smtClean="0">
                <a:latin typeface="Arial" pitchFamily="34" charset="0"/>
                <a:cs typeface="Arial" pitchFamily="34" charset="0"/>
              </a:rPr>
              <a:t>“BSWH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Internet resources must not be used in a manner that conflicts with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BSWH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mission and values, </a:t>
            </a:r>
            <a:r>
              <a:rPr lang="en-US" sz="1600" b="1" i="1" dirty="0">
                <a:latin typeface="Arial" pitchFamily="34" charset="0"/>
                <a:cs typeface="Arial" pitchFamily="34" charset="0"/>
              </a:rPr>
              <a:t>or interferes with normal business activities and operations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.” </a:t>
            </a:r>
            <a:endParaRPr lang="en-US" sz="1600" dirty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600" y="3352800"/>
            <a:ext cx="8686800" cy="2816156"/>
          </a:xfrm>
          <a:prstGeom prst="rect">
            <a:avLst/>
          </a:prstGeom>
          <a:noFill/>
          <a:ln w="254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Arial" pitchFamily="34" charset="0"/>
                <a:cs typeface="Arial" pitchFamily="34" charset="0"/>
              </a:rPr>
              <a:t>Normal  laboratory business operations include (but are not limited to):</a:t>
            </a:r>
          </a:p>
          <a:p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All tasks related to patient specimen collection/testing, including maintenance/QC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PT and competency assessment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Continuing Education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PI Projects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Staff training/education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5334000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Personal use of internet should never take place when any tasks related </a:t>
            </a:r>
          </a:p>
          <a:p>
            <a:pPr algn="ctr"/>
            <a:r>
              <a:rPr lang="en-US" b="1" dirty="0" smtClean="0">
                <a:latin typeface="Arial" pitchFamily="34" charset="0"/>
                <a:cs typeface="Arial" pitchFamily="34" charset="0"/>
              </a:rPr>
              <a:t>to normal business operations have not been completed.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Internet and Email Privacy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1524000"/>
            <a:ext cx="79248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000" dirty="0" smtClean="0">
                <a:latin typeface="Arial" pitchFamily="34" charset="0"/>
                <a:cs typeface="Arial" pitchFamily="34" charset="0"/>
              </a:rPr>
              <a:t>“BSWH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reserves the right to </a:t>
            </a:r>
            <a:r>
              <a:rPr lang="en-US" sz="2000" b="1" i="1" dirty="0">
                <a:latin typeface="Arial" pitchFamily="34" charset="0"/>
                <a:cs typeface="Arial" pitchFamily="34" charset="0"/>
              </a:rPr>
              <a:t>monitor and review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all activities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000" dirty="0" smtClean="0">
                <a:latin typeface="Arial" pitchFamily="34" charset="0"/>
                <a:cs typeface="Arial" pitchFamily="34" charset="0"/>
              </a:rPr>
              <a:t>and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messages using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BSWH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Internet resources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.”</a:t>
            </a:r>
          </a:p>
          <a:p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000" dirty="0" smtClean="0">
                <a:latin typeface="Arial" pitchFamily="34" charset="0"/>
                <a:cs typeface="Arial" pitchFamily="34" charset="0"/>
              </a:rPr>
              <a:t>“Users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must have </a:t>
            </a:r>
            <a:r>
              <a:rPr lang="en-US" sz="2000" b="1" i="1" dirty="0">
                <a:latin typeface="Arial" pitchFamily="34" charset="0"/>
                <a:cs typeface="Arial" pitchFamily="34" charset="0"/>
              </a:rPr>
              <a:t>no expectations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of privacy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000" dirty="0" smtClean="0">
                <a:latin typeface="Arial" pitchFamily="34" charset="0"/>
                <a:cs typeface="Arial" pitchFamily="34" charset="0"/>
              </a:rPr>
              <a:t>when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using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BSWH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Internet resources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.”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2000" dirty="0"/>
          </a:p>
        </p:txBody>
      </p:sp>
      <p:pic>
        <p:nvPicPr>
          <p:cNvPr id="18440" name="Picture 8" descr="C:\Documents and Settings\e66942\Local Settings\Temporary Internet Files\Content.IE5\521IPVVW\MP900178861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3581400"/>
            <a:ext cx="1760220" cy="2667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/>
          <p:cNvSpPr txBox="1"/>
          <p:nvPr/>
        </p:nvSpPr>
        <p:spPr>
          <a:xfrm>
            <a:off x="1143000" y="2057400"/>
            <a:ext cx="601318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Close this document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Check the box verifying review of the </a:t>
            </a:r>
            <a:r>
              <a:rPr lang="en-US" sz="2000" dirty="0" smtClean="0"/>
              <a:t>document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 smtClean="0"/>
              <a:t>Click “Take Test” to open exam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899260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133</TotalTime>
  <Words>323</Words>
  <Application>Microsoft Office PowerPoint</Application>
  <PresentationFormat>On-screen Show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Civic</vt:lpstr>
      <vt:lpstr>Electronic Devices</vt:lpstr>
      <vt:lpstr>We Love Technology!</vt:lpstr>
      <vt:lpstr>Did You Know?</vt:lpstr>
      <vt:lpstr>Policy Specifics</vt:lpstr>
      <vt:lpstr>BSWH General Policy Statement</vt:lpstr>
      <vt:lpstr>Internet Personal Use</vt:lpstr>
      <vt:lpstr>Internet and Email Privacy</vt:lpstr>
      <vt:lpstr>PowerPoint Presentation</vt:lpstr>
    </vt:vector>
  </TitlesOfParts>
  <Company>Baylor Health Care System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e66942</dc:creator>
  <cp:lastModifiedBy>Lingenfelter, Lisa D.</cp:lastModifiedBy>
  <cp:revision>17</cp:revision>
  <dcterms:created xsi:type="dcterms:W3CDTF">2012-11-09T13:29:42Z</dcterms:created>
  <dcterms:modified xsi:type="dcterms:W3CDTF">2017-02-28T17:32:26Z</dcterms:modified>
</cp:coreProperties>
</file>