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8" r:id="rId4"/>
    <p:sldId id="259" r:id="rId5"/>
    <p:sldId id="267" r:id="rId6"/>
    <p:sldId id="262" r:id="rId7"/>
    <p:sldId id="289" r:id="rId8"/>
    <p:sldId id="266" r:id="rId9"/>
    <p:sldId id="290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7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2/28/2017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2/28/2017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2/28/2017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2/28/2017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2/28/2017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2/28/2017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2/28/2017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2/28/2017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2/28/2017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2/28/2017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2/28/2017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54AB02A5-4FE5-49D9-9E24-09F23B90C450}" type="datetimeFigureOut">
              <a:rPr lang="en-US" smtClean="0"/>
              <a:pPr algn="r" eaLnBrk="1" latinLnBrk="0" hangingPunct="1"/>
              <a:t>2/28/2017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pPr algn="ctr" eaLnBrk="1" latinLnBrk="0" hangingPunct="1"/>
              <a:t>‹#›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FreshLoc</a:t>
            </a:r>
            <a:r>
              <a:rPr lang="en-US" dirty="0" smtClean="0"/>
              <a:t> Training</a:t>
            </a:r>
            <a:endParaRPr lang="en-US" dirty="0"/>
          </a:p>
        </p:txBody>
      </p:sp>
      <p:pic>
        <p:nvPicPr>
          <p:cNvPr id="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13171" t="35356" r="34216" b="46124"/>
          <a:stretch>
            <a:fillRect/>
          </a:stretch>
        </p:blipFill>
        <p:spPr bwMode="auto">
          <a:xfrm>
            <a:off x="1295400" y="3886200"/>
            <a:ext cx="76200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BSWH_logo_email_si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3962400"/>
            <a:ext cx="3429000" cy="1219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What is </a:t>
            </a:r>
            <a:r>
              <a:rPr lang="en-US" dirty="0" err="1" smtClean="0"/>
              <a:t>FreshLoc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2667000"/>
            <a:ext cx="7406640" cy="3026736"/>
          </a:xfrm>
        </p:spPr>
        <p:txBody>
          <a:bodyPr/>
          <a:lstStyle/>
          <a:p>
            <a:pPr marL="27432" lvl="1" algn="l">
              <a:spcBef>
                <a:spcPts val="600"/>
              </a:spcBef>
              <a:buSzPct val="80000"/>
            </a:pPr>
            <a:r>
              <a:rPr lang="en-US" dirty="0" smtClean="0"/>
              <a:t>A wireless, constant monitoring of all refrigerators, freezers, ovens, room temperature, and humidity where indicated.  This is a system controlled remotely by a 3</a:t>
            </a:r>
            <a:r>
              <a:rPr lang="en-US" baseline="30000" dirty="0" smtClean="0"/>
              <a:t>rd</a:t>
            </a:r>
            <a:r>
              <a:rPr lang="en-US" dirty="0" smtClean="0"/>
              <a:t> party vendor in which access is granted to view, change, and correct temperature readings. 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7800" y="838200"/>
            <a:ext cx="7406640" cy="1011702"/>
          </a:xfrm>
        </p:spPr>
        <p:txBody>
          <a:bodyPr/>
          <a:lstStyle/>
          <a:p>
            <a:r>
              <a:rPr lang="en-US" dirty="0" smtClean="0"/>
              <a:t>Why </a:t>
            </a:r>
            <a:r>
              <a:rPr lang="en-US" dirty="0" err="1" smtClean="0"/>
              <a:t>FreshLoc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2362200"/>
            <a:ext cx="7406640" cy="2950536"/>
          </a:xfrm>
        </p:spPr>
        <p:txBody>
          <a:bodyPr>
            <a:normAutofit fontScale="70000" lnSpcReduction="20000"/>
          </a:bodyPr>
          <a:lstStyle/>
          <a:p>
            <a:pPr marL="27432" lvl="1" algn="l">
              <a:spcBef>
                <a:spcPts val="600"/>
              </a:spcBef>
              <a:buSzPct val="80000"/>
            </a:pPr>
            <a:r>
              <a:rPr lang="en-US" sz="4000" dirty="0" smtClean="0"/>
              <a:t>This product helps standardize Laboratory procedures with regards to refrigerator, freezer, room temperature, and oven monitoring in accordance with CAP standards.  Data is also recalled faster for instances where a look-back is necessary.  It is a continuous monitoring system, unlike previous methods.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Where is </a:t>
            </a:r>
            <a:r>
              <a:rPr lang="en-US" dirty="0" err="1" smtClean="0"/>
              <a:t>FreshLoc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2514600"/>
            <a:ext cx="7406640" cy="3255336"/>
          </a:xfrm>
        </p:spPr>
        <p:txBody>
          <a:bodyPr/>
          <a:lstStyle/>
          <a:p>
            <a:pPr marL="27432" lvl="1" algn="l">
              <a:spcBef>
                <a:spcPts val="600"/>
              </a:spcBef>
              <a:buSzPct val="80000"/>
            </a:pPr>
            <a:r>
              <a:rPr lang="en-US" dirty="0" err="1" smtClean="0"/>
              <a:t>FreshLoc</a:t>
            </a:r>
            <a:r>
              <a:rPr lang="en-US" dirty="0" smtClean="0"/>
              <a:t> is located in all refrigerators, freezers, ovens, and where applicable room temperature readings are needed.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Who has access to </a:t>
            </a:r>
            <a:r>
              <a:rPr lang="en-US" dirty="0" err="1" smtClean="0"/>
              <a:t>FreshLoc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type="subTitle" idx="1"/>
          </p:nvPr>
        </p:nvSpPr>
        <p:spPr>
          <a:xfrm>
            <a:off x="1447800" y="2514600"/>
            <a:ext cx="7407275" cy="3255963"/>
          </a:xfrm>
        </p:spPr>
        <p:txBody>
          <a:bodyPr/>
          <a:lstStyle/>
          <a:p>
            <a:pPr lvl="1" algn="l">
              <a:spcBef>
                <a:spcPts val="0"/>
              </a:spcBef>
            </a:pPr>
            <a:r>
              <a:rPr lang="en-US" dirty="0" smtClean="0"/>
              <a:t>All leadership personnel</a:t>
            </a:r>
          </a:p>
          <a:p>
            <a:pPr lvl="1" algn="l">
              <a:spcBef>
                <a:spcPts val="0"/>
              </a:spcBef>
            </a:pPr>
            <a:endParaRPr lang="en-US" dirty="0" smtClean="0"/>
          </a:p>
          <a:p>
            <a:pPr lvl="2" algn="l">
              <a:spcBef>
                <a:spcPts val="0"/>
              </a:spcBef>
              <a:buFont typeface="Wingdings" pitchFamily="2" charset="2"/>
              <a:buChar char="ü"/>
            </a:pPr>
            <a:r>
              <a:rPr lang="en-US" dirty="0" smtClean="0"/>
              <a:t>Managers are ultimately the Super Users</a:t>
            </a:r>
          </a:p>
          <a:p>
            <a:pPr lvl="2" algn="l">
              <a:buFont typeface="Wingdings" pitchFamily="2" charset="2"/>
              <a:buChar char="ü"/>
            </a:pPr>
            <a:r>
              <a:rPr lang="en-US" dirty="0" smtClean="0"/>
              <a:t>Supervisors</a:t>
            </a:r>
          </a:p>
          <a:p>
            <a:pPr lvl="2" algn="l">
              <a:buFont typeface="Wingdings" pitchFamily="2" charset="2"/>
              <a:buChar char="ü"/>
            </a:pPr>
            <a:r>
              <a:rPr lang="en-US" dirty="0" smtClean="0"/>
              <a:t>Senior Technologists</a:t>
            </a:r>
          </a:p>
          <a:p>
            <a:pPr lvl="2" algn="l">
              <a:buFont typeface="Wingdings" pitchFamily="2" charset="2"/>
              <a:buChar char="ü"/>
            </a:pPr>
            <a:r>
              <a:rPr lang="en-US" dirty="0" smtClean="0"/>
              <a:t>DPIC (Designated Person In Charge)</a:t>
            </a:r>
          </a:p>
          <a:p>
            <a:pPr lvl="2"/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Alert for Temperature Failure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2819400"/>
            <a:ext cx="7406640" cy="1752600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FreshLoc</a:t>
            </a:r>
            <a:r>
              <a:rPr lang="en-US" sz="2800" dirty="0" smtClean="0"/>
              <a:t> constantly monitors the temperatures; in the event of a temperature failure, an alert will be sent.  At our facility, this alert is received via pager located in the </a:t>
            </a:r>
            <a:r>
              <a:rPr lang="en-US" sz="2800" dirty="0" err="1" smtClean="0"/>
              <a:t>Corelab</a:t>
            </a:r>
            <a:r>
              <a:rPr lang="en-US" sz="2800" dirty="0" smtClean="0"/>
              <a:t>.</a:t>
            </a:r>
            <a:endParaRPr lang="en-US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Alert (Pager)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3331536"/>
          </a:xfrm>
        </p:spPr>
        <p:txBody>
          <a:bodyPr>
            <a:normAutofit fontScale="62500" lnSpcReduction="20000"/>
          </a:bodyPr>
          <a:lstStyle/>
          <a:p>
            <a:endParaRPr lang="en-US" sz="4500" dirty="0" smtClean="0"/>
          </a:p>
          <a:p>
            <a:r>
              <a:rPr lang="en-US" sz="4500" dirty="0" smtClean="0"/>
              <a:t>When the pager goes off it will display:</a:t>
            </a:r>
          </a:p>
          <a:p>
            <a:endParaRPr lang="en-US" sz="4500" dirty="0" smtClean="0"/>
          </a:p>
          <a:p>
            <a:pPr lvl="1" algn="l">
              <a:buFont typeface="Arial" pitchFamily="34" charset="0"/>
              <a:buChar char="•"/>
            </a:pPr>
            <a:r>
              <a:rPr lang="en-US" sz="4500" dirty="0" smtClean="0"/>
              <a:t>Alert: #S16844091 (this is the strobe ID #) </a:t>
            </a:r>
          </a:p>
          <a:p>
            <a:pPr lvl="1" algn="l">
              <a:buFont typeface="Arial" pitchFamily="34" charset="0"/>
              <a:buChar char="•"/>
            </a:pPr>
            <a:r>
              <a:rPr lang="en-US" sz="4500" dirty="0" smtClean="0"/>
              <a:t>[</a:t>
            </a:r>
            <a:r>
              <a:rPr lang="en-US" sz="4500" dirty="0" err="1" smtClean="0"/>
              <a:t>BayAS</a:t>
            </a:r>
            <a:r>
              <a:rPr lang="en-US" sz="4500" dirty="0" smtClean="0"/>
              <a:t>-Lab] (lab location)</a:t>
            </a:r>
          </a:p>
          <a:p>
            <a:pPr lvl="1" algn="l">
              <a:buFont typeface="Arial" pitchFamily="34" charset="0"/>
              <a:buChar char="•"/>
            </a:pPr>
            <a:r>
              <a:rPr lang="en-US" sz="4500" dirty="0" smtClean="0"/>
              <a:t>BB – </a:t>
            </a:r>
            <a:r>
              <a:rPr lang="en-US" sz="4500" dirty="0" err="1" smtClean="0"/>
              <a:t>Cryo</a:t>
            </a:r>
            <a:r>
              <a:rPr lang="en-US" sz="4500" dirty="0" smtClean="0"/>
              <a:t> </a:t>
            </a:r>
            <a:r>
              <a:rPr lang="en-US" sz="4500" dirty="0" err="1" smtClean="0"/>
              <a:t>Frz</a:t>
            </a:r>
            <a:r>
              <a:rPr lang="en-US" sz="4500" dirty="0" smtClean="0"/>
              <a:t> #1 (location)</a:t>
            </a:r>
          </a:p>
          <a:p>
            <a:pPr lvl="1" algn="l">
              <a:buFont typeface="Arial" pitchFamily="34" charset="0"/>
              <a:buChar char="•"/>
            </a:pPr>
            <a:r>
              <a:rPr lang="en-US" sz="4500" dirty="0" smtClean="0"/>
              <a:t>&gt;-20 (temp warning)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When an alert is received…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type="subTitle" idx="1"/>
          </p:nvPr>
        </p:nvSpPr>
        <p:spPr>
          <a:xfrm>
            <a:off x="1447800" y="2362200"/>
            <a:ext cx="7406640" cy="3636336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Immediately notify the department the alert is for.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Identify on-site staff having access to </a:t>
            </a:r>
            <a:r>
              <a:rPr lang="en-US" dirty="0" err="1" smtClean="0"/>
              <a:t>FreshLoc</a:t>
            </a:r>
            <a:r>
              <a:rPr lang="en-US" dirty="0" smtClean="0"/>
              <a:t>.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All alerts should be followed-up promptly with a appropriate documentation of resolution.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Competency Assessment</a:t>
            </a:r>
            <a:endParaRPr lang="en-US" dirty="0"/>
          </a:p>
        </p:txBody>
      </p:sp>
      <p:pic>
        <p:nvPicPr>
          <p:cNvPr id="5" name="Picture 2" descr="C:\Program Files\Microsoft Office\MEDIA\CAGCAT10\j0195384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3663902"/>
            <a:ext cx="2459038" cy="2509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3"/>
          <p:cNvSpPr txBox="1"/>
          <p:nvPr/>
        </p:nvSpPr>
        <p:spPr>
          <a:xfrm>
            <a:off x="1888787" y="2105560"/>
            <a:ext cx="601318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 smtClean="0"/>
              <a:t>Close this document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 smtClean="0"/>
              <a:t>Check the box verifying review of the document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 smtClean="0"/>
              <a:t>Click “Take Test” to open exam</a:t>
            </a:r>
            <a:endParaRPr lang="en-US" sz="2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157</TotalTime>
  <Words>296</Words>
  <Application>Microsoft Office PowerPoint</Application>
  <PresentationFormat>On-screen Show (4:3)</PresentationFormat>
  <Paragraphs>36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Solstice</vt:lpstr>
      <vt:lpstr>FreshLoc Training</vt:lpstr>
      <vt:lpstr>What is FreshLoc</vt:lpstr>
      <vt:lpstr>Why FreshLoc?</vt:lpstr>
      <vt:lpstr>Where is FreshLoc?</vt:lpstr>
      <vt:lpstr>Who has access to FreshLoc?</vt:lpstr>
      <vt:lpstr>Alert for Temperature Failure</vt:lpstr>
      <vt:lpstr>The Alert (Pager)</vt:lpstr>
      <vt:lpstr>When an alert is received…</vt:lpstr>
      <vt:lpstr>Competency Assessment</vt:lpstr>
    </vt:vector>
  </TitlesOfParts>
  <Company>Baylor Health Care System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FreshLoc Training</dc:title>
  <dc:creator>e66942</dc:creator>
  <cp:lastModifiedBy>Lingenfelter, Lisa D.</cp:lastModifiedBy>
  <cp:revision>20</cp:revision>
  <dcterms:created xsi:type="dcterms:W3CDTF">2012-04-25T14:46:25Z</dcterms:created>
  <dcterms:modified xsi:type="dcterms:W3CDTF">2017-02-28T17:33:15Z</dcterms:modified>
</cp:coreProperties>
</file>