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6" r:id="rId4"/>
  </p:sldMasterIdLst>
  <p:notesMasterIdLst>
    <p:notesMasterId r:id="rId15"/>
  </p:notesMasterIdLst>
  <p:handoutMasterIdLst>
    <p:handoutMasterId r:id="rId16"/>
  </p:handoutMasterIdLst>
  <p:sldIdLst>
    <p:sldId id="273" r:id="rId5"/>
    <p:sldId id="274" r:id="rId6"/>
    <p:sldId id="276" r:id="rId7"/>
    <p:sldId id="277" r:id="rId8"/>
    <p:sldId id="296" r:id="rId9"/>
    <p:sldId id="283" r:id="rId10"/>
    <p:sldId id="281" r:id="rId11"/>
    <p:sldId id="287" r:id="rId12"/>
    <p:sldId id="291" r:id="rId13"/>
    <p:sldId id="29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17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B1"/>
    <a:srgbClr val="0090BA"/>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621" autoAdjust="0"/>
  </p:normalViewPr>
  <p:slideViewPr>
    <p:cSldViewPr showGuides="1">
      <p:cViewPr varScale="1">
        <p:scale>
          <a:sx n="83" d="100"/>
          <a:sy n="83" d="100"/>
        </p:scale>
        <p:origin x="-130" y="-58"/>
      </p:cViewPr>
      <p:guideLst>
        <p:guide orient="horz" pos="4176"/>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175CF00-1DFC-4214-9D3A-A03A5E9B768E}" type="datetimeFigureOut">
              <a:rPr lang="en-US" smtClean="0"/>
              <a:t>3/28/2017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9F37EE4-75F1-4C54-8965-C1C8946C4228}" type="slidenum">
              <a:rPr lang="en-US" smtClean="0"/>
              <a:t>‹#›</a:t>
            </a:fld>
            <a:endParaRPr lang="en-US"/>
          </a:p>
        </p:txBody>
      </p:sp>
    </p:spTree>
    <p:extLst>
      <p:ext uri="{BB962C8B-B14F-4D97-AF65-F5344CB8AC3E}">
        <p14:creationId xmlns:p14="http://schemas.microsoft.com/office/powerpoint/2010/main" val="14001139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FFD5A8D-AF39-48C2-A6FB-148A415D3F19}" type="datetimeFigureOut">
              <a:rPr lang="en-US" smtClean="0"/>
              <a:pPr/>
              <a:t>3/28/2017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B39A440-5223-4FC6-B56B-C0387157EFFA}" type="slidenum">
              <a:rPr lang="en-US" smtClean="0"/>
              <a:pPr/>
              <a:t>‹#›</a:t>
            </a:fld>
            <a:endParaRPr lang="en-US" dirty="0"/>
          </a:p>
        </p:txBody>
      </p:sp>
    </p:spTree>
    <p:extLst>
      <p:ext uri="{BB962C8B-B14F-4D97-AF65-F5344CB8AC3E}">
        <p14:creationId xmlns:p14="http://schemas.microsoft.com/office/powerpoint/2010/main" val="1116648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1"/>
            <a:ext cx="9144000" cy="6855858"/>
          </a:xfrm>
          <a:prstGeom prst="rect">
            <a:avLst/>
          </a:prstGeom>
        </p:spPr>
      </p:pic>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 y="1071"/>
            <a:ext cx="9144000" cy="6855858"/>
          </a:xfrm>
          <a:prstGeom prst="rect">
            <a:avLst/>
          </a:prstGeom>
        </p:spPr>
      </p:pic>
      <p:sp>
        <p:nvSpPr>
          <p:cNvPr id="2" name="Title 1"/>
          <p:cNvSpPr>
            <a:spLocks noGrp="1"/>
          </p:cNvSpPr>
          <p:nvPr>
            <p:ph type="ctrTitle"/>
          </p:nvPr>
        </p:nvSpPr>
        <p:spPr>
          <a:xfrm>
            <a:off x="685800" y="2130425"/>
            <a:ext cx="7772400" cy="1470025"/>
          </a:xfrm>
        </p:spPr>
        <p:txBody>
          <a:bodyPr/>
          <a:lstStyle>
            <a:lvl1pPr>
              <a:defRPr>
                <a:solidFill>
                  <a:schemeClr val="bg1"/>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9" name="Picture 8" descr="BSWH_Logo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872163" y="6086475"/>
            <a:ext cx="29829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561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rcRect t="-30424" b="-778"/>
          <a:stretch>
            <a:fillRect/>
          </a:stretch>
        </p:blipFill>
        <p:spPr bwMode="auto">
          <a:xfrm rot="16200000" flipH="1">
            <a:off x="2336241"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0067B1"/>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31775" indent="-230188">
              <a:defRPr>
                <a:solidFill>
                  <a:srgbClr val="4D4D4D"/>
                </a:solidFill>
                <a:latin typeface="Times New Roman" pitchFamily="18" charset="0"/>
                <a:cs typeface="Times New Roman" pitchFamily="18" charset="0"/>
              </a:defRPr>
            </a:lvl1pPr>
            <a:lvl2pPr>
              <a:defRPr>
                <a:solidFill>
                  <a:srgbClr val="4D4D4D"/>
                </a:solidFill>
                <a:latin typeface="Times New Roman" pitchFamily="18" charset="0"/>
                <a:cs typeface="Times New Roman" pitchFamily="18" charset="0"/>
              </a:defRPr>
            </a:lvl2pPr>
            <a:lvl3pPr>
              <a:defRPr>
                <a:solidFill>
                  <a:srgbClr val="4D4D4D"/>
                </a:solidFill>
                <a:latin typeface="Times New Roman" pitchFamily="18" charset="0"/>
                <a:cs typeface="Times New Roman" pitchFamily="18" charset="0"/>
              </a:defRPr>
            </a:lvl3pPr>
            <a:lvl4pPr>
              <a:defRPr>
                <a:solidFill>
                  <a:srgbClr val="4D4D4D"/>
                </a:solidFill>
                <a:latin typeface="Times New Roman" pitchFamily="18" charset="0"/>
                <a:cs typeface="Times New Roman" pitchFamily="18" charset="0"/>
              </a:defRPr>
            </a:lvl4pPr>
            <a:lvl5pPr>
              <a:defRPr>
                <a:solidFill>
                  <a:srgbClr val="4D4D4D"/>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53200" y="6172200"/>
            <a:ext cx="2133600" cy="365125"/>
          </a:xfrm>
        </p:spPr>
        <p:txBody>
          <a:bodyPr/>
          <a:lstStyle>
            <a:lvl1pPr algn="r">
              <a:defRPr sz="900">
                <a:solidFill>
                  <a:schemeClr val="bg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3" name="Picture 12" descr="BSWH_Logo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3700" y="6159500"/>
            <a:ext cx="223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871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5858"/>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 y="0"/>
            <a:ext cx="9144000" cy="6855858"/>
          </a:xfrm>
          <a:prstGeom prst="rect">
            <a:avLst/>
          </a:prstGeom>
        </p:spPr>
      </p:pic>
      <p:sp>
        <p:nvSpPr>
          <p:cNvPr id="2" name="Title 1"/>
          <p:cNvSpPr>
            <a:spLocks noGrp="1"/>
          </p:cNvSpPr>
          <p:nvPr>
            <p:ph type="title"/>
          </p:nvPr>
        </p:nvSpPr>
        <p:spPr>
          <a:xfrm>
            <a:off x="722313" y="2971800"/>
            <a:ext cx="7772400" cy="1362075"/>
          </a:xfrm>
        </p:spPr>
        <p:txBody>
          <a:bodyPr anchor="t"/>
          <a:lstStyle>
            <a:lvl1pPr algn="l">
              <a:defRPr sz="4000" b="0" cap="none" baseline="0">
                <a:solidFill>
                  <a:schemeClr val="bg1"/>
                </a:solidFill>
              </a:defRPr>
            </a:lvl1pPr>
          </a:lstStyle>
          <a:p>
            <a:r>
              <a:rPr lang="en-US" dirty="0" smtClean="0"/>
              <a:t>Click to edit Master title style</a:t>
            </a:r>
            <a:endParaRPr lang="en-US" dirty="0"/>
          </a:p>
        </p:txBody>
      </p:sp>
      <p:sp>
        <p:nvSpPr>
          <p:cNvPr id="11" name="Slide Number Placeholder 5"/>
          <p:cNvSpPr>
            <a:spLocks noGrp="1"/>
          </p:cNvSpPr>
          <p:nvPr>
            <p:ph type="sldNum" sz="quarter" idx="12"/>
          </p:nvPr>
        </p:nvSpPr>
        <p:spPr>
          <a:xfrm>
            <a:off x="3505200" y="6356350"/>
            <a:ext cx="2133600" cy="365125"/>
          </a:xfrm>
        </p:spPr>
        <p:txBody>
          <a:bodyPr/>
          <a:lstStyle>
            <a:lvl1pPr algn="ct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3" name="Picture 12" descr="BSWH_Logo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872163" y="6086475"/>
            <a:ext cx="29829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3342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5" name="Picture 2"/>
          <p:cNvPicPr>
            <a:picLocks noChangeAspect="1"/>
          </p:cNvPicPr>
          <p:nvPr userDrawn="1"/>
        </p:nvPicPr>
        <p:blipFill>
          <a:blip r:embed="rId2">
            <a:extLst>
              <a:ext uri="{28A0092B-C50C-407E-A947-70E740481C1C}">
                <a14:useLocalDpi xmlns:a14="http://schemas.microsoft.com/office/drawing/2010/main" val="0"/>
              </a:ext>
            </a:extLst>
          </a:blip>
          <a:srcRect t="-30424" b="-778"/>
          <a:stretch>
            <a:fillRect/>
          </a:stretch>
        </p:blipFill>
        <p:spPr bwMode="auto">
          <a:xfrm rot="16200000" flipH="1">
            <a:off x="2336241"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Slide Number Placeholder 5"/>
          <p:cNvSpPr>
            <a:spLocks noGrp="1"/>
          </p:cNvSpPr>
          <p:nvPr>
            <p:ph type="sldNum" sz="quarter" idx="12"/>
          </p:nvPr>
        </p:nvSpPr>
        <p:spPr>
          <a:xfrm>
            <a:off x="6553200" y="6172200"/>
            <a:ext cx="2133600" cy="365125"/>
          </a:xfrm>
        </p:spPr>
        <p:txBody>
          <a:bodyPr/>
          <a:lstStyle>
            <a:lvl1pPr algn="r">
              <a:defRPr sz="900">
                <a:solidFill>
                  <a:schemeClr val="bg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7" name="Picture 16" descr="BSWH_Logo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3700" y="6159500"/>
            <a:ext cx="223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808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9" name="Picture 2"/>
          <p:cNvPicPr>
            <a:picLocks noChangeAspect="1"/>
          </p:cNvPicPr>
          <p:nvPr userDrawn="1"/>
        </p:nvPicPr>
        <p:blipFill>
          <a:blip r:embed="rId2">
            <a:extLst>
              <a:ext uri="{28A0092B-C50C-407E-A947-70E740481C1C}">
                <a14:useLocalDpi xmlns:a14="http://schemas.microsoft.com/office/drawing/2010/main" val="0"/>
              </a:ext>
            </a:extLst>
          </a:blip>
          <a:srcRect t="-30424" b="-778"/>
          <a:stretch>
            <a:fillRect/>
          </a:stretch>
        </p:blipFill>
        <p:spPr bwMode="auto">
          <a:xfrm rot="16200000" flipH="1">
            <a:off x="2336241"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solidFill>
                  <a:srgbClr val="0090B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solidFill>
                  <a:srgbClr val="0090B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3"/>
          <p:cNvSpPr>
            <a:spLocks noGrp="1"/>
          </p:cNvSpPr>
          <p:nvPr>
            <p:ph type="dt" sz="half" idx="10"/>
          </p:nvPr>
        </p:nvSpPr>
        <p:spPr>
          <a:xfrm>
            <a:off x="457200" y="6356350"/>
            <a:ext cx="2133600" cy="365125"/>
          </a:xfrm>
        </p:spPr>
        <p:txBody>
          <a:bodyPr/>
          <a:lstStyle>
            <a:lvl1pPr>
              <a:defRPr sz="900">
                <a:solidFill>
                  <a:schemeClr val="bg1"/>
                </a:solidFill>
                <a:latin typeface="Arial" pitchFamily="34" charset="0"/>
                <a:cs typeface="Arial" pitchFamily="34" charset="0"/>
              </a:defRPr>
            </a:lvl1pPr>
          </a:lstStyle>
          <a:p>
            <a:endParaRPr lang="en-US" dirty="0"/>
          </a:p>
        </p:txBody>
      </p:sp>
      <p:sp>
        <p:nvSpPr>
          <p:cNvPr id="17" name="Slide Number Placeholder 5"/>
          <p:cNvSpPr txBox="1">
            <a:spLocks/>
          </p:cNvSpPr>
          <p:nvPr userDrawn="1"/>
        </p:nvSpPr>
        <p:spPr>
          <a:xfrm>
            <a:off x="6553200" y="617220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bg1"/>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9FB7D82-1B90-44C0-ADB8-3A9D5731A9A8}" type="slidenum">
              <a:rPr lang="en-US" smtClean="0"/>
              <a:pPr/>
              <a:t>‹#›</a:t>
            </a:fld>
            <a:endParaRPr lang="en-US" dirty="0"/>
          </a:p>
        </p:txBody>
      </p:sp>
      <p:pic>
        <p:nvPicPr>
          <p:cNvPr id="18" name="Picture 17" descr="BSWH_Logo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3700" y="6159500"/>
            <a:ext cx="223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471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rcRect t="-30424" b="-778"/>
          <a:stretch>
            <a:fillRect/>
          </a:stretch>
        </p:blipFill>
        <p:spPr bwMode="auto">
          <a:xfrm rot="16200000" flipH="1">
            <a:off x="2336241"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Slide Number Placeholder 5"/>
          <p:cNvSpPr>
            <a:spLocks noGrp="1"/>
          </p:cNvSpPr>
          <p:nvPr>
            <p:ph type="sldNum" sz="quarter" idx="12"/>
          </p:nvPr>
        </p:nvSpPr>
        <p:spPr>
          <a:xfrm>
            <a:off x="6553200" y="6172200"/>
            <a:ext cx="2133600" cy="365125"/>
          </a:xfrm>
        </p:spPr>
        <p:txBody>
          <a:bodyPr/>
          <a:lstStyle>
            <a:lvl1pPr algn="r">
              <a:defRPr sz="900">
                <a:solidFill>
                  <a:schemeClr val="bg1"/>
                </a:solidFill>
                <a:latin typeface="Arial" pitchFamily="34" charset="0"/>
                <a:cs typeface="Arial" pitchFamily="34" charset="0"/>
              </a:defRPr>
            </a:lvl1pPr>
          </a:lstStyle>
          <a:p>
            <a:fld id="{99FB7D82-1B90-44C0-ADB8-3A9D5731A9A8}" type="slidenum">
              <a:rPr lang="en-US" smtClean="0"/>
              <a:pPr/>
              <a:t>‹#›</a:t>
            </a:fld>
            <a:endParaRPr lang="en-US" dirty="0"/>
          </a:p>
        </p:txBody>
      </p:sp>
      <p:pic>
        <p:nvPicPr>
          <p:cNvPr id="14" name="Picture 13" descr="BSWH_Logo_RGB.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93700" y="6159500"/>
            <a:ext cx="2239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575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3505200" y="6356350"/>
            <a:ext cx="2133600" cy="365125"/>
          </a:xfrm>
        </p:spPr>
        <p:txBody>
          <a:bodyPr/>
          <a:lstStyle>
            <a:lvl1pPr algn="ctr">
              <a:defRPr sz="900">
                <a:solidFill>
                  <a:srgbClr val="0067B1"/>
                </a:solidFill>
                <a:latin typeface="Arial" pitchFamily="34" charset="0"/>
                <a:cs typeface="Arial" pitchFamily="34" charset="0"/>
              </a:defRPr>
            </a:lvl1pPr>
          </a:lstStyle>
          <a:p>
            <a:fld id="{99FB7D82-1B90-44C0-ADB8-3A9D5731A9A8}" type="slidenum">
              <a:rPr lang="en-US" smtClean="0"/>
              <a:pPr/>
              <a:t>‹#›</a:t>
            </a:fld>
            <a:endParaRPr lang="en-US" dirty="0"/>
          </a:p>
        </p:txBody>
      </p:sp>
    </p:spTree>
    <p:extLst>
      <p:ext uri="{BB962C8B-B14F-4D97-AF65-F5344CB8AC3E}">
        <p14:creationId xmlns:p14="http://schemas.microsoft.com/office/powerpoint/2010/main" val="394502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B7D82-1B90-44C0-ADB8-3A9D5731A9A8}" type="slidenum">
              <a:rPr lang="en-US" smtClean="0"/>
              <a:pPr/>
              <a:t>‹#›</a:t>
            </a:fld>
            <a:endParaRPr lang="en-US" dirty="0"/>
          </a:p>
        </p:txBody>
      </p:sp>
    </p:spTree>
    <p:extLst>
      <p:ext uri="{BB962C8B-B14F-4D97-AF65-F5344CB8AC3E}">
        <p14:creationId xmlns:p14="http://schemas.microsoft.com/office/powerpoint/2010/main" val="58740629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Lst>
  <p:hf hdr="0" ftr="0" dt="0"/>
  <p:txStyles>
    <p:titleStyle>
      <a:lvl1pPr algn="ctr" defTabSz="914400" rtl="0" eaLnBrk="1" latinLnBrk="0" hangingPunct="1">
        <a:spcBef>
          <a:spcPct val="0"/>
        </a:spcBef>
        <a:buNone/>
        <a:defRPr sz="4400" kern="1200">
          <a:solidFill>
            <a:srgbClr val="0067B1"/>
          </a:solidFill>
          <a:latin typeface="Times New Roman" pitchFamily="18" charset="0"/>
          <a:ea typeface="+mj-ea"/>
          <a:cs typeface="Times New Roman" pitchFamily="18" charset="0"/>
        </a:defRPr>
      </a:lvl1pPr>
    </p:titleStyle>
    <p:bodyStyle>
      <a:lvl1pPr marL="233363" indent="-231775" algn="l" defTabSz="914400" rtl="0" eaLnBrk="1" latinLnBrk="0" hangingPunct="1">
        <a:spcBef>
          <a:spcPct val="20000"/>
        </a:spcBef>
        <a:buFont typeface="Arial" pitchFamily="34" charset="0"/>
        <a:buChar char="•"/>
        <a:defRPr sz="3200" kern="1200">
          <a:solidFill>
            <a:srgbClr val="4D4D4D"/>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rgbClr val="4D4D4D"/>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rgbClr val="4D4D4D"/>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rgbClr val="4D4D4D"/>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rgbClr val="4D4D4D"/>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9600" y="457200"/>
            <a:ext cx="7772400" cy="2514600"/>
          </a:xfrm>
        </p:spPr>
        <p:txBody>
          <a:bodyPr/>
          <a:lstStyle/>
          <a:p>
            <a:pPr eaLnBrk="1" hangingPunct="1"/>
            <a:r>
              <a:rPr lang="en-US" altLang="en-US" sz="5400" b="1" dirty="0" smtClean="0">
                <a:latin typeface="Arial" charset="0"/>
              </a:rPr>
              <a:t>Stop the Line:</a:t>
            </a:r>
            <a:r>
              <a:rPr lang="en-US" altLang="en-US" sz="4000" dirty="0" smtClean="0"/>
              <a:t> </a:t>
            </a:r>
            <a:br>
              <a:rPr lang="en-US" altLang="en-US" sz="4000" dirty="0" smtClean="0"/>
            </a:br>
            <a:r>
              <a:rPr lang="en-US" altLang="en-US" sz="2800" dirty="0" smtClean="0">
                <a:latin typeface="Arial" charset="0"/>
              </a:rPr>
              <a:t>Authority to Intervene to Protect </a:t>
            </a:r>
            <a:br>
              <a:rPr lang="en-US" altLang="en-US" sz="2800" dirty="0" smtClean="0">
                <a:latin typeface="Arial" charset="0"/>
              </a:rPr>
            </a:br>
            <a:r>
              <a:rPr lang="en-US" altLang="en-US" sz="2800" dirty="0" smtClean="0">
                <a:latin typeface="Arial" charset="0"/>
              </a:rPr>
              <a:t>Patient Safety</a:t>
            </a:r>
          </a:p>
        </p:txBody>
      </p:sp>
      <p:pic>
        <p:nvPicPr>
          <p:cNvPr id="3" name="Picture 6" descr="MCj043256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3859" y="26670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9FB7D82-1B90-44C0-ADB8-3A9D5731A9A8}" type="slidenum">
              <a:rPr lang="en-US" smtClean="0"/>
              <a:pPr/>
              <a:t>9</a:t>
            </a:fld>
            <a:endParaRPr lang="en-US" dirty="0"/>
          </a:p>
        </p:txBody>
      </p:sp>
      <p:sp>
        <p:nvSpPr>
          <p:cNvPr id="4" name="Rectangle 3"/>
          <p:cNvSpPr>
            <a:spLocks noChangeArrowheads="1"/>
          </p:cNvSpPr>
          <p:nvPr/>
        </p:nvSpPr>
        <p:spPr bwMode="auto">
          <a:xfrm>
            <a:off x="457200" y="2133600"/>
            <a:ext cx="7848600" cy="1200150"/>
          </a:xfrm>
          <a:prstGeom prst="rect">
            <a:avLst/>
          </a:prstGeom>
          <a:solidFill>
            <a:schemeClr val="bg2"/>
          </a:solidFill>
          <a:ln>
            <a:noFill/>
          </a:ln>
          <a:extLst/>
        </p:spPr>
        <p:txBody>
          <a:bodyPr>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eaLnBrk="1" hangingPunct="1">
              <a:defRPr/>
            </a:pPr>
            <a:r>
              <a:rPr lang="en-US" altLang="en-US" b="1" dirty="0" smtClean="0"/>
              <a:t>There is no exam for this module</a:t>
            </a:r>
          </a:p>
          <a:p>
            <a:pPr algn="ctr" eaLnBrk="1" hangingPunct="1">
              <a:defRPr/>
            </a:pPr>
            <a:endParaRPr lang="en-US" altLang="en-US" b="1" dirty="0" smtClean="0"/>
          </a:p>
          <a:p>
            <a:pPr marL="285750" indent="-285750" eaLnBrk="1" hangingPunct="1">
              <a:buFont typeface="Arial" panose="020B0604020202020204" pitchFamily="34" charset="0"/>
              <a:buChar char="•"/>
              <a:defRPr/>
            </a:pPr>
            <a:r>
              <a:rPr lang="en-US" altLang="en-US" b="1" dirty="0" smtClean="0"/>
              <a:t>Close this document</a:t>
            </a:r>
          </a:p>
          <a:p>
            <a:pPr marL="285750" indent="-285750" eaLnBrk="1" hangingPunct="1">
              <a:buFont typeface="Arial" panose="020B0604020202020204" pitchFamily="34" charset="0"/>
              <a:buChar char="•"/>
              <a:defRPr/>
            </a:pPr>
            <a:r>
              <a:rPr lang="en-US" altLang="en-US" b="1" dirty="0" smtClean="0"/>
              <a:t>Check the box verifying review of the document</a:t>
            </a:r>
          </a:p>
        </p:txBody>
      </p:sp>
    </p:spTree>
    <p:extLst>
      <p:ext uri="{BB962C8B-B14F-4D97-AF65-F5344CB8AC3E}">
        <p14:creationId xmlns:p14="http://schemas.microsoft.com/office/powerpoint/2010/main" val="7708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66800" y="228600"/>
            <a:ext cx="7086600" cy="1143000"/>
          </a:xfrm>
        </p:spPr>
        <p:txBody>
          <a:bodyPr/>
          <a:lstStyle/>
          <a:p>
            <a:pPr eaLnBrk="1" hangingPunct="1"/>
            <a:r>
              <a:rPr lang="en-US" altLang="en-US" dirty="0" smtClean="0">
                <a:latin typeface="Arial" charset="0"/>
              </a:rPr>
              <a:t>Policies &amp; Procedures</a:t>
            </a:r>
          </a:p>
        </p:txBody>
      </p:sp>
      <p:sp>
        <p:nvSpPr>
          <p:cNvPr id="19459" name="Rectangle 3"/>
          <p:cNvSpPr>
            <a:spLocks noGrp="1" noChangeArrowheads="1"/>
          </p:cNvSpPr>
          <p:nvPr>
            <p:ph idx="1"/>
          </p:nvPr>
        </p:nvSpPr>
        <p:spPr>
          <a:xfrm>
            <a:off x="838200" y="1752600"/>
            <a:ext cx="7010400" cy="2971800"/>
          </a:xfrm>
        </p:spPr>
        <p:txBody>
          <a:bodyPr>
            <a:normAutofit/>
          </a:bodyPr>
          <a:lstStyle/>
          <a:p>
            <a:pPr marL="58738" indent="-58738" algn="ctr">
              <a:buNone/>
            </a:pPr>
            <a:r>
              <a:rPr lang="en-US" altLang="en-US" sz="2200" b="1" dirty="0">
                <a:latin typeface="Arial" charset="0"/>
                <a:cs typeface="Arial" charset="0"/>
              </a:rPr>
              <a:t>System-Wide Initiative</a:t>
            </a:r>
          </a:p>
          <a:p>
            <a:pPr marL="58738" indent="-58738" algn="ctr" eaLnBrk="1" hangingPunct="1">
              <a:buFontTx/>
              <a:buNone/>
            </a:pPr>
            <a:endParaRPr lang="en-US" altLang="en-US" sz="2200" dirty="0" smtClean="0">
              <a:latin typeface="Arial" charset="0"/>
              <a:cs typeface="Arial" charset="0"/>
            </a:endParaRPr>
          </a:p>
          <a:p>
            <a:pPr marL="58738" indent="-58738" eaLnBrk="1" hangingPunct="1">
              <a:buFontTx/>
              <a:buNone/>
            </a:pPr>
            <a:r>
              <a:rPr lang="en-US" altLang="en-US" sz="2200" dirty="0" smtClean="0">
                <a:latin typeface="Arial" charset="0"/>
                <a:cs typeface="Arial" charset="0"/>
              </a:rPr>
              <a:t>Stop the Line is a BSWH policy enacted to encourage and support any employee, professional staff member, contract staff, student, volunteer, vendor, patient, family member or visitor to intervene when a patient safety risk is believed to exist.</a:t>
            </a:r>
          </a:p>
          <a:p>
            <a:pPr marL="58738" indent="-58738" algn="ctr" eaLnBrk="1" hangingPunct="1">
              <a:buFontTx/>
              <a:buNone/>
            </a:pPr>
            <a:endParaRPr lang="en-US" altLang="en-US" b="1" dirty="0">
              <a:latin typeface="Arial" charset="0"/>
              <a:cs typeface="Arial" charset="0"/>
            </a:endParaRPr>
          </a:p>
        </p:txBody>
      </p:sp>
      <p:sp>
        <p:nvSpPr>
          <p:cNvPr id="2" name="Slide Number Placeholder 1"/>
          <p:cNvSpPr>
            <a:spLocks noGrp="1"/>
          </p:cNvSpPr>
          <p:nvPr>
            <p:ph type="sldNum" sz="quarter" idx="12"/>
          </p:nvPr>
        </p:nvSpPr>
        <p:spPr/>
        <p:txBody>
          <a:bodyPr/>
          <a:lstStyle/>
          <a:p>
            <a:fld id="{99FB7D82-1B90-44C0-ADB8-3A9D5731A9A8}" type="slidenum">
              <a:rPr lang="en-US" smtClean="0"/>
              <a:pPr/>
              <a:t>1</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228600"/>
            <a:ext cx="7086600" cy="1143000"/>
          </a:xfrm>
        </p:spPr>
        <p:txBody>
          <a:bodyPr rtlCol="0">
            <a:normAutofit fontScale="90000"/>
          </a:bodyPr>
          <a:lstStyle/>
          <a:p>
            <a:pPr eaLnBrk="1" fontAlgn="auto" hangingPunct="1">
              <a:spcAft>
                <a:spcPts val="0"/>
              </a:spcAft>
              <a:defRPr/>
            </a:pPr>
            <a:r>
              <a:rPr lang="en-US" altLang="en-US" sz="4000" dirty="0" smtClean="0">
                <a:latin typeface="Arial" charset="0"/>
              </a:rPr>
              <a:t>What is the Stop the Line Policy? </a:t>
            </a:r>
          </a:p>
        </p:txBody>
      </p:sp>
      <p:sp>
        <p:nvSpPr>
          <p:cNvPr id="5123" name="Rectangle 3"/>
          <p:cNvSpPr>
            <a:spLocks noGrp="1" noChangeArrowheads="1"/>
          </p:cNvSpPr>
          <p:nvPr>
            <p:ph idx="1"/>
          </p:nvPr>
        </p:nvSpPr>
        <p:spPr>
          <a:xfrm>
            <a:off x="838200" y="1600200"/>
            <a:ext cx="7010400" cy="4191000"/>
          </a:xfrm>
        </p:spPr>
        <p:txBody>
          <a:bodyPr rtlCol="0">
            <a:normAutofit lnSpcReduction="10000"/>
          </a:bodyPr>
          <a:lstStyle/>
          <a:p>
            <a:pPr marL="60325" indent="0" eaLnBrk="1" fontAlgn="auto" hangingPunct="1">
              <a:spcAft>
                <a:spcPts val="0"/>
              </a:spcAft>
              <a:buNone/>
              <a:defRPr/>
            </a:pPr>
            <a:endParaRPr lang="en-US" altLang="en-US" sz="1400" dirty="0" smtClean="0">
              <a:latin typeface="Arial" charset="0"/>
            </a:endParaRPr>
          </a:p>
          <a:p>
            <a:pPr marL="346075" indent="-285750">
              <a:buFont typeface="Wingdings" panose="05000000000000000000" pitchFamily="2" charset="2"/>
              <a:buChar char="§"/>
              <a:defRPr/>
            </a:pPr>
            <a:r>
              <a:rPr lang="en-US" altLang="en-US" sz="1600" dirty="0" smtClean="0">
                <a:latin typeface="Arial" charset="0"/>
                <a:cs typeface="Arial" charset="0"/>
              </a:rPr>
              <a:t>Stop the Line is the </a:t>
            </a:r>
            <a:r>
              <a:rPr lang="en-US" altLang="en-US" sz="1600" dirty="0">
                <a:latin typeface="Arial" charset="0"/>
                <a:cs typeface="Arial" charset="0"/>
              </a:rPr>
              <a:t>act of intervening to protect patient safety using </a:t>
            </a:r>
            <a:r>
              <a:rPr lang="en-US" altLang="en-US" sz="1600" b="1" dirty="0">
                <a:latin typeface="Arial" charset="0"/>
                <a:cs typeface="Arial" charset="0"/>
              </a:rPr>
              <a:t>direct communication</a:t>
            </a:r>
            <a:r>
              <a:rPr lang="en-US" altLang="en-US" sz="1600" dirty="0">
                <a:latin typeface="Arial" charset="0"/>
                <a:cs typeface="Arial" charset="0"/>
              </a:rPr>
              <a:t> to a caregiver engaged or about to engage in an action believed to be an unintentional threat to patient safety.  </a:t>
            </a:r>
          </a:p>
          <a:p>
            <a:pPr marL="346075" indent="-285750" eaLnBrk="1" fontAlgn="auto" hangingPunct="1">
              <a:spcAft>
                <a:spcPts val="0"/>
              </a:spcAft>
              <a:buFont typeface="Wingdings" panose="05000000000000000000" pitchFamily="2" charset="2"/>
              <a:buChar char="§"/>
              <a:defRPr/>
            </a:pPr>
            <a:endParaRPr lang="en-US" altLang="en-US" sz="1600" dirty="0">
              <a:latin typeface="Arial" charset="0"/>
            </a:endParaRPr>
          </a:p>
          <a:p>
            <a:pPr marL="346075" indent="-285750" eaLnBrk="1" fontAlgn="auto" hangingPunct="1">
              <a:spcAft>
                <a:spcPts val="0"/>
              </a:spcAft>
              <a:buFont typeface="Wingdings" panose="05000000000000000000" pitchFamily="2" charset="2"/>
              <a:buChar char="§"/>
              <a:defRPr/>
            </a:pPr>
            <a:r>
              <a:rPr lang="en-US" altLang="en-US" sz="1600" dirty="0" smtClean="0">
                <a:latin typeface="Arial" charset="0"/>
              </a:rPr>
              <a:t>The </a:t>
            </a:r>
            <a:r>
              <a:rPr lang="en-US" altLang="en-US" sz="1600" dirty="0" smtClean="0">
                <a:solidFill>
                  <a:schemeClr val="tx1"/>
                </a:solidFill>
                <a:latin typeface="Arial" charset="0"/>
              </a:rPr>
              <a:t>purpose is to promote BSWH’s culture of safety by using a minimally disruptive approach of direct communication using  </a:t>
            </a:r>
            <a:r>
              <a:rPr lang="en-US" altLang="en-US" sz="1600" i="1" u="sng" dirty="0" smtClean="0">
                <a:solidFill>
                  <a:schemeClr val="tx1"/>
                </a:solidFill>
                <a:latin typeface="Arial" charset="0"/>
              </a:rPr>
              <a:t>critical language  </a:t>
            </a:r>
            <a:r>
              <a:rPr lang="en-US" altLang="en-US" sz="1600" dirty="0" smtClean="0">
                <a:solidFill>
                  <a:schemeClr val="tx1"/>
                </a:solidFill>
                <a:latin typeface="Arial" charset="0"/>
              </a:rPr>
              <a:t>to confirm or restore patient safety</a:t>
            </a:r>
          </a:p>
          <a:p>
            <a:pPr marL="346075" indent="-285750" eaLnBrk="1" fontAlgn="auto" hangingPunct="1">
              <a:spcAft>
                <a:spcPts val="0"/>
              </a:spcAft>
              <a:buFont typeface="Wingdings" panose="05000000000000000000" pitchFamily="2" charset="2"/>
              <a:buChar char="§"/>
              <a:defRPr/>
            </a:pPr>
            <a:endParaRPr lang="en-US" altLang="en-US" sz="1600" dirty="0">
              <a:solidFill>
                <a:schemeClr val="tx1"/>
              </a:solidFill>
              <a:latin typeface="Arial" charset="0"/>
            </a:endParaRPr>
          </a:p>
          <a:p>
            <a:pPr marL="346075" indent="-285750" eaLnBrk="1" fontAlgn="auto" hangingPunct="1">
              <a:spcAft>
                <a:spcPts val="0"/>
              </a:spcAft>
              <a:buFont typeface="Wingdings" panose="05000000000000000000" pitchFamily="2" charset="2"/>
              <a:buChar char="§"/>
              <a:defRPr/>
            </a:pPr>
            <a:r>
              <a:rPr lang="en-US" altLang="en-US" sz="1600" dirty="0" smtClean="0">
                <a:solidFill>
                  <a:schemeClr val="tx1"/>
                </a:solidFill>
                <a:latin typeface="Arial" charset="0"/>
              </a:rPr>
              <a:t>The definition of “</a:t>
            </a:r>
            <a:r>
              <a:rPr lang="en-US" altLang="en-US" sz="1600" u="sng" dirty="0" smtClean="0">
                <a:solidFill>
                  <a:schemeClr val="tx1"/>
                </a:solidFill>
                <a:latin typeface="Arial" charset="0"/>
              </a:rPr>
              <a:t>Critical Language</a:t>
            </a:r>
            <a:r>
              <a:rPr lang="en-US" altLang="en-US" sz="1600" dirty="0" smtClean="0">
                <a:solidFill>
                  <a:schemeClr val="tx1"/>
                </a:solidFill>
                <a:latin typeface="Arial" charset="0"/>
              </a:rPr>
              <a:t>” is specific words used to convey the need to stop and evaluate patient safety </a:t>
            </a:r>
          </a:p>
          <a:p>
            <a:pPr marL="457200" lvl="1" indent="0" eaLnBrk="1" fontAlgn="auto" hangingPunct="1">
              <a:spcAft>
                <a:spcPts val="0"/>
              </a:spcAft>
              <a:buNone/>
              <a:defRPr/>
            </a:pPr>
            <a:endParaRPr lang="en-US" altLang="en-US" sz="1600" dirty="0" smtClean="0">
              <a:solidFill>
                <a:schemeClr val="tx1"/>
              </a:solidFill>
              <a:latin typeface="Arial" charset="0"/>
            </a:endParaRPr>
          </a:p>
          <a:p>
            <a:pPr marL="457200" lvl="1" indent="0" algn="ctr" eaLnBrk="1" fontAlgn="auto" hangingPunct="1">
              <a:spcAft>
                <a:spcPts val="0"/>
              </a:spcAft>
              <a:buNone/>
              <a:defRPr/>
            </a:pPr>
            <a:r>
              <a:rPr lang="en-US" altLang="en-US" sz="2000" b="1" dirty="0" smtClean="0">
                <a:solidFill>
                  <a:schemeClr val="tx1"/>
                </a:solidFill>
                <a:latin typeface="Arial" charset="0"/>
              </a:rPr>
              <a:t>The critical language used to initiate Stop the Line at BSWH is:</a:t>
            </a:r>
          </a:p>
          <a:p>
            <a:pPr marL="457200" lvl="1" indent="0" algn="ctr" eaLnBrk="1" fontAlgn="auto" hangingPunct="1">
              <a:spcAft>
                <a:spcPts val="0"/>
              </a:spcAft>
              <a:buNone/>
              <a:defRPr/>
            </a:pPr>
            <a:r>
              <a:rPr lang="en-US" altLang="en-US" sz="2000" b="1" dirty="0" smtClean="0">
                <a:solidFill>
                  <a:srgbClr val="C00000"/>
                </a:solidFill>
                <a:latin typeface="Arial" charset="0"/>
              </a:rPr>
              <a:t>“</a:t>
            </a:r>
            <a:r>
              <a:rPr lang="en-US" altLang="en-US" sz="2000" b="1" u="sng" dirty="0" smtClean="0">
                <a:solidFill>
                  <a:srgbClr val="C00000"/>
                </a:solidFill>
                <a:latin typeface="Arial" charset="0"/>
              </a:rPr>
              <a:t>I need some clarity.</a:t>
            </a:r>
            <a:r>
              <a:rPr lang="en-US" altLang="en-US" sz="2000" b="1" dirty="0" smtClean="0">
                <a:solidFill>
                  <a:srgbClr val="C00000"/>
                </a:solidFill>
                <a:latin typeface="Arial" charset="0"/>
              </a:rPr>
              <a:t>”</a:t>
            </a:r>
          </a:p>
        </p:txBody>
      </p:sp>
      <p:sp>
        <p:nvSpPr>
          <p:cNvPr id="3" name="Slide Number Placeholder 2"/>
          <p:cNvSpPr>
            <a:spLocks noGrp="1"/>
          </p:cNvSpPr>
          <p:nvPr>
            <p:ph type="sldNum" sz="quarter" idx="12"/>
          </p:nvPr>
        </p:nvSpPr>
        <p:spPr/>
        <p:txBody>
          <a:bodyPr/>
          <a:lstStyle/>
          <a:p>
            <a:fld id="{99FB7D82-1B90-44C0-ADB8-3A9D5731A9A8}"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66800" y="228600"/>
            <a:ext cx="7086600" cy="1143000"/>
          </a:xfrm>
        </p:spPr>
        <p:txBody>
          <a:bodyPr rtlCol="0">
            <a:normAutofit fontScale="90000"/>
          </a:bodyPr>
          <a:lstStyle/>
          <a:p>
            <a:pPr eaLnBrk="1" fontAlgn="auto" hangingPunct="1">
              <a:spcAft>
                <a:spcPts val="0"/>
              </a:spcAft>
              <a:defRPr/>
            </a:pPr>
            <a:r>
              <a:rPr lang="en-US" altLang="en-US" sz="4000" dirty="0" smtClean="0">
                <a:latin typeface="Arial" charset="0"/>
              </a:rPr>
              <a:t>What is the Purpose of the Stop the Line Policy? </a:t>
            </a:r>
          </a:p>
        </p:txBody>
      </p:sp>
      <p:sp>
        <p:nvSpPr>
          <p:cNvPr id="6147" name="Rectangle 3"/>
          <p:cNvSpPr>
            <a:spLocks noGrp="1" noChangeArrowheads="1"/>
          </p:cNvSpPr>
          <p:nvPr>
            <p:ph idx="1"/>
          </p:nvPr>
        </p:nvSpPr>
        <p:spPr>
          <a:xfrm>
            <a:off x="609600" y="2057400"/>
            <a:ext cx="7010400" cy="4191000"/>
          </a:xfrm>
        </p:spPr>
        <p:txBody>
          <a:bodyPr rtlCol="0">
            <a:normAutofit/>
          </a:bodyPr>
          <a:lstStyle/>
          <a:p>
            <a:pPr marL="279400" indent="-219075" eaLnBrk="1" fontAlgn="auto" hangingPunct="1">
              <a:spcAft>
                <a:spcPts val="0"/>
              </a:spcAft>
              <a:buFont typeface="Arial" pitchFamily="34" charset="0"/>
              <a:buChar char="•"/>
              <a:defRPr/>
            </a:pPr>
            <a:r>
              <a:rPr lang="en-US" altLang="en-US" sz="1700" dirty="0" smtClean="0">
                <a:latin typeface="Arial" charset="0"/>
              </a:rPr>
              <a:t>To support every person who speaks up to protect &amp; advocate patient safety</a:t>
            </a:r>
          </a:p>
          <a:p>
            <a:pPr marL="279400" indent="-219075" eaLnBrk="1" fontAlgn="auto" hangingPunct="1">
              <a:spcAft>
                <a:spcPts val="0"/>
              </a:spcAft>
              <a:buFont typeface="Arial" pitchFamily="34" charset="0"/>
              <a:buChar char="•"/>
              <a:defRPr/>
            </a:pPr>
            <a:endParaRPr lang="en-US" altLang="en-US" sz="1700" dirty="0" smtClean="0">
              <a:latin typeface="Arial" charset="0"/>
            </a:endParaRPr>
          </a:p>
          <a:p>
            <a:pPr marL="279400" indent="-219075" eaLnBrk="1" fontAlgn="auto" hangingPunct="1">
              <a:spcAft>
                <a:spcPts val="0"/>
              </a:spcAft>
              <a:buFont typeface="Arial" pitchFamily="34" charset="0"/>
              <a:buChar char="•"/>
              <a:defRPr/>
            </a:pPr>
            <a:r>
              <a:rPr lang="en-US" altLang="en-US" sz="1700" dirty="0" smtClean="0">
                <a:latin typeface="Arial" charset="0"/>
              </a:rPr>
              <a:t>To communicate the expectation that all caregivers are expected to respond to a stop the line request</a:t>
            </a:r>
          </a:p>
          <a:p>
            <a:pPr marL="279400" indent="-219075" eaLnBrk="1" fontAlgn="auto" hangingPunct="1">
              <a:spcAft>
                <a:spcPts val="0"/>
              </a:spcAft>
              <a:buFont typeface="Arial" pitchFamily="34" charset="0"/>
              <a:buChar char="•"/>
              <a:defRPr/>
            </a:pPr>
            <a:endParaRPr lang="en-US" altLang="en-US" sz="1700" dirty="0">
              <a:latin typeface="Arial" charset="0"/>
            </a:endParaRPr>
          </a:p>
          <a:p>
            <a:pPr marL="279400" indent="-219075" eaLnBrk="1" fontAlgn="auto" hangingPunct="1">
              <a:spcAft>
                <a:spcPts val="0"/>
              </a:spcAft>
              <a:buFont typeface="Arial" pitchFamily="34" charset="0"/>
              <a:buChar char="•"/>
              <a:defRPr/>
            </a:pPr>
            <a:r>
              <a:rPr lang="en-US" altLang="en-US" sz="1700" dirty="0" smtClean="0">
                <a:latin typeface="Arial" charset="0"/>
              </a:rPr>
              <a:t>It is unacceptable for anyone to ignore a stop the line attempt or retaliate against someone who stops the line in good faith</a:t>
            </a:r>
          </a:p>
          <a:p>
            <a:pPr lvl="1" eaLnBrk="1" fontAlgn="auto" hangingPunct="1">
              <a:spcAft>
                <a:spcPts val="0"/>
              </a:spcAft>
              <a:buFontTx/>
              <a:buNone/>
              <a:defRPr/>
            </a:pPr>
            <a:endParaRPr lang="en-US" altLang="en-US" dirty="0" smtClean="0">
              <a:latin typeface="Arial" charset="0"/>
            </a:endParaRPr>
          </a:p>
        </p:txBody>
      </p:sp>
      <p:sp>
        <p:nvSpPr>
          <p:cNvPr id="2" name="Slide Number Placeholder 1"/>
          <p:cNvSpPr>
            <a:spLocks noGrp="1"/>
          </p:cNvSpPr>
          <p:nvPr>
            <p:ph type="sldNum" sz="quarter" idx="12"/>
          </p:nvPr>
        </p:nvSpPr>
        <p:spPr/>
        <p:txBody>
          <a:bodyPr/>
          <a:lstStyle/>
          <a:p>
            <a:fld id="{99FB7D82-1B90-44C0-ADB8-3A9D5731A9A8}"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p:tgtEl>
                                          <p:spTgt spid="6147">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6147">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p:tgtEl>
                                          <p:spTgt spid="6147">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614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p:tgtEl>
                                          <p:spTgt spid="6147">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latin typeface="Arial"/>
                <a:cs typeface="Arial"/>
              </a:rPr>
              <a:t>How to Stop the Line</a:t>
            </a:r>
            <a:endParaRPr lang="en-US" dirty="0">
              <a:latin typeface="Arial"/>
              <a:cs typeface="Arial"/>
            </a:endParaRPr>
          </a:p>
        </p:txBody>
      </p:sp>
      <p:sp>
        <p:nvSpPr>
          <p:cNvPr id="3" name="Content Placeholder 2"/>
          <p:cNvSpPr>
            <a:spLocks noGrp="1"/>
          </p:cNvSpPr>
          <p:nvPr>
            <p:ph idx="1"/>
          </p:nvPr>
        </p:nvSpPr>
        <p:spPr>
          <a:xfrm>
            <a:off x="76200" y="1219200"/>
            <a:ext cx="8382000" cy="4525963"/>
          </a:xfrm>
        </p:spPr>
        <p:txBody>
          <a:bodyPr>
            <a:normAutofit/>
          </a:bodyPr>
          <a:lstStyle/>
          <a:p>
            <a:pPr marL="1587" indent="0">
              <a:buNone/>
            </a:pPr>
            <a:r>
              <a:rPr lang="en-US" sz="1400" dirty="0" smtClean="0">
                <a:solidFill>
                  <a:srgbClr val="0067B1"/>
                </a:solidFill>
                <a:latin typeface="Arial"/>
                <a:cs typeface="Arial"/>
              </a:rPr>
              <a:t>Step 1: </a:t>
            </a:r>
            <a:r>
              <a:rPr lang="en-US" sz="1400" dirty="0" smtClean="0">
                <a:latin typeface="Arial"/>
                <a:cs typeface="Arial"/>
              </a:rPr>
              <a:t>When a significant patient safety risk is perceived, communicate in a respectful manner directly to the caregiver the need to </a:t>
            </a:r>
            <a:r>
              <a:rPr lang="en-US" sz="1400" b="1" dirty="0" smtClean="0">
                <a:latin typeface="Arial"/>
                <a:cs typeface="Arial"/>
              </a:rPr>
              <a:t>Stop the Line </a:t>
            </a:r>
            <a:r>
              <a:rPr lang="en-US" sz="1400" dirty="0" smtClean="0">
                <a:latin typeface="Arial"/>
                <a:cs typeface="Arial"/>
              </a:rPr>
              <a:t>and re-evaluate or restore patient safety.</a:t>
            </a:r>
          </a:p>
          <a:p>
            <a:pPr marL="1587" indent="0">
              <a:buNone/>
            </a:pPr>
            <a:r>
              <a:rPr lang="en-US" sz="1400" dirty="0" smtClean="0">
                <a:solidFill>
                  <a:srgbClr val="0067B1"/>
                </a:solidFill>
                <a:latin typeface="Arial"/>
                <a:cs typeface="Arial"/>
              </a:rPr>
              <a:t>Sample language: </a:t>
            </a:r>
            <a:r>
              <a:rPr lang="en-US" sz="1400" dirty="0" smtClean="0">
                <a:latin typeface="Arial"/>
                <a:cs typeface="Arial"/>
              </a:rPr>
              <a:t>“(Caregiver name), </a:t>
            </a:r>
            <a:r>
              <a:rPr lang="en-US" sz="1400" dirty="0" smtClean="0">
                <a:solidFill>
                  <a:srgbClr val="FF0000"/>
                </a:solidFill>
                <a:latin typeface="Arial"/>
                <a:cs typeface="Arial"/>
              </a:rPr>
              <a:t>‘I need some clarity’, </a:t>
            </a:r>
            <a:r>
              <a:rPr lang="en-US" sz="1400" dirty="0" smtClean="0">
                <a:solidFill>
                  <a:schemeClr val="tx1">
                    <a:lumMod val="65000"/>
                    <a:lumOff val="35000"/>
                  </a:schemeClr>
                </a:solidFill>
                <a:latin typeface="Arial"/>
                <a:cs typeface="Arial"/>
              </a:rPr>
              <a:t>please step </a:t>
            </a:r>
            <a:r>
              <a:rPr lang="en-US" sz="1400" dirty="0" smtClean="0">
                <a:latin typeface="Arial"/>
                <a:cs typeface="Arial"/>
              </a:rPr>
              <a:t>away from the patient so we can discuss.”</a:t>
            </a:r>
          </a:p>
          <a:p>
            <a:pPr marL="0" indent="0">
              <a:buNone/>
              <a:tabLst>
                <a:tab pos="58738" algn="l"/>
              </a:tabLst>
              <a:defRPr/>
            </a:pPr>
            <a:endParaRPr lang="en-US" altLang="en-US" sz="1400" dirty="0" smtClean="0">
              <a:latin typeface="Arial" charset="0"/>
            </a:endParaRPr>
          </a:p>
          <a:p>
            <a:pPr marL="0" indent="0">
              <a:buNone/>
              <a:tabLst>
                <a:tab pos="58738" algn="l"/>
              </a:tabLst>
              <a:defRPr/>
            </a:pPr>
            <a:r>
              <a:rPr lang="en-US" altLang="en-US" sz="1400" dirty="0" smtClean="0">
                <a:solidFill>
                  <a:srgbClr val="0067B1"/>
                </a:solidFill>
                <a:latin typeface="Arial" charset="0"/>
              </a:rPr>
              <a:t>Step </a:t>
            </a:r>
            <a:r>
              <a:rPr lang="en-US" altLang="en-US" sz="1400" dirty="0">
                <a:solidFill>
                  <a:srgbClr val="0067B1"/>
                </a:solidFill>
                <a:latin typeface="Arial" charset="0"/>
              </a:rPr>
              <a:t>2: </a:t>
            </a:r>
            <a:r>
              <a:rPr lang="en-US" altLang="en-US" sz="1400" dirty="0">
                <a:latin typeface="Arial" charset="0"/>
              </a:rPr>
              <a:t>If there is no response from the caregiver after the first attempt, use stronger language.</a:t>
            </a:r>
          </a:p>
          <a:p>
            <a:pPr marL="0" indent="0">
              <a:buNone/>
              <a:tabLst>
                <a:tab pos="58738" algn="l"/>
              </a:tabLst>
              <a:defRPr/>
            </a:pPr>
            <a:r>
              <a:rPr lang="en-US" altLang="en-US" sz="1400" dirty="0" smtClean="0">
                <a:solidFill>
                  <a:srgbClr val="0067B1"/>
                </a:solidFill>
                <a:latin typeface="Arial" charset="0"/>
              </a:rPr>
              <a:t>Sample language: </a:t>
            </a:r>
            <a:r>
              <a:rPr lang="en-US" altLang="en-US" sz="1400" dirty="0" smtClean="0">
                <a:latin typeface="Arial" charset="0"/>
              </a:rPr>
              <a:t>“(</a:t>
            </a:r>
            <a:r>
              <a:rPr lang="en-US" altLang="en-US" sz="1400" dirty="0">
                <a:latin typeface="Arial" charset="0"/>
              </a:rPr>
              <a:t>Caregiver Name), </a:t>
            </a:r>
            <a:r>
              <a:rPr lang="en-US" altLang="en-US" sz="1400" dirty="0">
                <a:solidFill>
                  <a:srgbClr val="FF0000"/>
                </a:solidFill>
                <a:latin typeface="Arial" charset="0"/>
              </a:rPr>
              <a:t>‘I need some clarity’</a:t>
            </a:r>
            <a:r>
              <a:rPr lang="en-US" altLang="en-US" sz="1400" dirty="0">
                <a:latin typeface="Arial" charset="0"/>
              </a:rPr>
              <a:t>, </a:t>
            </a:r>
            <a:r>
              <a:rPr lang="en-US" altLang="en-US" sz="1400" dirty="0" smtClean="0">
                <a:latin typeface="Arial" charset="0"/>
              </a:rPr>
              <a:t>please </a:t>
            </a:r>
            <a:r>
              <a:rPr lang="en-US" altLang="en-US" sz="1400" dirty="0">
                <a:latin typeface="Arial" charset="0"/>
              </a:rPr>
              <a:t>stop, we need to review the </a:t>
            </a:r>
            <a:r>
              <a:rPr lang="en-US" altLang="en-US" sz="1400" dirty="0" smtClean="0">
                <a:latin typeface="Arial" charset="0"/>
              </a:rPr>
              <a:t>plan/procedure/situation </a:t>
            </a:r>
            <a:r>
              <a:rPr lang="en-US" altLang="en-US" sz="1400" dirty="0">
                <a:latin typeface="Arial" charset="0"/>
              </a:rPr>
              <a:t>together.”</a:t>
            </a:r>
          </a:p>
          <a:p>
            <a:pPr marL="633413" indent="-633413">
              <a:buNone/>
              <a:tabLst>
                <a:tab pos="58738" algn="l"/>
              </a:tabLst>
              <a:defRPr/>
            </a:pPr>
            <a:r>
              <a:rPr lang="en-US" altLang="en-US" sz="1400" dirty="0">
                <a:latin typeface="Arial" charset="0"/>
              </a:rPr>
              <a:t>    </a:t>
            </a:r>
            <a:endParaRPr lang="en-US" altLang="en-US" sz="1400" dirty="0" smtClean="0">
              <a:latin typeface="Arial" charset="0"/>
            </a:endParaRPr>
          </a:p>
          <a:p>
            <a:pPr marL="633413" indent="-633413">
              <a:buNone/>
              <a:tabLst>
                <a:tab pos="58738" algn="l"/>
              </a:tabLst>
              <a:defRPr/>
            </a:pPr>
            <a:r>
              <a:rPr lang="en-US" altLang="en-US" sz="1400" i="1" dirty="0" smtClean="0">
                <a:latin typeface="Arial" charset="0"/>
              </a:rPr>
              <a:t>If </a:t>
            </a:r>
            <a:r>
              <a:rPr lang="en-US" altLang="en-US" sz="1400" i="1" dirty="0">
                <a:latin typeface="Arial" charset="0"/>
              </a:rPr>
              <a:t>possible, do this away from the </a:t>
            </a:r>
            <a:r>
              <a:rPr lang="en-US" altLang="en-US" sz="1400" i="1" dirty="0" smtClean="0">
                <a:latin typeface="Arial" charset="0"/>
              </a:rPr>
              <a:t>patient </a:t>
            </a:r>
            <a:r>
              <a:rPr lang="en-US" altLang="en-US" sz="1400" i="1" dirty="0">
                <a:latin typeface="Arial" charset="0"/>
              </a:rPr>
              <a:t>and family</a:t>
            </a:r>
            <a:r>
              <a:rPr lang="en-US" altLang="en-US" sz="1400" i="1" dirty="0" smtClean="0">
                <a:latin typeface="Arial" charset="0"/>
              </a:rPr>
              <a:t>.</a:t>
            </a:r>
          </a:p>
          <a:p>
            <a:pPr marL="633413" indent="-633413">
              <a:buNone/>
              <a:tabLst>
                <a:tab pos="58738" algn="l"/>
              </a:tabLst>
              <a:defRPr/>
            </a:pPr>
            <a:endParaRPr lang="en-US" altLang="en-US" sz="1400" i="1" dirty="0">
              <a:latin typeface="Arial" charset="0"/>
            </a:endParaRPr>
          </a:p>
          <a:p>
            <a:pPr marL="0" indent="0">
              <a:buNone/>
            </a:pPr>
            <a:r>
              <a:rPr lang="en-US" altLang="en-US" sz="1400" dirty="0">
                <a:solidFill>
                  <a:srgbClr val="0067B1"/>
                </a:solidFill>
                <a:latin typeface="Arial" charset="0"/>
                <a:cs typeface="Arial" charset="0"/>
              </a:rPr>
              <a:t>Step 3: </a:t>
            </a:r>
            <a:r>
              <a:rPr lang="en-US" altLang="en-US" sz="1400" dirty="0">
                <a:latin typeface="Arial" charset="0"/>
                <a:cs typeface="Arial" charset="0"/>
              </a:rPr>
              <a:t>If second attempt unsuccessful or patient safety is not restored, get additional help immediately</a:t>
            </a:r>
          </a:p>
          <a:p>
            <a:pPr marL="1281113" lvl="1" indent="-533400">
              <a:buFontTx/>
              <a:buChar char="•"/>
            </a:pPr>
            <a:r>
              <a:rPr lang="en-US" altLang="en-US" sz="1400" dirty="0">
                <a:latin typeface="Arial" charset="0"/>
                <a:cs typeface="Arial" charset="0"/>
              </a:rPr>
              <a:t>Contact your supervisor</a:t>
            </a:r>
          </a:p>
          <a:p>
            <a:pPr marL="1281113" lvl="1" indent="-533400">
              <a:buFontTx/>
              <a:buChar char="•"/>
            </a:pPr>
            <a:r>
              <a:rPr lang="en-US" altLang="en-US" sz="1400" dirty="0">
                <a:latin typeface="Arial" charset="0"/>
                <a:cs typeface="Arial" charset="0"/>
              </a:rPr>
              <a:t>Follow your chain of command</a:t>
            </a:r>
          </a:p>
          <a:p>
            <a:pPr marL="633413" indent="-633413">
              <a:buNone/>
              <a:tabLst>
                <a:tab pos="58738" algn="l"/>
              </a:tabLst>
              <a:defRPr/>
            </a:pPr>
            <a:endParaRPr lang="en-US" altLang="en-US" sz="1400" i="1" dirty="0">
              <a:latin typeface="Arial" charset="0"/>
            </a:endParaRPr>
          </a:p>
          <a:p>
            <a:pPr marL="1587" indent="0">
              <a:buNone/>
            </a:pPr>
            <a:endParaRPr lang="en-US" sz="2400" dirty="0">
              <a:latin typeface="Arial"/>
              <a:cs typeface="Arial"/>
            </a:endParaRPr>
          </a:p>
        </p:txBody>
      </p:sp>
      <p:sp>
        <p:nvSpPr>
          <p:cNvPr id="4" name="Slide Number Placeholder 3"/>
          <p:cNvSpPr>
            <a:spLocks noGrp="1"/>
          </p:cNvSpPr>
          <p:nvPr>
            <p:ph type="sldNum" sz="quarter" idx="12"/>
          </p:nvPr>
        </p:nvSpPr>
        <p:spPr/>
        <p:txBody>
          <a:bodyPr/>
          <a:lstStyle/>
          <a:p>
            <a:fld id="{99FB7D82-1B90-44C0-ADB8-3A9D5731A9A8}" type="slidenum">
              <a:rPr lang="en-US" smtClean="0"/>
              <a:pPr/>
              <a:t>4</a:t>
            </a:fld>
            <a:endParaRPr lang="en-US" dirty="0"/>
          </a:p>
        </p:txBody>
      </p:sp>
    </p:spTree>
    <p:extLst>
      <p:ext uri="{BB962C8B-B14F-4D97-AF65-F5344CB8AC3E}">
        <p14:creationId xmlns:p14="http://schemas.microsoft.com/office/powerpoint/2010/main" val="207490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dissolve">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66800" y="228600"/>
            <a:ext cx="7086600" cy="838200"/>
          </a:xfrm>
        </p:spPr>
        <p:txBody>
          <a:bodyPr>
            <a:normAutofit/>
          </a:bodyPr>
          <a:lstStyle/>
          <a:p>
            <a:pPr algn="l" eaLnBrk="1" hangingPunct="1"/>
            <a:r>
              <a:rPr lang="en-US" altLang="en-US" dirty="0" smtClean="0">
                <a:latin typeface="Arial" charset="0"/>
              </a:rPr>
              <a:t>Examples of Stop the Line </a:t>
            </a:r>
          </a:p>
        </p:txBody>
      </p:sp>
      <p:sp>
        <p:nvSpPr>
          <p:cNvPr id="28675" name="Rectangle 3"/>
          <p:cNvSpPr>
            <a:spLocks noGrp="1" noChangeArrowheads="1"/>
          </p:cNvSpPr>
          <p:nvPr>
            <p:ph idx="1"/>
          </p:nvPr>
        </p:nvSpPr>
        <p:spPr>
          <a:xfrm>
            <a:off x="647700" y="1444752"/>
            <a:ext cx="7467600" cy="4419600"/>
          </a:xfrm>
        </p:spPr>
        <p:txBody>
          <a:bodyPr/>
          <a:lstStyle/>
          <a:p>
            <a:pPr marL="1281113" lvl="1" indent="-533400" eaLnBrk="1" hangingPunct="1">
              <a:buFontTx/>
              <a:buNone/>
            </a:pPr>
            <a:endParaRPr lang="en-US" altLang="en-US" dirty="0" smtClean="0">
              <a:latin typeface="Arial" charset="0"/>
              <a:cs typeface="Arial" charset="0"/>
            </a:endParaRPr>
          </a:p>
          <a:p>
            <a:pPr marL="1281113" lvl="1" indent="-533400" eaLnBrk="1" hangingPunct="1">
              <a:buFontTx/>
              <a:buNone/>
            </a:pPr>
            <a:r>
              <a:rPr lang="en-US" altLang="en-US" dirty="0" smtClean="0">
                <a:latin typeface="Arial" charset="0"/>
                <a:cs typeface="Arial" charset="0"/>
              </a:rPr>
              <a:t>  </a:t>
            </a:r>
          </a:p>
        </p:txBody>
      </p:sp>
      <p:sp>
        <p:nvSpPr>
          <p:cNvPr id="28676" name="Rectangle 5"/>
          <p:cNvSpPr>
            <a:spLocks noChangeArrowheads="1"/>
          </p:cNvSpPr>
          <p:nvPr/>
        </p:nvSpPr>
        <p:spPr bwMode="auto">
          <a:xfrm>
            <a:off x="381000" y="990600"/>
            <a:ext cx="72390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0988" indent="-280988" eaLnBrk="1" hangingPunct="1">
              <a:spcBef>
                <a:spcPct val="20000"/>
              </a:spcBef>
            </a:pPr>
            <a:r>
              <a:rPr lang="en-US" altLang="en-US" sz="1400" b="1" dirty="0">
                <a:solidFill>
                  <a:schemeClr val="tx1">
                    <a:lumMod val="65000"/>
                    <a:lumOff val="35000"/>
                  </a:schemeClr>
                </a:solidFill>
                <a:latin typeface="Arial" charset="0"/>
              </a:rPr>
              <a:t>Situation:</a:t>
            </a:r>
          </a:p>
          <a:p>
            <a:pPr marL="280988" indent="-280988" eaLnBrk="1" hangingPunct="1">
              <a:spcBef>
                <a:spcPct val="20000"/>
              </a:spcBef>
            </a:pPr>
            <a:r>
              <a:rPr lang="en-US" altLang="en-US" sz="1400" dirty="0">
                <a:solidFill>
                  <a:schemeClr val="tx1">
                    <a:lumMod val="65000"/>
                    <a:lumOff val="35000"/>
                  </a:schemeClr>
                </a:solidFill>
                <a:latin typeface="Arial" charset="0"/>
              </a:rPr>
              <a:t>	</a:t>
            </a:r>
            <a:r>
              <a:rPr lang="en-US" altLang="en-US" sz="1400" dirty="0" smtClean="0">
                <a:solidFill>
                  <a:schemeClr val="tx1">
                    <a:lumMod val="65000"/>
                    <a:lumOff val="35000"/>
                  </a:schemeClr>
                </a:solidFill>
                <a:latin typeface="Arial" charset="0"/>
              </a:rPr>
              <a:t>You enter a patient room where the patient has a pink arm band on her left arm. A patient care technician, Susan, has entered the room just before you, and begins to place a blood pressure cuff on the patient’s left arm. </a:t>
            </a:r>
          </a:p>
          <a:p>
            <a:pPr marL="280988" indent="-280988" eaLnBrk="1" hangingPunct="1">
              <a:spcBef>
                <a:spcPct val="20000"/>
              </a:spcBef>
            </a:pPr>
            <a:endParaRPr lang="en-US" altLang="en-US" sz="1400" dirty="0">
              <a:solidFill>
                <a:schemeClr val="tx1">
                  <a:lumMod val="65000"/>
                  <a:lumOff val="35000"/>
                </a:schemeClr>
              </a:solidFill>
              <a:latin typeface="Arial" charset="0"/>
            </a:endParaRPr>
          </a:p>
          <a:p>
            <a:pPr marL="280988" indent="-280988" eaLnBrk="1" hangingPunct="1">
              <a:spcBef>
                <a:spcPct val="20000"/>
              </a:spcBef>
            </a:pPr>
            <a:r>
              <a:rPr lang="en-US" altLang="en-US" sz="1400" b="1" dirty="0">
                <a:solidFill>
                  <a:schemeClr val="tx1">
                    <a:lumMod val="65000"/>
                    <a:lumOff val="35000"/>
                  </a:schemeClr>
                </a:solidFill>
                <a:latin typeface="Arial" charset="0"/>
              </a:rPr>
              <a:t>Do: </a:t>
            </a:r>
          </a:p>
          <a:p>
            <a:pPr marL="280988" indent="-280988" eaLnBrk="1" hangingPunct="1">
              <a:spcBef>
                <a:spcPct val="20000"/>
              </a:spcBef>
            </a:pPr>
            <a:r>
              <a:rPr lang="en-US" altLang="en-US" sz="1400" dirty="0">
                <a:solidFill>
                  <a:schemeClr val="tx1">
                    <a:lumMod val="65000"/>
                    <a:lumOff val="35000"/>
                  </a:schemeClr>
                </a:solidFill>
                <a:latin typeface="Arial" charset="0"/>
              </a:rPr>
              <a:t>	</a:t>
            </a:r>
            <a:r>
              <a:rPr lang="en-US" altLang="en-US" sz="1400" dirty="0" smtClean="0">
                <a:solidFill>
                  <a:schemeClr val="tx1">
                    <a:lumMod val="65000"/>
                    <a:lumOff val="35000"/>
                  </a:schemeClr>
                </a:solidFill>
                <a:latin typeface="Arial" charset="0"/>
              </a:rPr>
              <a:t>Say</a:t>
            </a:r>
            <a:r>
              <a:rPr lang="en-US" altLang="en-US" sz="1400" dirty="0">
                <a:solidFill>
                  <a:schemeClr val="tx1">
                    <a:lumMod val="65000"/>
                    <a:lumOff val="35000"/>
                  </a:schemeClr>
                </a:solidFill>
                <a:latin typeface="Arial" charset="0"/>
              </a:rPr>
              <a:t>, </a:t>
            </a:r>
            <a:r>
              <a:rPr lang="en-US" altLang="en-US" sz="1400" dirty="0" smtClean="0">
                <a:solidFill>
                  <a:srgbClr val="FF0000"/>
                </a:solidFill>
                <a:latin typeface="Arial" charset="0"/>
              </a:rPr>
              <a:t>“Susan, </a:t>
            </a:r>
            <a:r>
              <a:rPr lang="en-US" altLang="en-US" sz="1400" dirty="0">
                <a:solidFill>
                  <a:srgbClr val="FF0000"/>
                </a:solidFill>
                <a:latin typeface="Arial" charset="0"/>
              </a:rPr>
              <a:t>I need some clarity.” </a:t>
            </a:r>
            <a:r>
              <a:rPr lang="en-US" altLang="en-US" sz="1400" dirty="0">
                <a:solidFill>
                  <a:schemeClr val="tx1">
                    <a:lumMod val="65000"/>
                    <a:lumOff val="35000"/>
                  </a:schemeClr>
                </a:solidFill>
                <a:latin typeface="Arial" charset="0"/>
              </a:rPr>
              <a:t>Step away from </a:t>
            </a:r>
            <a:r>
              <a:rPr lang="en-US" altLang="en-US" sz="1400" dirty="0" smtClean="0">
                <a:solidFill>
                  <a:schemeClr val="tx1">
                    <a:lumMod val="65000"/>
                    <a:lumOff val="35000"/>
                  </a:schemeClr>
                </a:solidFill>
                <a:latin typeface="Arial" charset="0"/>
              </a:rPr>
              <a:t>the </a:t>
            </a:r>
            <a:r>
              <a:rPr lang="en-US" altLang="en-US" sz="1400" dirty="0">
                <a:solidFill>
                  <a:schemeClr val="tx1">
                    <a:lumMod val="65000"/>
                    <a:lumOff val="35000"/>
                  </a:schemeClr>
                </a:solidFill>
                <a:latin typeface="Arial" charset="0"/>
              </a:rPr>
              <a:t>patient to discuss </a:t>
            </a:r>
            <a:r>
              <a:rPr lang="en-US" altLang="en-US" sz="1400" dirty="0" smtClean="0">
                <a:solidFill>
                  <a:schemeClr val="tx1">
                    <a:lumMod val="65000"/>
                    <a:lumOff val="35000"/>
                  </a:schemeClr>
                </a:solidFill>
                <a:latin typeface="Arial" charset="0"/>
              </a:rPr>
              <a:t>the prohibitions against needles and cuffs on the banded arm.  </a:t>
            </a:r>
          </a:p>
          <a:p>
            <a:pPr marL="280988" indent="-280988" eaLnBrk="1" hangingPunct="1">
              <a:spcBef>
                <a:spcPct val="20000"/>
              </a:spcBef>
            </a:pPr>
            <a:endParaRPr lang="en-US" altLang="en-US" sz="1400" dirty="0" smtClean="0">
              <a:solidFill>
                <a:schemeClr val="tx1">
                  <a:lumMod val="65000"/>
                  <a:lumOff val="35000"/>
                </a:schemeClr>
              </a:solidFill>
              <a:latin typeface="Arial" charset="0"/>
            </a:endParaRPr>
          </a:p>
          <a:p>
            <a:pPr marL="280988" indent="-280988" eaLnBrk="1" hangingPunct="1">
              <a:spcBef>
                <a:spcPct val="20000"/>
              </a:spcBef>
            </a:pPr>
            <a:endParaRPr lang="en-US" altLang="en-US" sz="1400" dirty="0">
              <a:solidFill>
                <a:schemeClr val="tx1">
                  <a:lumMod val="65000"/>
                  <a:lumOff val="35000"/>
                </a:schemeClr>
              </a:solidFill>
              <a:latin typeface="Arial" charset="0"/>
            </a:endParaRPr>
          </a:p>
          <a:p>
            <a:pPr marL="280988" indent="-280988" eaLnBrk="1" hangingPunct="1">
              <a:spcBef>
                <a:spcPct val="20000"/>
              </a:spcBef>
            </a:pPr>
            <a:r>
              <a:rPr lang="en-US" altLang="en-US" sz="1400" b="1" dirty="0" smtClean="0">
                <a:solidFill>
                  <a:schemeClr val="tx1">
                    <a:lumMod val="65000"/>
                    <a:lumOff val="35000"/>
                  </a:schemeClr>
                </a:solidFill>
                <a:latin typeface="Arial" charset="0"/>
              </a:rPr>
              <a:t>Situation:</a:t>
            </a:r>
          </a:p>
          <a:p>
            <a:pPr marL="280988" indent="-280988" eaLnBrk="1" hangingPunct="1">
              <a:spcBef>
                <a:spcPct val="20000"/>
              </a:spcBef>
            </a:pPr>
            <a:r>
              <a:rPr lang="en-US" altLang="en-US" sz="1400" dirty="0">
                <a:solidFill>
                  <a:schemeClr val="tx1">
                    <a:lumMod val="65000"/>
                    <a:lumOff val="35000"/>
                  </a:schemeClr>
                </a:solidFill>
                <a:latin typeface="Arial" charset="0"/>
              </a:rPr>
              <a:t>	</a:t>
            </a:r>
            <a:r>
              <a:rPr lang="en-US" altLang="en-US" sz="1400" dirty="0" smtClean="0">
                <a:solidFill>
                  <a:schemeClr val="tx1">
                    <a:lumMod val="65000"/>
                    <a:lumOff val="35000"/>
                  </a:schemeClr>
                </a:solidFill>
                <a:latin typeface="Arial" charset="0"/>
              </a:rPr>
              <a:t>You are at patient’s bedside prepared to assist with a bone marrow aspiration and the patient’s nurse informs you that all the necessary permits have not been signed and leaves the room.  The physician arrives and begins to explain the procedure to the patient while positioning the patient for the procedure.</a:t>
            </a:r>
          </a:p>
          <a:p>
            <a:pPr marL="280988" indent="-280988" eaLnBrk="1" hangingPunct="1">
              <a:spcBef>
                <a:spcPct val="20000"/>
              </a:spcBef>
            </a:pPr>
            <a:endParaRPr lang="en-US" altLang="en-US" sz="1400" dirty="0">
              <a:solidFill>
                <a:schemeClr val="tx1">
                  <a:lumMod val="65000"/>
                  <a:lumOff val="35000"/>
                </a:schemeClr>
              </a:solidFill>
              <a:latin typeface="Arial" charset="0"/>
            </a:endParaRPr>
          </a:p>
          <a:p>
            <a:pPr marL="280988" indent="-280988" eaLnBrk="1" hangingPunct="1">
              <a:spcBef>
                <a:spcPct val="20000"/>
              </a:spcBef>
            </a:pPr>
            <a:r>
              <a:rPr lang="en-US" altLang="en-US" sz="1400" b="1" dirty="0" smtClean="0">
                <a:solidFill>
                  <a:schemeClr val="tx1">
                    <a:lumMod val="65000"/>
                    <a:lumOff val="35000"/>
                  </a:schemeClr>
                </a:solidFill>
                <a:latin typeface="Arial" charset="0"/>
              </a:rPr>
              <a:t>Do:</a:t>
            </a:r>
          </a:p>
          <a:p>
            <a:pPr marL="280988" indent="-280988">
              <a:spcBef>
                <a:spcPct val="20000"/>
              </a:spcBef>
            </a:pPr>
            <a:r>
              <a:rPr lang="en-US" altLang="en-US" sz="1400" dirty="0">
                <a:solidFill>
                  <a:schemeClr val="tx1">
                    <a:lumMod val="65000"/>
                    <a:lumOff val="35000"/>
                  </a:schemeClr>
                </a:solidFill>
                <a:latin typeface="Arial" charset="0"/>
              </a:rPr>
              <a:t>	</a:t>
            </a:r>
            <a:r>
              <a:rPr lang="en-US" altLang="en-US" sz="1400" dirty="0" smtClean="0">
                <a:solidFill>
                  <a:schemeClr val="tx1">
                    <a:lumMod val="65000"/>
                    <a:lumOff val="35000"/>
                  </a:schemeClr>
                </a:solidFill>
                <a:latin typeface="Arial" charset="0"/>
              </a:rPr>
              <a:t>Say “</a:t>
            </a:r>
            <a:r>
              <a:rPr lang="en-US" altLang="en-US" sz="1400" dirty="0" smtClean="0">
                <a:solidFill>
                  <a:srgbClr val="FF0000"/>
                </a:solidFill>
                <a:latin typeface="Arial" charset="0"/>
              </a:rPr>
              <a:t>Dr. Smith, I need some </a:t>
            </a:r>
            <a:r>
              <a:rPr lang="en-US" altLang="en-US" sz="1400" dirty="0">
                <a:solidFill>
                  <a:srgbClr val="FF0000"/>
                </a:solidFill>
                <a:latin typeface="Arial" charset="0"/>
              </a:rPr>
              <a:t>clarity</a:t>
            </a:r>
            <a:r>
              <a:rPr lang="en-US" altLang="en-US" sz="1400" dirty="0">
                <a:solidFill>
                  <a:schemeClr val="tx1">
                    <a:lumMod val="65000"/>
                    <a:lumOff val="35000"/>
                  </a:schemeClr>
                </a:solidFill>
                <a:latin typeface="Arial" charset="0"/>
              </a:rPr>
              <a:t>”. Step away from the patient </a:t>
            </a:r>
            <a:r>
              <a:rPr lang="en-US" altLang="en-US" sz="1400" dirty="0" smtClean="0">
                <a:solidFill>
                  <a:schemeClr val="tx1">
                    <a:lumMod val="65000"/>
                    <a:lumOff val="35000"/>
                  </a:schemeClr>
                </a:solidFill>
                <a:latin typeface="Arial" charset="0"/>
              </a:rPr>
              <a:t>and notify the physician that the permits required before a bone marrow aspiration have not been signed</a:t>
            </a:r>
            <a:endParaRPr lang="en-US" altLang="en-US" sz="1400" dirty="0">
              <a:solidFill>
                <a:schemeClr val="tx1">
                  <a:lumMod val="65000"/>
                  <a:lumOff val="35000"/>
                </a:schemeClr>
              </a:solidFill>
              <a:latin typeface="Arial" charset="0"/>
            </a:endParaRPr>
          </a:p>
        </p:txBody>
      </p:sp>
      <p:sp>
        <p:nvSpPr>
          <p:cNvPr id="2" name="Slide Number Placeholder 1"/>
          <p:cNvSpPr>
            <a:spLocks noGrp="1"/>
          </p:cNvSpPr>
          <p:nvPr>
            <p:ph type="sldNum" sz="quarter" idx="12"/>
          </p:nvPr>
        </p:nvSpPr>
        <p:spPr/>
        <p:txBody>
          <a:bodyPr/>
          <a:lstStyle/>
          <a:p>
            <a:fld id="{99FB7D82-1B90-44C0-ADB8-3A9D5731A9A8}" type="slidenum">
              <a:rPr lang="en-US" smtClean="0"/>
              <a:pPr/>
              <a:t>5</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66800" y="228600"/>
            <a:ext cx="7086600" cy="838200"/>
          </a:xfrm>
        </p:spPr>
        <p:txBody>
          <a:bodyPr/>
          <a:lstStyle/>
          <a:p>
            <a:pPr eaLnBrk="1" hangingPunct="1"/>
            <a:r>
              <a:rPr lang="en-US" altLang="en-US" dirty="0" smtClean="0">
                <a:latin typeface="Arial" charset="0"/>
              </a:rPr>
              <a:t>Follow Up Steps </a:t>
            </a:r>
          </a:p>
        </p:txBody>
      </p:sp>
      <p:sp>
        <p:nvSpPr>
          <p:cNvPr id="10243" name="Rectangle 3"/>
          <p:cNvSpPr>
            <a:spLocks noGrp="1" noChangeArrowheads="1"/>
          </p:cNvSpPr>
          <p:nvPr>
            <p:ph idx="1"/>
          </p:nvPr>
        </p:nvSpPr>
        <p:spPr>
          <a:xfrm>
            <a:off x="381000" y="1828800"/>
            <a:ext cx="7467600" cy="2971800"/>
          </a:xfrm>
        </p:spPr>
        <p:txBody>
          <a:bodyPr rtlCol="0">
            <a:normAutofit fontScale="92500" lnSpcReduction="20000"/>
          </a:bodyPr>
          <a:lstStyle/>
          <a:p>
            <a:pPr marL="0" indent="0" eaLnBrk="1" fontAlgn="auto" hangingPunct="1">
              <a:spcAft>
                <a:spcPts val="0"/>
              </a:spcAft>
              <a:buNone/>
              <a:defRPr/>
            </a:pPr>
            <a:r>
              <a:rPr lang="en-US" altLang="en-US" sz="1600" dirty="0" smtClean="0">
                <a:latin typeface="Arial" panose="020B0604020202020204" pitchFamily="34" charset="0"/>
                <a:cs typeface="Arial" panose="020B0604020202020204" pitchFamily="34" charset="0"/>
              </a:rPr>
              <a:t>Once the immediate needs of the patient are resolved:</a:t>
            </a:r>
          </a:p>
          <a:p>
            <a:pPr marL="0" indent="0" eaLnBrk="1" fontAlgn="auto" hangingPunct="1">
              <a:spcAft>
                <a:spcPts val="0"/>
              </a:spcAft>
              <a:buNone/>
              <a:defRPr/>
            </a:pPr>
            <a:endParaRPr lang="en-US" altLang="en-US" sz="1600" dirty="0" smtClean="0">
              <a:latin typeface="Arial" panose="020B0604020202020204" pitchFamily="34" charset="0"/>
              <a:cs typeface="Arial" panose="020B0604020202020204" pitchFamily="34" charset="0"/>
            </a:endParaRPr>
          </a:p>
          <a:p>
            <a:pPr marL="685800" indent="-685800">
              <a:defRPr/>
            </a:pPr>
            <a:r>
              <a:rPr lang="en-US" altLang="en-US" sz="1600" dirty="0" smtClean="0">
                <a:latin typeface="Arial" panose="020B0604020202020204" pitchFamily="34" charset="0"/>
                <a:cs typeface="Arial" panose="020B0604020202020204" pitchFamily="34" charset="0"/>
              </a:rPr>
              <a:t>The unit/department leadership will be informed every time stop the line is initiated, even if patient safety was restored immediately.</a:t>
            </a:r>
          </a:p>
          <a:p>
            <a:pPr marL="0" indent="0">
              <a:buNone/>
              <a:defRPr/>
            </a:pPr>
            <a:endParaRPr lang="en-US" altLang="en-US" sz="1600" dirty="0" smtClean="0">
              <a:latin typeface="Arial" panose="020B0604020202020204" pitchFamily="34" charset="0"/>
              <a:cs typeface="Arial" panose="020B0604020202020204" pitchFamily="34" charset="0"/>
            </a:endParaRPr>
          </a:p>
          <a:p>
            <a:pPr marL="685800" indent="-685800">
              <a:defRPr/>
            </a:pPr>
            <a:r>
              <a:rPr lang="en-US" altLang="en-US" sz="1600" dirty="0">
                <a:latin typeface="Arial" panose="020B0604020202020204" pitchFamily="34" charset="0"/>
                <a:cs typeface="Arial" panose="020B0604020202020204" pitchFamily="34" charset="0"/>
              </a:rPr>
              <a:t>The event will be entered into the adverse event reporting system for follow-</a:t>
            </a:r>
            <a:r>
              <a:rPr lang="en-US" altLang="en-US" sz="1600" dirty="0" smtClean="0">
                <a:latin typeface="Arial" panose="020B0604020202020204" pitchFamily="34" charset="0"/>
                <a:cs typeface="Arial" panose="020B0604020202020204" pitchFamily="34" charset="0"/>
              </a:rPr>
              <a:t>up, tracking </a:t>
            </a:r>
            <a:r>
              <a:rPr lang="en-US" altLang="en-US" sz="1600" dirty="0">
                <a:latin typeface="Arial" panose="020B0604020202020204" pitchFamily="34" charset="0"/>
                <a:cs typeface="Arial" panose="020B0604020202020204" pitchFamily="34" charset="0"/>
              </a:rPr>
              <a:t>and trending as well as to thank you for your action.</a:t>
            </a:r>
          </a:p>
          <a:p>
            <a:pPr marL="0" indent="0">
              <a:buNone/>
              <a:defRPr/>
            </a:pPr>
            <a:endParaRPr lang="en-US" altLang="en-US" sz="1600" dirty="0" smtClean="0">
              <a:latin typeface="Arial" panose="020B0604020202020204" pitchFamily="34" charset="0"/>
              <a:cs typeface="Arial" panose="020B0604020202020204" pitchFamily="34" charset="0"/>
            </a:endParaRPr>
          </a:p>
          <a:p>
            <a:pPr marL="633413" indent="-633413" eaLnBrk="1" fontAlgn="auto" hangingPunct="1">
              <a:spcAft>
                <a:spcPts val="0"/>
              </a:spcAft>
              <a:buFont typeface="Arial" pitchFamily="34" charset="0"/>
              <a:buChar char="•"/>
              <a:defRPr/>
            </a:pPr>
            <a:r>
              <a:rPr lang="en-US" altLang="en-US" sz="1600" dirty="0" smtClean="0">
                <a:latin typeface="Arial" panose="020B0604020202020204" pitchFamily="34" charset="0"/>
                <a:cs typeface="Arial" panose="020B0604020202020204" pitchFamily="34" charset="0"/>
              </a:rPr>
              <a:t>Unit/department leadership &amp; the Quality/Patient Safety and/or Patient </a:t>
            </a:r>
            <a:r>
              <a:rPr lang="en-US" altLang="en-US" sz="1600" dirty="0">
                <a:latin typeface="Arial" panose="020B0604020202020204" pitchFamily="34" charset="0"/>
                <a:cs typeface="Arial" panose="020B0604020202020204" pitchFamily="34" charset="0"/>
              </a:rPr>
              <a:t>S</a:t>
            </a:r>
            <a:r>
              <a:rPr lang="en-US" altLang="en-US" sz="1600" dirty="0" smtClean="0">
                <a:latin typeface="Arial" panose="020B0604020202020204" pitchFamily="34" charset="0"/>
                <a:cs typeface="Arial" panose="020B0604020202020204" pitchFamily="34" charset="0"/>
              </a:rPr>
              <a:t>afety Officer will also be notified.  </a:t>
            </a:r>
          </a:p>
          <a:p>
            <a:pPr marL="1281113" lvl="1" indent="-533400" eaLnBrk="1" fontAlgn="auto" hangingPunct="1">
              <a:spcAft>
                <a:spcPts val="0"/>
              </a:spcAft>
              <a:buFontTx/>
              <a:buNone/>
              <a:defRPr/>
            </a:pPr>
            <a:r>
              <a:rPr lang="en-US" altLang="en-US" sz="5100" dirty="0" smtClean="0">
                <a:latin typeface="Arial" charset="0"/>
              </a:rPr>
              <a:t>  </a:t>
            </a:r>
          </a:p>
        </p:txBody>
      </p:sp>
      <p:pic>
        <p:nvPicPr>
          <p:cNvPr id="3" name="Picture 2" descr="whowhatwhenhow.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3992" y="5181874"/>
            <a:ext cx="1129570" cy="1527553"/>
          </a:xfrm>
          <a:prstGeom prst="rect">
            <a:avLst/>
          </a:prstGeom>
        </p:spPr>
      </p:pic>
      <p:sp>
        <p:nvSpPr>
          <p:cNvPr id="4" name="Slide Number Placeholder 3"/>
          <p:cNvSpPr>
            <a:spLocks noGrp="1"/>
          </p:cNvSpPr>
          <p:nvPr>
            <p:ph type="sldNum" sz="quarter" idx="12"/>
          </p:nvPr>
        </p:nvSpPr>
        <p:spPr/>
        <p:txBody>
          <a:bodyPr/>
          <a:lstStyle/>
          <a:p>
            <a:fld id="{99FB7D82-1B90-44C0-ADB8-3A9D5731A9A8}"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1000"/>
                                        <p:tgtEl>
                                          <p:spTgt spid="10243">
                                            <p:txEl>
                                              <p:pRg st="2" end="2"/>
                                            </p:txEl>
                                          </p:spTgt>
                                        </p:tgtEl>
                                      </p:cBhvr>
                                    </p:animEffect>
                                    <p:anim calcmode="lin" valueType="num">
                                      <p:cBhvr>
                                        <p:cTn id="8"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024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4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animEffect transition="in" filter="fade">
                                      <p:cBhvr>
                                        <p:cTn id="15" dur="1000"/>
                                        <p:tgtEl>
                                          <p:spTgt spid="10243">
                                            <p:txEl>
                                              <p:pRg st="4" end="4"/>
                                            </p:txEl>
                                          </p:spTgt>
                                        </p:tgtEl>
                                      </p:cBhvr>
                                    </p:animEffect>
                                    <p:anim calcmode="lin" valueType="num">
                                      <p:cBhvr>
                                        <p:cTn id="16"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0243">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24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animEffect transition="in" filter="fade">
                                      <p:cBhvr>
                                        <p:cTn id="23" dur="1000"/>
                                        <p:tgtEl>
                                          <p:spTgt spid="10243">
                                            <p:txEl>
                                              <p:pRg st="6" end="6"/>
                                            </p:txEl>
                                          </p:spTgt>
                                        </p:tgtEl>
                                      </p:cBhvr>
                                    </p:animEffect>
                                    <p:anim calcmode="lin" valueType="num">
                                      <p:cBhvr>
                                        <p:cTn id="24" dur="10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0243">
                                            <p:txEl>
                                              <p:pRg st="6" end="6"/>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024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228600"/>
            <a:ext cx="7086600" cy="838200"/>
          </a:xfrm>
        </p:spPr>
        <p:txBody>
          <a:bodyPr/>
          <a:lstStyle/>
          <a:p>
            <a:pPr algn="l" eaLnBrk="1" hangingPunct="1"/>
            <a:r>
              <a:rPr lang="en-US" altLang="en-US" b="1" smtClean="0">
                <a:latin typeface="Arial" charset="0"/>
              </a:rPr>
              <a:t>Q&amp;A</a:t>
            </a:r>
            <a:r>
              <a:rPr lang="en-US" altLang="en-US" smtClean="0">
                <a:latin typeface="Arial" charset="0"/>
              </a:rPr>
              <a:t>: Stop the Line </a:t>
            </a:r>
          </a:p>
        </p:txBody>
      </p:sp>
      <p:sp>
        <p:nvSpPr>
          <p:cNvPr id="31748" name="Rectangle 5"/>
          <p:cNvSpPr>
            <a:spLocks noChangeArrowheads="1"/>
          </p:cNvSpPr>
          <p:nvPr/>
        </p:nvSpPr>
        <p:spPr bwMode="auto">
          <a:xfrm rot="21301782">
            <a:off x="837165" y="1189082"/>
            <a:ext cx="3352800" cy="3276600"/>
          </a:xfrm>
          <a:prstGeom prst="rect">
            <a:avLst/>
          </a:prstGeom>
          <a:solidFill>
            <a:schemeClr val="accent4"/>
          </a:solidFill>
          <a:ln>
            <a:solidFill>
              <a:schemeClr val="tx1"/>
            </a:solidFill>
          </a:ln>
          <a:effectLst/>
          <a:extLst/>
        </p:spPr>
        <p:txBody>
          <a:bodyPr/>
          <a:lstStyle/>
          <a:p>
            <a:pPr marL="573088" indent="-573088" eaLnBrk="1" hangingPunct="1">
              <a:spcBef>
                <a:spcPct val="20000"/>
              </a:spcBef>
            </a:pPr>
            <a:r>
              <a:rPr lang="en-US" altLang="en-US" sz="1600" dirty="0">
                <a:latin typeface="Arial" charset="0"/>
              </a:rPr>
              <a:t>Q: Is it </a:t>
            </a:r>
            <a:r>
              <a:rPr lang="en-US" altLang="en-US" sz="1600" i="1" dirty="0">
                <a:latin typeface="Arial" charset="0"/>
              </a:rPr>
              <a:t>really</a:t>
            </a:r>
            <a:r>
              <a:rPr lang="en-US" altLang="en-US" sz="1600" dirty="0">
                <a:latin typeface="Arial" charset="0"/>
              </a:rPr>
              <a:t> okay for </a:t>
            </a:r>
            <a:r>
              <a:rPr lang="en-US" altLang="en-US" sz="1600" u="sng" dirty="0">
                <a:latin typeface="Arial" charset="0"/>
              </a:rPr>
              <a:t>anyone</a:t>
            </a:r>
            <a:r>
              <a:rPr lang="en-US" altLang="en-US" sz="1600" dirty="0">
                <a:latin typeface="Arial" charset="0"/>
              </a:rPr>
              <a:t> to stop the line? What if the caregiver has more authority?  </a:t>
            </a:r>
          </a:p>
          <a:p>
            <a:pPr marL="573088" indent="-573088" eaLnBrk="1" hangingPunct="1">
              <a:spcBef>
                <a:spcPct val="20000"/>
              </a:spcBef>
            </a:pPr>
            <a:r>
              <a:rPr lang="en-US" altLang="en-US" sz="1600" dirty="0">
                <a:latin typeface="Arial" charset="0"/>
              </a:rPr>
              <a:t>A: </a:t>
            </a:r>
            <a:r>
              <a:rPr lang="en-US" altLang="en-US" sz="1600" b="1" u="sng" dirty="0">
                <a:latin typeface="Arial" charset="0"/>
              </a:rPr>
              <a:t>YES!</a:t>
            </a:r>
            <a:r>
              <a:rPr lang="en-US" altLang="en-US" sz="1600" dirty="0">
                <a:latin typeface="Arial" charset="0"/>
              </a:rPr>
              <a:t> Anyone can and should stop the line if a patient safety risk is perceived to exist, no matter which caregiver is involved. People who stop the line have the full support of </a:t>
            </a:r>
            <a:r>
              <a:rPr lang="en-US" altLang="en-US" sz="1600" dirty="0" smtClean="0">
                <a:latin typeface="Arial" charset="0"/>
              </a:rPr>
              <a:t>BSWH </a:t>
            </a:r>
            <a:r>
              <a:rPr lang="en-US" altLang="en-US" sz="1600" dirty="0">
                <a:latin typeface="Arial" charset="0"/>
              </a:rPr>
              <a:t>leadership. </a:t>
            </a:r>
          </a:p>
          <a:p>
            <a:pPr marL="573088" indent="-573088" eaLnBrk="1" hangingPunct="1">
              <a:spcBef>
                <a:spcPct val="20000"/>
              </a:spcBef>
            </a:pPr>
            <a:r>
              <a:rPr lang="en-US" altLang="en-US" sz="3200" dirty="0">
                <a:latin typeface="Arial" charset="0"/>
              </a:rPr>
              <a:t>      </a:t>
            </a:r>
          </a:p>
        </p:txBody>
      </p:sp>
      <p:sp>
        <p:nvSpPr>
          <p:cNvPr id="2" name="Slide Number Placeholder 1"/>
          <p:cNvSpPr>
            <a:spLocks noGrp="1"/>
          </p:cNvSpPr>
          <p:nvPr>
            <p:ph type="sldNum" sz="quarter" idx="12"/>
          </p:nvPr>
        </p:nvSpPr>
        <p:spPr/>
        <p:txBody>
          <a:bodyPr/>
          <a:lstStyle/>
          <a:p>
            <a:fld id="{99FB7D82-1B90-44C0-ADB8-3A9D5731A9A8}" type="slidenum">
              <a:rPr lang="en-US" smtClean="0"/>
              <a:pPr/>
              <a:t>7</a:t>
            </a:fld>
            <a:endParaRPr lang="en-US" dirty="0"/>
          </a:p>
        </p:txBody>
      </p:sp>
      <p:sp>
        <p:nvSpPr>
          <p:cNvPr id="3" name="Rectangle 2"/>
          <p:cNvSpPr/>
          <p:nvPr/>
        </p:nvSpPr>
        <p:spPr>
          <a:xfrm rot="597710">
            <a:off x="4847860" y="1756724"/>
            <a:ext cx="3472068" cy="2603790"/>
          </a:xfrm>
          <a:prstGeom prst="rect">
            <a:avLst/>
          </a:prstGeom>
          <a:solidFill>
            <a:schemeClr val="accent4"/>
          </a:solidFill>
          <a:ln>
            <a:solidFill>
              <a:schemeClr val="tx1"/>
            </a:solidFill>
          </a:ln>
        </p:spPr>
        <p:txBody>
          <a:bodyPr wrap="square">
            <a:spAutoFit/>
          </a:bodyPr>
          <a:lstStyle/>
          <a:p>
            <a:pPr marL="573088" lvl="0" indent="-573088">
              <a:spcBef>
                <a:spcPct val="20000"/>
              </a:spcBef>
            </a:pPr>
            <a:r>
              <a:rPr lang="en-US" altLang="en-US" sz="1600" dirty="0">
                <a:solidFill>
                  <a:prstClr val="black"/>
                </a:solidFill>
                <a:latin typeface="Arial" charset="0"/>
              </a:rPr>
              <a:t>Q: What if I stop the line but I was wrong about the situation? Will I get in trouble?  </a:t>
            </a:r>
          </a:p>
          <a:p>
            <a:pPr marL="573088" lvl="0" indent="-573088">
              <a:spcBef>
                <a:spcPct val="20000"/>
              </a:spcBef>
            </a:pPr>
            <a:r>
              <a:rPr lang="en-US" altLang="en-US" sz="1600" dirty="0">
                <a:solidFill>
                  <a:prstClr val="black"/>
                </a:solidFill>
                <a:latin typeface="Arial" charset="0"/>
              </a:rPr>
              <a:t>A: </a:t>
            </a:r>
            <a:r>
              <a:rPr lang="en-US" altLang="en-US" sz="1600" b="1" dirty="0">
                <a:solidFill>
                  <a:prstClr val="black"/>
                </a:solidFill>
                <a:latin typeface="Arial" charset="0"/>
              </a:rPr>
              <a:t>No!</a:t>
            </a:r>
            <a:r>
              <a:rPr lang="en-US" altLang="en-US" sz="1600" dirty="0">
                <a:solidFill>
                  <a:prstClr val="black"/>
                </a:solidFill>
                <a:latin typeface="Arial" charset="0"/>
              </a:rPr>
              <a:t> If you stop the line in good </a:t>
            </a:r>
            <a:r>
              <a:rPr lang="en-US" altLang="en-US" sz="1600" dirty="0" smtClean="0">
                <a:solidFill>
                  <a:prstClr val="black"/>
                </a:solidFill>
                <a:latin typeface="Arial" charset="0"/>
              </a:rPr>
              <a:t>faith </a:t>
            </a:r>
            <a:r>
              <a:rPr lang="en-US" altLang="en-US" sz="1600" dirty="0">
                <a:solidFill>
                  <a:prstClr val="black"/>
                </a:solidFill>
                <a:latin typeface="Arial" charset="0"/>
              </a:rPr>
              <a:t>because you think patient safety is at </a:t>
            </a:r>
            <a:r>
              <a:rPr lang="en-US" altLang="en-US" sz="1600" dirty="0" smtClean="0">
                <a:solidFill>
                  <a:prstClr val="black"/>
                </a:solidFill>
                <a:latin typeface="Arial" charset="0"/>
              </a:rPr>
              <a:t>risk, </a:t>
            </a:r>
            <a:r>
              <a:rPr lang="en-US" altLang="en-US" sz="1600" dirty="0">
                <a:solidFill>
                  <a:prstClr val="black"/>
                </a:solidFill>
                <a:latin typeface="Arial" charset="0"/>
              </a:rPr>
              <a:t>you will be fully supported. Even </a:t>
            </a:r>
            <a:r>
              <a:rPr lang="en-US" altLang="en-US" sz="1600" dirty="0" smtClean="0">
                <a:solidFill>
                  <a:prstClr val="black"/>
                </a:solidFill>
                <a:latin typeface="Arial" charset="0"/>
              </a:rPr>
              <a:t>if the </a:t>
            </a:r>
            <a:r>
              <a:rPr lang="en-US" altLang="en-US" sz="1600" dirty="0">
                <a:solidFill>
                  <a:prstClr val="black"/>
                </a:solidFill>
                <a:latin typeface="Arial" charset="0"/>
              </a:rPr>
              <a:t>conversation reassures you that there is no </a:t>
            </a:r>
            <a:r>
              <a:rPr lang="en-US" altLang="en-US" sz="1600" dirty="0" smtClean="0">
                <a:solidFill>
                  <a:prstClr val="black"/>
                </a:solidFill>
                <a:latin typeface="Arial" charset="0"/>
              </a:rPr>
              <a:t>risk, you are better safe than sorry.</a:t>
            </a:r>
            <a:endParaRPr lang="en-US" altLang="en-US" sz="3200" dirty="0">
              <a:solidFill>
                <a:prstClr val="black"/>
              </a:solidFill>
              <a:latin typeface="Arial" charset="0"/>
            </a:endParaRPr>
          </a:p>
        </p:txBody>
      </p:sp>
      <p:sp>
        <p:nvSpPr>
          <p:cNvPr id="5" name="Rectangle 4"/>
          <p:cNvSpPr/>
          <p:nvPr/>
        </p:nvSpPr>
        <p:spPr>
          <a:xfrm>
            <a:off x="76200" y="4724334"/>
            <a:ext cx="7467600" cy="1212640"/>
          </a:xfrm>
          <a:prstGeom prst="rect">
            <a:avLst/>
          </a:prstGeom>
          <a:solidFill>
            <a:schemeClr val="accent4">
              <a:lumMod val="75000"/>
            </a:schemeClr>
          </a:solidFill>
          <a:ln>
            <a:solidFill>
              <a:schemeClr val="tx1"/>
            </a:solidFill>
          </a:ln>
        </p:spPr>
        <p:txBody>
          <a:bodyPr wrap="square">
            <a:spAutoFit/>
          </a:bodyPr>
          <a:lstStyle/>
          <a:p>
            <a:pPr marL="573088" indent="-573088">
              <a:spcBef>
                <a:spcPct val="20000"/>
              </a:spcBef>
            </a:pPr>
            <a:r>
              <a:rPr lang="en-US" altLang="en-US" sz="1400" dirty="0">
                <a:latin typeface="Arial" charset="0"/>
              </a:rPr>
              <a:t>Q: Should I be concerned that a caregiver might get angry at me if I stop the line or seem to question their authority or ability?</a:t>
            </a:r>
          </a:p>
          <a:p>
            <a:pPr marL="573088" indent="-573088">
              <a:spcBef>
                <a:spcPct val="20000"/>
              </a:spcBef>
            </a:pPr>
            <a:r>
              <a:rPr lang="en-US" altLang="en-US" sz="1400" dirty="0">
                <a:latin typeface="Arial" charset="0"/>
              </a:rPr>
              <a:t>A: </a:t>
            </a:r>
            <a:r>
              <a:rPr lang="en-US" altLang="en-US" sz="1400" b="1" dirty="0">
                <a:latin typeface="Arial" charset="0"/>
              </a:rPr>
              <a:t>No!</a:t>
            </a:r>
            <a:r>
              <a:rPr lang="en-US" altLang="en-US" sz="1400" dirty="0">
                <a:latin typeface="Arial" charset="0"/>
              </a:rPr>
              <a:t> A caregiver never intentionally puts patient safety at risk. You are not only protecting patients, but helping caregivers by providing an extra set of eyes and ears for them to provide safe care.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7754" y="111048"/>
            <a:ext cx="1564714" cy="156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748">
                                            <p:txEl>
                                              <p:pRg st="1" end="1"/>
                                            </p:txEl>
                                          </p:spTgt>
                                        </p:tgtEl>
                                        <p:attrNameLst>
                                          <p:attrName>style.visibility</p:attrName>
                                        </p:attrNameLst>
                                      </p:cBhvr>
                                      <p:to>
                                        <p:strVal val="visible"/>
                                      </p:to>
                                    </p:set>
                                    <p:animEffect transition="in" filter="fade">
                                      <p:cBhvr>
                                        <p:cTn id="7" dur="500"/>
                                        <p:tgtEl>
                                          <p:spTgt spid="317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066800" y="76200"/>
            <a:ext cx="7086600" cy="914400"/>
          </a:xfrm>
        </p:spPr>
        <p:txBody>
          <a:bodyPr/>
          <a:lstStyle/>
          <a:p>
            <a:pPr eaLnBrk="1" hangingPunct="1"/>
            <a:r>
              <a:rPr lang="en-US" altLang="en-US" dirty="0" smtClean="0">
                <a:latin typeface="Arial" charset="0"/>
              </a:rPr>
              <a:t>Stop the Line </a:t>
            </a:r>
          </a:p>
        </p:txBody>
      </p:sp>
      <p:sp>
        <p:nvSpPr>
          <p:cNvPr id="35843" name="Rectangle 3"/>
          <p:cNvSpPr>
            <a:spLocks noGrp="1" noChangeArrowheads="1"/>
          </p:cNvSpPr>
          <p:nvPr>
            <p:ph idx="1"/>
          </p:nvPr>
        </p:nvSpPr>
        <p:spPr>
          <a:xfrm>
            <a:off x="838200" y="1066800"/>
            <a:ext cx="7467600" cy="4419600"/>
          </a:xfrm>
        </p:spPr>
        <p:txBody>
          <a:bodyPr/>
          <a:lstStyle/>
          <a:p>
            <a:pPr marL="1281113" lvl="1" indent="-533400" eaLnBrk="1" hangingPunct="1">
              <a:buFontTx/>
              <a:buNone/>
            </a:pPr>
            <a:r>
              <a:rPr lang="en-US" altLang="en-US" dirty="0" smtClean="0">
                <a:latin typeface="Arial" charset="0"/>
                <a:cs typeface="Arial" charset="0"/>
              </a:rPr>
              <a:t>  </a:t>
            </a:r>
          </a:p>
        </p:txBody>
      </p:sp>
      <p:sp>
        <p:nvSpPr>
          <p:cNvPr id="35844" name="Rectangle 5"/>
          <p:cNvSpPr>
            <a:spLocks noChangeArrowheads="1"/>
          </p:cNvSpPr>
          <p:nvPr/>
        </p:nvSpPr>
        <p:spPr bwMode="auto">
          <a:xfrm>
            <a:off x="152400" y="1371600"/>
            <a:ext cx="80010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altLang="en-US" sz="2000" dirty="0">
                <a:solidFill>
                  <a:schemeClr val="tx1">
                    <a:lumMod val="65000"/>
                    <a:lumOff val="35000"/>
                  </a:schemeClr>
                </a:solidFill>
                <a:latin typeface="Arial" charset="0"/>
              </a:rPr>
              <a:t>If you have concerns or questions, </a:t>
            </a:r>
            <a:r>
              <a:rPr lang="en-US" altLang="en-US" sz="2000" dirty="0" smtClean="0">
                <a:solidFill>
                  <a:schemeClr val="tx1">
                    <a:lumMod val="65000"/>
                    <a:lumOff val="35000"/>
                  </a:schemeClr>
                </a:solidFill>
                <a:latin typeface="Arial" charset="0"/>
              </a:rPr>
              <a:t>contact the </a:t>
            </a:r>
          </a:p>
          <a:p>
            <a:pPr algn="ctr" eaLnBrk="1" hangingPunct="1">
              <a:spcBef>
                <a:spcPct val="20000"/>
              </a:spcBef>
            </a:pPr>
            <a:r>
              <a:rPr lang="en-US" altLang="en-US" sz="2000" dirty="0" smtClean="0">
                <a:solidFill>
                  <a:schemeClr val="tx1">
                    <a:lumMod val="65000"/>
                    <a:lumOff val="35000"/>
                  </a:schemeClr>
                </a:solidFill>
                <a:latin typeface="Arial" charset="0"/>
              </a:rPr>
              <a:t>BSWH </a:t>
            </a:r>
            <a:r>
              <a:rPr lang="en-US" altLang="en-US" sz="2000" dirty="0">
                <a:solidFill>
                  <a:schemeClr val="tx1">
                    <a:lumMod val="65000"/>
                    <a:lumOff val="35000"/>
                  </a:schemeClr>
                </a:solidFill>
                <a:latin typeface="Arial" charset="0"/>
              </a:rPr>
              <a:t>Office of Patient Safety </a:t>
            </a:r>
            <a:r>
              <a:rPr lang="en-US" altLang="en-US" sz="2000" dirty="0" smtClean="0">
                <a:solidFill>
                  <a:schemeClr val="tx1">
                    <a:lumMod val="65000"/>
                    <a:lumOff val="35000"/>
                  </a:schemeClr>
                </a:solidFill>
                <a:latin typeface="Arial" charset="0"/>
              </a:rPr>
              <a:t>at </a:t>
            </a:r>
            <a:r>
              <a:rPr lang="en-US" altLang="en-US" sz="2000" dirty="0">
                <a:solidFill>
                  <a:schemeClr val="tx1">
                    <a:lumMod val="65000"/>
                    <a:lumOff val="35000"/>
                  </a:schemeClr>
                </a:solidFill>
                <a:latin typeface="Arial" charset="0"/>
              </a:rPr>
              <a:t>214-265-3627</a:t>
            </a:r>
          </a:p>
          <a:p>
            <a:pPr algn="ctr" eaLnBrk="1" hangingPunct="1">
              <a:spcBef>
                <a:spcPct val="20000"/>
              </a:spcBef>
            </a:pPr>
            <a:endParaRPr lang="en-US" altLang="en-US" sz="2000" dirty="0" smtClean="0">
              <a:solidFill>
                <a:schemeClr val="tx1">
                  <a:lumMod val="65000"/>
                  <a:lumOff val="35000"/>
                </a:schemeClr>
              </a:solidFill>
              <a:latin typeface="Arial" charset="0"/>
            </a:endParaRPr>
          </a:p>
          <a:p>
            <a:pPr algn="ctr" eaLnBrk="1" hangingPunct="1">
              <a:spcBef>
                <a:spcPct val="20000"/>
              </a:spcBef>
            </a:pPr>
            <a:endParaRPr lang="en-US" altLang="en-US" sz="2000" dirty="0">
              <a:solidFill>
                <a:schemeClr val="tx1">
                  <a:lumMod val="65000"/>
                  <a:lumOff val="35000"/>
                </a:schemeClr>
              </a:solidFill>
              <a:latin typeface="Arial" charset="0"/>
            </a:endParaRPr>
          </a:p>
          <a:p>
            <a:pPr algn="ctr" eaLnBrk="1" hangingPunct="1">
              <a:spcBef>
                <a:spcPct val="20000"/>
              </a:spcBef>
            </a:pPr>
            <a:r>
              <a:rPr lang="en-US" altLang="en-US" sz="3600" dirty="0" smtClean="0">
                <a:solidFill>
                  <a:srgbClr val="C00000"/>
                </a:solidFill>
                <a:latin typeface="Arial" charset="0"/>
              </a:rPr>
              <a:t>Stand Up For Patients</a:t>
            </a:r>
          </a:p>
        </p:txBody>
      </p:sp>
      <p:sp>
        <p:nvSpPr>
          <p:cNvPr id="2" name="Slide Number Placeholder 1"/>
          <p:cNvSpPr>
            <a:spLocks noGrp="1"/>
          </p:cNvSpPr>
          <p:nvPr>
            <p:ph type="sldNum" sz="quarter" idx="12"/>
          </p:nvPr>
        </p:nvSpPr>
        <p:spPr/>
        <p:txBody>
          <a:bodyPr/>
          <a:lstStyle/>
          <a:p>
            <a:fld id="{99FB7D82-1B90-44C0-ADB8-3A9D5731A9A8}" type="slidenum">
              <a:rPr lang="en-US" smtClean="0"/>
              <a:pPr/>
              <a:t>8</a:t>
            </a:fld>
            <a:endParaRPr lang="en-US" dirty="0"/>
          </a:p>
        </p:txBody>
      </p:sp>
      <p:pic>
        <p:nvPicPr>
          <p:cNvPr id="7" name="Picture 6" descr="MCj043256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3859" y="4038600"/>
            <a:ext cx="2362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SWH">
  <a:themeElements>
    <a:clrScheme name="BSWH">
      <a:dk1>
        <a:sysClr val="windowText" lastClr="000000"/>
      </a:dk1>
      <a:lt1>
        <a:sysClr val="window" lastClr="FFFFFF"/>
      </a:lt1>
      <a:dk2>
        <a:srgbClr val="0067B1"/>
      </a:dk2>
      <a:lt2>
        <a:srgbClr val="EEECE1"/>
      </a:lt2>
      <a:accent1>
        <a:srgbClr val="72C7E7"/>
      </a:accent1>
      <a:accent2>
        <a:srgbClr val="FF5800"/>
      </a:accent2>
      <a:accent3>
        <a:srgbClr val="00AF3F"/>
      </a:accent3>
      <a:accent4>
        <a:srgbClr val="FFD478"/>
      </a:accent4>
      <a:accent5>
        <a:srgbClr val="0090BA"/>
      </a:accent5>
      <a:accent6>
        <a:srgbClr val="FFB652"/>
      </a:accent6>
      <a:hlink>
        <a:srgbClr val="0000FF"/>
      </a:hlink>
      <a:folHlink>
        <a:srgbClr val="99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19E885832350942AFEB233611C1E7BD" ma:contentTypeVersion="0" ma:contentTypeDescription="Create a new document." ma:contentTypeScope="" ma:versionID="fd0d7f642a45c22a650e47e0d0c4058e">
  <xsd:schema xmlns:xsd="http://www.w3.org/2001/XMLSchema" xmlns:xs="http://www.w3.org/2001/XMLSchema" xmlns:p="http://schemas.microsoft.com/office/2006/metadata/properties" xmlns:ns1="http://schemas.microsoft.com/sharepoint/v3" targetNamespace="http://schemas.microsoft.com/office/2006/metadata/properties" ma:root="true" ma:fieldsID="cda65ec60fca9ea84749b3a49abf97e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Item 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A6C1CC-A6D1-4C95-A3FE-3C60B65E8268}">
  <ds:schemaRefs>
    <ds:schemaRef ds:uri="http://schemas.microsoft.com/sharepoint/v3/contenttype/forms"/>
  </ds:schemaRefs>
</ds:datastoreItem>
</file>

<file path=customXml/itemProps2.xml><?xml version="1.0" encoding="utf-8"?>
<ds:datastoreItem xmlns:ds="http://schemas.openxmlformats.org/officeDocument/2006/customXml" ds:itemID="{E750E1D1-101A-4483-ADC3-D2B1474A4F9A}">
  <ds:schemaRefs>
    <ds:schemaRef ds:uri="http://www.w3.org/XML/1998/namespace"/>
    <ds:schemaRef ds:uri="http://schemas.microsoft.com/office/2006/metadata/properties"/>
    <ds:schemaRef ds:uri="http://purl.org/dc/elements/1.1/"/>
    <ds:schemaRef ds:uri="http://schemas.microsoft.com/sharepoint/v3"/>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DFD51AFE-981A-40B6-8F38-8AEFF03B49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2052</TotalTime>
  <Words>717</Words>
  <Application>Microsoft Office PowerPoint</Application>
  <PresentationFormat>On-screen Show (4:3)</PresentationFormat>
  <Paragraphs>85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BSWH</vt:lpstr>
      <vt:lpstr>Stop the Line:  Authority to Intervene to Protect  Patient Safety</vt:lpstr>
      <vt:lpstr>Policies &amp; Procedures</vt:lpstr>
      <vt:lpstr>What is the Stop the Line Policy? </vt:lpstr>
      <vt:lpstr>What is the Purpose of the Stop the Line Policy? </vt:lpstr>
      <vt:lpstr>How to Stop the Line</vt:lpstr>
      <vt:lpstr>Examples of Stop the Line </vt:lpstr>
      <vt:lpstr>Follow Up Steps </vt:lpstr>
      <vt:lpstr>Q&amp;A: Stop the Line </vt:lpstr>
      <vt:lpstr>Stop the Line </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Acierni, Tamra</dc:creator>
  <cp:lastModifiedBy>Lingenfelter, Lisa D.</cp:lastModifiedBy>
  <cp:revision>217</cp:revision>
  <cp:lastPrinted>2015-06-15T15:12:22Z</cp:lastPrinted>
  <dcterms:created xsi:type="dcterms:W3CDTF">2013-10-03T16:13:41Z</dcterms:created>
  <dcterms:modified xsi:type="dcterms:W3CDTF">2017-03-28T09:18:36Z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0x010100719E885832350942AFEB233611C1E7BD</vt:lpwstr>
  </property>
  <property fmtid="{D5CDD505-2E9C-101B-9397-08002B2CF9AE}" pid="3" name="xd_Signature">
    <vt:bool>false</vt:bool>
  </property>
  <property fmtid="{D5CDD505-2E9C-101B-9397-08002B2CF9AE}" pid="4" name="xd_ProgID">
    <vt:lpwstr/>
  </property>
  <property fmtid="{D5CDD505-2E9C-101B-9397-08002B2CF9AE}" pid="5" name="TemplateUrl">
    <vt:lpwstr/>
  </property>
</Properties>
</file>