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58" r:id="rId4"/>
    <p:sldId id="259" r:id="rId5"/>
    <p:sldId id="267" r:id="rId6"/>
    <p:sldId id="262" r:id="rId7"/>
    <p:sldId id="289" r:id="rId8"/>
    <p:sldId id="266" r:id="rId9"/>
    <p:sldId id="291" r:id="rId10"/>
    <p:sldId id="292" r:id="rId11"/>
    <p:sldId id="293" r:id="rId12"/>
    <p:sldId id="294" r:id="rId13"/>
    <p:sldId id="295" r:id="rId14"/>
    <p:sldId id="29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3E234-A401-4FC3-A342-3B0B99189BD6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566E-2C4D-446F-975B-723005DE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63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F566E-2C4D-446F-975B-723005DECA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53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F566E-2C4D-446F-975B-723005DECA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63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A32D4-E2ED-4B92-B324-E6F2A34C68AF}" type="datetime1">
              <a:rPr lang="en-US" smtClean="0"/>
              <a:t>5/10/2017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C33B4C-CC8A-4C70-9EAA-E375CF3ADB80}" type="datetime1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33350-C339-49AA-B963-37AAA4A0CA82}" type="datetime1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687D0-8570-4B45-BEF6-1AF265DE723B}" type="datetime1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2D4E89-AE91-4B24-90D5-E80B539401A4}" type="datetime1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E5D830-DD82-49BE-8D6F-42FFB6CB69D2}" type="datetime1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936C6-EF73-4C0A-B0FB-1265D7B2FC78}" type="datetime1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5BFEB4-4A48-44B9-90E7-AB426E9650A3}" type="datetime1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B62DF0-A55F-4DD1-99ED-2C7C9838C135}" type="datetime1">
              <a:rPr lang="en-US" smtClean="0"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D4D21-407D-4B5D-A428-D8629E8D657F}" type="datetime1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FDFE6-65FF-465C-80C5-D130F64F738D}" type="datetime1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9951BBCF-63E4-4E49-A261-0BC93139BBE1}" type="datetime1">
              <a:rPr lang="en-US" smtClean="0"/>
              <a:t>5/10/2017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z="1200" smtClean="0">
                <a:solidFill>
                  <a:schemeClr val="bg2">
                    <a:shade val="50000"/>
                  </a:schemeClr>
                </a:solidFill>
                <a:effectLst/>
              </a:rPr>
              <a:t>GEN.028 freshloc presentation</a:t>
            </a:r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FreshLoc</a:t>
            </a:r>
            <a:r>
              <a:rPr lang="en-US" dirty="0" smtClean="0"/>
              <a:t> Training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3171" t="35356" r="34216" b="46124"/>
          <a:stretch>
            <a:fillRect/>
          </a:stretch>
        </p:blipFill>
        <p:spPr bwMode="auto">
          <a:xfrm>
            <a:off x="1295400" y="3886200"/>
            <a:ext cx="7620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BSWH_logo_email_si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962400"/>
            <a:ext cx="34290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alert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Sent if </a:t>
            </a:r>
            <a:r>
              <a:rPr lang="en-US" dirty="0"/>
              <a:t>no corrective action is taken after the first alert, or the problem is not resolved after 30 minutes for the general laboratory and 15 minutes for blood bank monitored devices. </a:t>
            </a:r>
            <a:endParaRPr lang="en-US" dirty="0" smtClean="0"/>
          </a:p>
          <a:p>
            <a:r>
              <a:rPr lang="en-US" dirty="0" smtClean="0"/>
              <a:t>The second </a:t>
            </a:r>
            <a:r>
              <a:rPr lang="en-US" dirty="0"/>
              <a:t>alert is sent to a) a tablet that resides within the laboratory and a b) text message to a designated </a:t>
            </a:r>
            <a:r>
              <a:rPr lang="en-US" dirty="0" err="1"/>
              <a:t>freshloc</a:t>
            </a:r>
            <a:r>
              <a:rPr lang="en-US" dirty="0"/>
              <a:t> administrator.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8905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alert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Sent if </a:t>
            </a:r>
            <a:r>
              <a:rPr lang="en-US" dirty="0"/>
              <a:t>no corrective action is taken after the second alert, or the problem is not resolved after 45 minutes for the general laboratory and 30 minutes for blood bank monitored devices.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third alert is sent to a) a tablet that resides within the laboratory and a b) text message to a designated </a:t>
            </a:r>
            <a:r>
              <a:rPr lang="en-US" dirty="0" err="1"/>
              <a:t>freshloc</a:t>
            </a:r>
            <a:r>
              <a:rPr lang="en-US" dirty="0"/>
              <a:t> administrator.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5448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Freshloc</a:t>
            </a:r>
            <a:r>
              <a:rPr lang="en-US" dirty="0" smtClean="0"/>
              <a:t> downtime procedure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Downtime </a:t>
            </a:r>
            <a:r>
              <a:rPr lang="en-US" dirty="0"/>
              <a:t>temperature forms should be used to record all temperatures during this downtime until the issue is resolved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Downtime forms are located in </a:t>
            </a:r>
            <a:r>
              <a:rPr lang="en-US" dirty="0" err="1" smtClean="0"/>
              <a:t>eteams</a:t>
            </a:r>
            <a:r>
              <a:rPr lang="en-US" dirty="0" smtClean="0"/>
              <a:t>, under document control, Lab General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5105400"/>
            <a:ext cx="6912027" cy="7011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49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7560" y="1447800"/>
            <a:ext cx="7114429" cy="48006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45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Competency Assessment</a:t>
            </a:r>
            <a:endParaRPr lang="en-US" dirty="0"/>
          </a:p>
        </p:txBody>
      </p:sp>
      <p:pic>
        <p:nvPicPr>
          <p:cNvPr id="5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352800"/>
            <a:ext cx="2763838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524000" y="2133600"/>
            <a:ext cx="701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Please log onto MTS* and take the exam to complete this module.</a:t>
            </a:r>
          </a:p>
          <a:p>
            <a:pPr algn="ctr"/>
            <a:r>
              <a:rPr lang="en-US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(score of 100% is required)</a:t>
            </a:r>
          </a:p>
          <a:p>
            <a:pPr algn="ctr"/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FreshLoc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667000"/>
            <a:ext cx="7406640" cy="3026736"/>
          </a:xfrm>
        </p:spPr>
        <p:txBody>
          <a:bodyPr/>
          <a:lstStyle/>
          <a:p>
            <a:pPr marL="27432" lvl="1" algn="l">
              <a:spcBef>
                <a:spcPts val="600"/>
              </a:spcBef>
              <a:buSzPct val="80000"/>
            </a:pPr>
            <a:r>
              <a:rPr lang="en-US" dirty="0" smtClean="0"/>
              <a:t>A wireless, constant monitoring of all refrigerators, freezers, heat blocks, room temperature, and humidity where indicated.  This is a system controlled remotely by a 3</a:t>
            </a:r>
            <a:r>
              <a:rPr lang="en-US" baseline="30000" dirty="0" smtClean="0"/>
              <a:t>rd</a:t>
            </a:r>
            <a:r>
              <a:rPr lang="en-US" dirty="0" smtClean="0"/>
              <a:t> party vendor in which access is granted to view, change, and correct temperature readings.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838200"/>
            <a:ext cx="7406640" cy="1011702"/>
          </a:xfrm>
        </p:spPr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FreshLoc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7406640" cy="2950536"/>
          </a:xfrm>
        </p:spPr>
        <p:txBody>
          <a:bodyPr>
            <a:normAutofit fontScale="77500" lnSpcReduction="20000"/>
          </a:bodyPr>
          <a:lstStyle/>
          <a:p>
            <a:pPr marL="27432" lvl="1" algn="l">
              <a:spcBef>
                <a:spcPts val="600"/>
              </a:spcBef>
              <a:buSzPct val="80000"/>
            </a:pPr>
            <a:r>
              <a:rPr lang="en-US" sz="4000" dirty="0" smtClean="0"/>
              <a:t>This product helps standardize Laboratory procedures with regards to refrigerator, freezer, room temperature, and heat block monitoring in accordance with CAP standards.  Data is also recalled faster for instances where a look-back is necessary.  It is a continuous monitoring system.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is </a:t>
            </a:r>
            <a:r>
              <a:rPr lang="en-US" dirty="0" err="1" smtClean="0"/>
              <a:t>FreshLoc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6640" cy="3255336"/>
          </a:xfrm>
        </p:spPr>
        <p:txBody>
          <a:bodyPr/>
          <a:lstStyle/>
          <a:p>
            <a:pPr marL="27432" lvl="1" algn="l">
              <a:spcBef>
                <a:spcPts val="600"/>
              </a:spcBef>
              <a:buSzPct val="80000"/>
            </a:pPr>
            <a:r>
              <a:rPr lang="en-US" dirty="0" err="1" smtClean="0"/>
              <a:t>FreshLoc</a:t>
            </a:r>
            <a:r>
              <a:rPr lang="en-US" dirty="0" smtClean="0"/>
              <a:t> is located in all refrigerators, freezers, heat blocks, and where applicable room temperature readings are needed.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 has access to </a:t>
            </a:r>
            <a:r>
              <a:rPr lang="en-US" dirty="0" err="1" smtClean="0"/>
              <a:t>FreshLoc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3255963"/>
          </a:xfrm>
        </p:spPr>
        <p:txBody>
          <a:bodyPr/>
          <a:lstStyle/>
          <a:p>
            <a:pPr lvl="1" algn="l">
              <a:spcBef>
                <a:spcPts val="0"/>
              </a:spcBef>
            </a:pPr>
            <a:endParaRPr lang="en-US" dirty="0" smtClean="0"/>
          </a:p>
          <a:p>
            <a:pPr lvl="2" algn="l">
              <a:spcBef>
                <a:spcPts val="0"/>
              </a:spcBef>
              <a:buFont typeface="Wingdings" pitchFamily="2" charset="2"/>
              <a:buChar char="ü"/>
            </a:pPr>
            <a:r>
              <a:rPr lang="en-US" dirty="0" smtClean="0"/>
              <a:t>Manager, Lab Supervisor </a:t>
            </a:r>
            <a:r>
              <a:rPr lang="en-US" dirty="0"/>
              <a:t>and </a:t>
            </a:r>
            <a:r>
              <a:rPr lang="en-US" dirty="0" smtClean="0"/>
              <a:t>DPICs </a:t>
            </a:r>
            <a:r>
              <a:rPr lang="en-US" dirty="0"/>
              <a:t>(Designated Person In Charge</a:t>
            </a:r>
            <a:r>
              <a:rPr lang="en-US" dirty="0" smtClean="0"/>
              <a:t>) are ultimately the Super Users</a:t>
            </a:r>
          </a:p>
          <a:p>
            <a:pPr lvl="2" algn="l">
              <a:spcBef>
                <a:spcPts val="0"/>
              </a:spcBef>
              <a:buFont typeface="Wingdings" pitchFamily="2" charset="2"/>
              <a:buChar char="ü"/>
            </a:pPr>
            <a:endParaRPr lang="en-US" dirty="0" smtClean="0"/>
          </a:p>
          <a:p>
            <a:pPr lvl="2" algn="l">
              <a:spcBef>
                <a:spcPts val="0"/>
              </a:spcBef>
              <a:buFont typeface="Wingdings" pitchFamily="2" charset="2"/>
              <a:buChar char="ü"/>
            </a:pPr>
            <a:r>
              <a:rPr lang="en-US" dirty="0" smtClean="0"/>
              <a:t>All lab personnel have access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Alert for Temperature Failure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740664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 smtClean="0"/>
              <a:t>FreshLoc</a:t>
            </a:r>
            <a:r>
              <a:rPr lang="en-US" sz="2800" dirty="0" smtClean="0"/>
              <a:t> constantly monitors the temperatures; in the event of a temperature failure, an alert will be sent.  At our facility, this alert is received via the </a:t>
            </a:r>
            <a:r>
              <a:rPr lang="en-US" sz="2800" dirty="0" err="1" smtClean="0"/>
              <a:t>freshloc</a:t>
            </a:r>
            <a:r>
              <a:rPr lang="en-US" sz="2800" dirty="0" smtClean="0"/>
              <a:t> tablet located in hematology, by email and by text.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Alert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331536"/>
          </a:xfrm>
        </p:spPr>
        <p:txBody>
          <a:bodyPr>
            <a:normAutofit fontScale="62500" lnSpcReduction="20000"/>
          </a:bodyPr>
          <a:lstStyle/>
          <a:p>
            <a:endParaRPr lang="en-US" sz="4500" dirty="0" smtClean="0"/>
          </a:p>
          <a:p>
            <a:r>
              <a:rPr lang="en-US" sz="4500" dirty="0" smtClean="0"/>
              <a:t>When the alert goes off it will display:</a:t>
            </a:r>
          </a:p>
          <a:p>
            <a:endParaRPr lang="en-US" sz="4500" dirty="0" smtClean="0"/>
          </a:p>
          <a:p>
            <a:pPr lvl="1" algn="l">
              <a:buFont typeface="Arial" pitchFamily="34" charset="0"/>
              <a:buChar char="•"/>
            </a:pPr>
            <a:r>
              <a:rPr lang="en-US" sz="4500" dirty="0" smtClean="0"/>
              <a:t>Emit a beeping sound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500" dirty="0" smtClean="0"/>
              <a:t>And the corresponding sensor will be in red (out of temperature range) or yellow (temperature reading not seen) depending on the alert. </a:t>
            </a:r>
            <a:endParaRPr lang="en-US" sz="45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When an alert is received…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7406640" cy="363633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Immediately notify the department the alert is for.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All alerts should be followed-up promptly with a appropriate documentation of resolution.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Engineering is notified if needed (document in corrective action).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There are three </a:t>
            </a:r>
            <a:r>
              <a:rPr lang="en-US" dirty="0" smtClean="0"/>
              <a:t>alerts levels.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r>
              <a:rPr lang="en-US" dirty="0"/>
              <a:t> </a:t>
            </a:r>
          </a:p>
          <a:p>
            <a:r>
              <a:rPr lang="en-US" b="1" dirty="0"/>
              <a:t> </a:t>
            </a: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Sent when </a:t>
            </a:r>
            <a:r>
              <a:rPr lang="en-US" dirty="0"/>
              <a:t>a monitored temperature falls out of the specified </a:t>
            </a:r>
            <a:r>
              <a:rPr lang="en-US" dirty="0" smtClean="0"/>
              <a:t>range.</a:t>
            </a:r>
            <a:endParaRPr lang="en-US" dirty="0"/>
          </a:p>
          <a:p>
            <a:pPr lvl="0"/>
            <a:r>
              <a:rPr lang="en-US" dirty="0"/>
              <a:t>The individual who responds to the alert checks the monitored environment and documents within freshloc.net, or on the tablet, the corrective action taken. </a:t>
            </a:r>
            <a:endParaRPr lang="en-US" dirty="0" smtClean="0"/>
          </a:p>
          <a:p>
            <a:pPr lvl="0"/>
            <a:r>
              <a:rPr lang="en-US" dirty="0" smtClean="0"/>
              <a:t>If </a:t>
            </a:r>
            <a:r>
              <a:rPr lang="en-US" dirty="0"/>
              <a:t>the cause for the temperature change is not evident (e.g., refrigerator door left open, etc.) perishable products should be moved to another appropriate monitored environment.</a:t>
            </a:r>
          </a:p>
          <a:p>
            <a:pPr lvl="0"/>
            <a:r>
              <a:rPr lang="en-US" dirty="0"/>
              <a:t>After corrective action has been performed allow sufficient time for the temperature to adjust (up or down) before taking action again.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GEN.028 freshloc presentation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1542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225</TotalTime>
  <Words>585</Words>
  <Application>Microsoft Office PowerPoint</Application>
  <PresentationFormat>On-screen Show (4:3)</PresentationFormat>
  <Paragraphs>60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Gill Sans MT</vt:lpstr>
      <vt:lpstr>Verdana</vt:lpstr>
      <vt:lpstr>Wingdings</vt:lpstr>
      <vt:lpstr>Wingdings 2</vt:lpstr>
      <vt:lpstr>Solstice</vt:lpstr>
      <vt:lpstr>FreshLoc Training</vt:lpstr>
      <vt:lpstr>What is FreshLoc</vt:lpstr>
      <vt:lpstr>Why FreshLoc?</vt:lpstr>
      <vt:lpstr>Where is FreshLoc?</vt:lpstr>
      <vt:lpstr>Who has access to FreshLoc?</vt:lpstr>
      <vt:lpstr>Alert for Temperature Failure</vt:lpstr>
      <vt:lpstr>The Alert</vt:lpstr>
      <vt:lpstr>When an alert is received…</vt:lpstr>
      <vt:lpstr>First Alert</vt:lpstr>
      <vt:lpstr>Second alert </vt:lpstr>
      <vt:lpstr>Third alert </vt:lpstr>
      <vt:lpstr>Freshloc downtime procedure </vt:lpstr>
      <vt:lpstr>PowerPoint Presentation</vt:lpstr>
      <vt:lpstr>Competency Assessment</vt:lpstr>
    </vt:vector>
  </TitlesOfParts>
  <Company>Baylor Health Care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FreshLoc Training</dc:title>
  <dc:creator>e66942</dc:creator>
  <cp:lastModifiedBy>Huerta, Monica</cp:lastModifiedBy>
  <cp:revision>24</cp:revision>
  <dcterms:created xsi:type="dcterms:W3CDTF">2012-04-25T14:46:25Z</dcterms:created>
  <dcterms:modified xsi:type="dcterms:W3CDTF">2017-05-10T16:59:52Z</dcterms:modified>
</cp:coreProperties>
</file>