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8" r:id="rId3"/>
    <p:sldId id="257" r:id="rId4"/>
    <p:sldId id="258" r:id="rId5"/>
    <p:sldId id="269" r:id="rId6"/>
    <p:sldId id="270" r:id="rId7"/>
    <p:sldId id="271" r:id="rId8"/>
    <p:sldId id="272" r:id="rId9"/>
    <p:sldId id="274" r:id="rId10"/>
    <p:sldId id="273" r:id="rId11"/>
    <p:sldId id="265" r:id="rId12"/>
    <p:sldId id="27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7604BC"/>
    <a:srgbClr val="660066"/>
    <a:srgbClr val="000066"/>
    <a:srgbClr val="FFFF00"/>
    <a:srgbClr val="FF00FF"/>
    <a:srgbClr val="FF66FF"/>
    <a:srgbClr val="966F00"/>
    <a:srgbClr val="CC99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26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DF40A3-D196-45B4-9ABB-C497BA3F59FD}" type="datetimeFigureOut">
              <a:rPr lang="en-US" smtClean="0"/>
              <a:pPr/>
              <a:t>8/5/2017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484AA9-E1B6-4EE5-84D6-1182E00E5CA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DF40A3-D196-45B4-9ABB-C497BA3F59FD}" type="datetimeFigureOut">
              <a:rPr lang="en-US" smtClean="0"/>
              <a:pPr/>
              <a:t>8/5/2017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DF40A3-D196-45B4-9ABB-C497BA3F59FD}" type="datetimeFigureOut">
              <a:rPr lang="en-US" smtClean="0"/>
              <a:pPr/>
              <a:t>8/5/2017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DF40A3-D196-45B4-9ABB-C497BA3F59FD}" type="datetimeFigureOut">
              <a:rPr lang="en-US" smtClean="0"/>
              <a:pPr/>
              <a:t>8/5/2017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DF40A3-D196-45B4-9ABB-C497BA3F59FD}" type="datetimeFigureOut">
              <a:rPr lang="en-US" smtClean="0"/>
              <a:pPr/>
              <a:t>8/5/2017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484AA9-E1B6-4EE5-84D6-1182E00E5CA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DF40A3-D196-45B4-9ABB-C497BA3F59FD}" type="datetimeFigureOut">
              <a:rPr lang="en-US" smtClean="0"/>
              <a:pPr/>
              <a:t>8/5/2017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484AA9-E1B6-4EE5-84D6-1182E00E5CA6}"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8DF40A3-D196-45B4-9ABB-C497BA3F59FD}" type="datetimeFigureOut">
              <a:rPr lang="en-US" smtClean="0"/>
              <a:pPr/>
              <a:t>8/5/2017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E484AA9-E1B6-4EE5-84D6-1182E00E5CA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8DF40A3-D196-45B4-9ABB-C497BA3F59FD}" type="datetimeFigureOut">
              <a:rPr lang="en-US" smtClean="0"/>
              <a:pPr/>
              <a:t>8/5/2017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E484AA9-E1B6-4EE5-84D6-1182E00E5C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Emergency Response Guide</a:t>
            </a:r>
            <a:endParaRPr lang="en-US" dirty="0"/>
          </a:p>
        </p:txBody>
      </p:sp>
      <p:sp>
        <p:nvSpPr>
          <p:cNvPr id="3" name="Subtitle 2"/>
          <p:cNvSpPr>
            <a:spLocks noGrp="1"/>
          </p:cNvSpPr>
          <p:nvPr>
            <p:ph type="subTitle" idx="1"/>
          </p:nvPr>
        </p:nvSpPr>
        <p:spPr/>
        <p:txBody>
          <a:bodyPr/>
          <a:lstStyle/>
          <a:p>
            <a:r>
              <a:rPr lang="en-US" dirty="0" smtClean="0"/>
              <a:t>A Closer Look at Guidelines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Badge Buddy</a:t>
            </a:r>
            <a:endParaRPr lang="en-US" dirty="0"/>
          </a:p>
        </p:txBody>
      </p:sp>
      <p:sp>
        <p:nvSpPr>
          <p:cNvPr id="3" name="TextBox 2"/>
          <p:cNvSpPr txBox="1"/>
          <p:nvPr/>
        </p:nvSpPr>
        <p:spPr>
          <a:xfrm>
            <a:off x="76200" y="1600200"/>
            <a:ext cx="8763000" cy="646331"/>
          </a:xfrm>
          <a:prstGeom prst="rect">
            <a:avLst/>
          </a:prstGeom>
          <a:noFill/>
        </p:spPr>
        <p:txBody>
          <a:bodyPr wrap="square" rtlCol="0">
            <a:spAutoFit/>
          </a:bodyPr>
          <a:lstStyle/>
          <a:p>
            <a:pPr algn="ctr"/>
            <a:r>
              <a:rPr lang="en-US" b="1" dirty="0" smtClean="0"/>
              <a:t>Plain language code information is also available on a Badge Buddy.  </a:t>
            </a:r>
          </a:p>
          <a:p>
            <a:pPr algn="ctr"/>
            <a:r>
              <a:rPr lang="en-US" b="1" dirty="0" smtClean="0"/>
              <a:t>If you do not have the updated version, please see your supervisor.</a:t>
            </a:r>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706" y="2514600"/>
            <a:ext cx="2638453" cy="387686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3705" y="2653471"/>
            <a:ext cx="3491163" cy="3355755"/>
          </a:xfrm>
          <a:prstGeom prst="rect">
            <a:avLst/>
          </a:prstGeom>
        </p:spPr>
      </p:pic>
      <p:sp>
        <p:nvSpPr>
          <p:cNvPr id="6" name="TextBox 5"/>
          <p:cNvSpPr txBox="1"/>
          <p:nvPr/>
        </p:nvSpPr>
        <p:spPr>
          <a:xfrm>
            <a:off x="3574925" y="3048000"/>
            <a:ext cx="1462388" cy="2585323"/>
          </a:xfrm>
          <a:prstGeom prst="rect">
            <a:avLst/>
          </a:prstGeom>
          <a:noFill/>
        </p:spPr>
        <p:txBody>
          <a:bodyPr wrap="none" rtlCol="0">
            <a:spAutoFit/>
          </a:bodyPr>
          <a:lstStyle/>
          <a:p>
            <a:pPr algn="ctr"/>
            <a:r>
              <a:rPr lang="en-US" b="1" dirty="0" smtClean="0"/>
              <a:t>Out with the</a:t>
            </a:r>
          </a:p>
          <a:p>
            <a:pPr algn="ctr"/>
            <a:r>
              <a:rPr lang="en-US" b="1" dirty="0" smtClean="0"/>
              <a:t>OLD</a:t>
            </a:r>
          </a:p>
          <a:p>
            <a:pPr algn="ctr"/>
            <a:endParaRPr lang="en-US" b="1" dirty="0"/>
          </a:p>
          <a:p>
            <a:pPr algn="ctr"/>
            <a:endParaRPr lang="en-US" b="1" dirty="0" smtClean="0"/>
          </a:p>
          <a:p>
            <a:pPr algn="ctr"/>
            <a:endParaRPr lang="en-US" b="1" dirty="0" smtClean="0"/>
          </a:p>
          <a:p>
            <a:pPr algn="ctr"/>
            <a:endParaRPr lang="en-US" b="1" dirty="0"/>
          </a:p>
          <a:p>
            <a:pPr algn="ctr"/>
            <a:r>
              <a:rPr lang="en-US" b="1" dirty="0" smtClean="0"/>
              <a:t>In with the</a:t>
            </a:r>
          </a:p>
          <a:p>
            <a:pPr algn="ctr"/>
            <a:r>
              <a:rPr lang="en-US" b="1" dirty="0" smtClean="0"/>
              <a:t>NEW</a:t>
            </a:r>
          </a:p>
          <a:p>
            <a:endParaRPr lang="en-US" dirty="0"/>
          </a:p>
        </p:txBody>
      </p:sp>
      <p:sp>
        <p:nvSpPr>
          <p:cNvPr id="7" name="Left Arrow 6"/>
          <p:cNvSpPr/>
          <p:nvPr/>
        </p:nvSpPr>
        <p:spPr>
          <a:xfrm>
            <a:off x="3288586" y="3505200"/>
            <a:ext cx="902414" cy="495737"/>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0800000">
            <a:off x="4191000" y="5167775"/>
            <a:ext cx="1058130" cy="495737"/>
          </a:xfrm>
          <a:prstGeom prst="leftArrow">
            <a:avLst/>
          </a:prstGeom>
          <a:solidFill>
            <a:srgbClr val="008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480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DEOP	</a:t>
            </a:r>
            <a:endParaRPr lang="en-US" dirty="0"/>
          </a:p>
        </p:txBody>
      </p:sp>
      <p:sp>
        <p:nvSpPr>
          <p:cNvPr id="4" name="TextBox 3"/>
          <p:cNvSpPr txBox="1"/>
          <p:nvPr/>
        </p:nvSpPr>
        <p:spPr>
          <a:xfrm>
            <a:off x="381000" y="2514600"/>
            <a:ext cx="8305800" cy="1569660"/>
          </a:xfrm>
          <a:prstGeom prst="rect">
            <a:avLst/>
          </a:prstGeom>
          <a:noFill/>
        </p:spPr>
        <p:txBody>
          <a:bodyPr wrap="square" rtlCol="0">
            <a:spAutoFit/>
          </a:bodyPr>
          <a:lstStyle/>
          <a:p>
            <a:pPr algn="ctr"/>
            <a:r>
              <a:rPr lang="en-US" sz="3200" dirty="0" smtClean="0"/>
              <a:t>There is a laminated Department Emergency Operations Plan (DEOP) in the back of the Emergency Response Guide</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Attestation</a:t>
            </a:r>
            <a:endParaRPr lang="en-US" dirty="0"/>
          </a:p>
        </p:txBody>
      </p:sp>
      <p:sp>
        <p:nvSpPr>
          <p:cNvPr id="3" name="TextBox 2"/>
          <p:cNvSpPr txBox="1"/>
          <p:nvPr/>
        </p:nvSpPr>
        <p:spPr>
          <a:xfrm>
            <a:off x="152400" y="1905000"/>
            <a:ext cx="8991600" cy="2769989"/>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dirty="0" smtClean="0"/>
              <a:t>Close this presentation with the “Esc” key </a:t>
            </a:r>
          </a:p>
          <a:p>
            <a:pPr marL="285750" indent="-285750">
              <a:spcAft>
                <a:spcPts val="1200"/>
              </a:spcAft>
              <a:buFont typeface="Arial" panose="020B0604020202020204" pitchFamily="34" charset="0"/>
              <a:buChar char="•"/>
            </a:pPr>
            <a:r>
              <a:rPr lang="en-US" sz="2400" dirty="0"/>
              <a:t>P</a:t>
            </a:r>
            <a:r>
              <a:rPr lang="en-US" sz="2400" dirty="0" smtClean="0"/>
              <a:t>lace a check in the box to verify you have reviewed the information</a:t>
            </a:r>
          </a:p>
          <a:p>
            <a:pPr marL="285750" indent="-285750">
              <a:spcAft>
                <a:spcPts val="1200"/>
              </a:spcAft>
              <a:buFont typeface="Arial" panose="020B0604020202020204" pitchFamily="34" charset="0"/>
              <a:buChar char="•"/>
            </a:pPr>
            <a:r>
              <a:rPr lang="en-US" sz="2400" dirty="0"/>
              <a:t>C</a:t>
            </a:r>
            <a:r>
              <a:rPr lang="en-US" sz="2400" dirty="0" smtClean="0"/>
              <a:t>lick “Submit”.</a:t>
            </a:r>
          </a:p>
          <a:p>
            <a:pPr algn="ctr"/>
            <a:endParaRPr lang="en-US" dirty="0" smtClean="0"/>
          </a:p>
          <a:p>
            <a:pPr algn="ctr"/>
            <a:endParaRPr lang="en-US" dirty="0"/>
          </a:p>
          <a:p>
            <a:pPr algn="ctr"/>
            <a:endParaRPr lang="en-US" dirty="0"/>
          </a:p>
          <a:p>
            <a:pPr algn="ctr"/>
            <a:r>
              <a:rPr lang="en-US" b="1" dirty="0" smtClean="0"/>
              <a:t>There is no test associated with this document</a:t>
            </a:r>
            <a:endParaRPr lang="en-US" b="1" dirty="0"/>
          </a:p>
        </p:txBody>
      </p:sp>
    </p:spTree>
    <p:extLst>
      <p:ext uri="{BB962C8B-B14F-4D97-AF65-F5344CB8AC3E}">
        <p14:creationId xmlns:p14="http://schemas.microsoft.com/office/powerpoint/2010/main" val="3346780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Plain Language Codes</a:t>
            </a:r>
            <a:endParaRPr lang="en-US" dirty="0"/>
          </a:p>
        </p:txBody>
      </p:sp>
      <p:sp>
        <p:nvSpPr>
          <p:cNvPr id="3" name="Rectangle 2"/>
          <p:cNvSpPr/>
          <p:nvPr/>
        </p:nvSpPr>
        <p:spPr>
          <a:xfrm>
            <a:off x="267511" y="2209800"/>
            <a:ext cx="8839200" cy="2585323"/>
          </a:xfrm>
          <a:prstGeom prst="rect">
            <a:avLst/>
          </a:prstGeom>
        </p:spPr>
        <p:txBody>
          <a:bodyPr wrap="square">
            <a:spAutoFit/>
          </a:bodyPr>
          <a:lstStyle/>
          <a:p>
            <a:r>
              <a:rPr lang="en-US" dirty="0" smtClean="0"/>
              <a:t>The </a:t>
            </a:r>
            <a:r>
              <a:rPr lang="en-US" dirty="0"/>
              <a:t>Texas Hospital Association began this initiative to standardize alerts at hospitals across the state. Use of plain language codes are also recommended by state and federal agencies, including the U.S. Department of Homeland Security</a:t>
            </a:r>
            <a:r>
              <a:rPr lang="en-US" dirty="0" smtClean="0"/>
              <a:t>.</a:t>
            </a:r>
          </a:p>
          <a:p>
            <a:endParaRPr lang="en-US" dirty="0"/>
          </a:p>
          <a:p>
            <a:endParaRPr lang="en-US" dirty="0"/>
          </a:p>
          <a:p>
            <a:r>
              <a:rPr lang="en-US" dirty="0"/>
              <a:t>Plain language codes are designed to remove the confusion or worry typically associated with the use of cryptic color codes—instead, providing patients, visitors and staff with direct information. They also eliminate the possibility staff may mix up codes, and reduce stress and confusion for those working at multiple locations using different </a:t>
            </a:r>
            <a:r>
              <a:rPr lang="en-US" dirty="0" smtClean="0"/>
              <a:t>codes.</a:t>
            </a:r>
            <a:endParaRPr lang="en-US" dirty="0">
              <a:effectLst/>
            </a:endParaRPr>
          </a:p>
        </p:txBody>
      </p:sp>
    </p:spTree>
    <p:extLst>
      <p:ext uri="{BB962C8B-B14F-4D97-AF65-F5344CB8AC3E}">
        <p14:creationId xmlns:p14="http://schemas.microsoft.com/office/powerpoint/2010/main" val="3392307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Response Guide (ERG)</a:t>
            </a:r>
            <a:endParaRPr lang="en-US" dirty="0"/>
          </a:p>
        </p:txBody>
      </p:sp>
      <p:sp>
        <p:nvSpPr>
          <p:cNvPr id="5" name="TextBox 4"/>
          <p:cNvSpPr txBox="1"/>
          <p:nvPr/>
        </p:nvSpPr>
        <p:spPr>
          <a:xfrm>
            <a:off x="1359004" y="1905000"/>
            <a:ext cx="6298712" cy="1754326"/>
          </a:xfrm>
          <a:prstGeom prst="rect">
            <a:avLst/>
          </a:prstGeom>
          <a:noFill/>
        </p:spPr>
        <p:txBody>
          <a:bodyPr wrap="none" rtlCol="0">
            <a:spAutoFit/>
          </a:bodyPr>
          <a:lstStyle/>
          <a:p>
            <a:pPr algn="ctr"/>
            <a:r>
              <a:rPr lang="en-US" sz="3600" dirty="0" smtClean="0"/>
              <a:t>The Emergency Response Guide</a:t>
            </a:r>
          </a:p>
          <a:p>
            <a:pPr algn="ctr"/>
            <a:r>
              <a:rPr lang="en-US" sz="3600" dirty="0" smtClean="0"/>
              <a:t> is designed to assist you </a:t>
            </a:r>
          </a:p>
          <a:p>
            <a:pPr algn="ctr"/>
            <a:r>
              <a:rPr lang="en-US" sz="3600" dirty="0" smtClean="0"/>
              <a:t>during emergencies</a:t>
            </a:r>
            <a:r>
              <a:rPr lang="en-US" dirty="0" smtClean="0"/>
              <a:t>.</a:t>
            </a:r>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4200" y="3733800"/>
            <a:ext cx="2206347" cy="292406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ERG Contents</a:t>
            </a:r>
            <a:endParaRPr lang="en-US" dirty="0"/>
          </a:p>
        </p:txBody>
      </p:sp>
      <p:sp>
        <p:nvSpPr>
          <p:cNvPr id="4" name="TextBox 3"/>
          <p:cNvSpPr txBox="1"/>
          <p:nvPr/>
        </p:nvSpPr>
        <p:spPr>
          <a:xfrm>
            <a:off x="2590800" y="2667000"/>
            <a:ext cx="3124200" cy="2092881"/>
          </a:xfrm>
          <a:prstGeom prst="rect">
            <a:avLst/>
          </a:prstGeom>
          <a:noFill/>
        </p:spPr>
        <p:txBody>
          <a:bodyPr wrap="square" rtlCol="0">
            <a:spAutoFit/>
          </a:bodyPr>
          <a:lstStyle/>
          <a:p>
            <a:pPr algn="ctr"/>
            <a:r>
              <a:rPr lang="en-US" sz="2800" b="1" dirty="0" smtClean="0">
                <a:ln>
                  <a:solidFill>
                    <a:schemeClr val="tx1"/>
                  </a:solidFill>
                </a:ln>
                <a:solidFill>
                  <a:srgbClr val="000066"/>
                </a:solidFill>
                <a:latin typeface="Arial Black" pitchFamily="34" charset="0"/>
              </a:rPr>
              <a:t>Medical Alert</a:t>
            </a:r>
          </a:p>
          <a:p>
            <a:pPr algn="ctr"/>
            <a:r>
              <a:rPr lang="en-US" sz="2800" b="1" dirty="0" smtClean="0">
                <a:ln>
                  <a:solidFill>
                    <a:schemeClr val="tx1"/>
                  </a:solidFill>
                </a:ln>
                <a:solidFill>
                  <a:srgbClr val="7604BC"/>
                </a:solidFill>
                <a:latin typeface="Arial Black" pitchFamily="34" charset="0"/>
              </a:rPr>
              <a:t>Weather Alert</a:t>
            </a:r>
          </a:p>
          <a:p>
            <a:pPr algn="ctr"/>
            <a:r>
              <a:rPr lang="en-US" sz="2800" b="1" dirty="0" smtClean="0">
                <a:ln>
                  <a:solidFill>
                    <a:schemeClr val="tx1"/>
                  </a:solidFill>
                </a:ln>
                <a:solidFill>
                  <a:srgbClr val="C00000"/>
                </a:solidFill>
                <a:latin typeface="Arial Black" pitchFamily="34" charset="0"/>
              </a:rPr>
              <a:t>Security Alert</a:t>
            </a:r>
          </a:p>
          <a:p>
            <a:pPr algn="ctr"/>
            <a:r>
              <a:rPr lang="en-US" sz="2800" b="1" dirty="0" smtClean="0">
                <a:ln>
                  <a:solidFill>
                    <a:schemeClr val="tx1"/>
                  </a:solidFill>
                </a:ln>
                <a:solidFill>
                  <a:srgbClr val="008000"/>
                </a:solidFill>
                <a:latin typeface="Arial Black" pitchFamily="34" charset="0"/>
              </a:rPr>
              <a:t>Facility Alert</a:t>
            </a:r>
          </a:p>
          <a:p>
            <a:endParaRPr lang="en-US" dirty="0"/>
          </a:p>
        </p:txBody>
      </p:sp>
      <p:sp>
        <p:nvSpPr>
          <p:cNvPr id="5" name="TextBox 4"/>
          <p:cNvSpPr txBox="1"/>
          <p:nvPr/>
        </p:nvSpPr>
        <p:spPr>
          <a:xfrm>
            <a:off x="381000" y="1676400"/>
            <a:ext cx="8001000" cy="523220"/>
          </a:xfrm>
          <a:prstGeom prst="rect">
            <a:avLst/>
          </a:prstGeom>
          <a:noFill/>
        </p:spPr>
        <p:txBody>
          <a:bodyPr wrap="square" rtlCol="0">
            <a:spAutoFit/>
          </a:bodyPr>
          <a:lstStyle/>
          <a:p>
            <a:pPr algn="ctr"/>
            <a:r>
              <a:rPr lang="en-US" sz="2800" dirty="0" smtClean="0"/>
              <a:t>The ERG contains information tabs for:</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Alert</a:t>
            </a:r>
            <a:endParaRPr lang="en-US" dirty="0"/>
          </a:p>
        </p:txBody>
      </p:sp>
      <p:sp>
        <p:nvSpPr>
          <p:cNvPr id="3" name="Rectangle 2"/>
          <p:cNvSpPr/>
          <p:nvPr/>
        </p:nvSpPr>
        <p:spPr>
          <a:xfrm>
            <a:off x="152400" y="2136339"/>
            <a:ext cx="8839200" cy="2554545"/>
          </a:xfrm>
          <a:prstGeom prst="rect">
            <a:avLst/>
          </a:prstGeom>
        </p:spPr>
        <p:txBody>
          <a:bodyPr wrap="square">
            <a:spAutoFit/>
          </a:bodyPr>
          <a:lstStyle/>
          <a:p>
            <a:r>
              <a:rPr lang="en-US" sz="2000" b="1" dirty="0"/>
              <a:t>Cardiac </a:t>
            </a:r>
            <a:r>
              <a:rPr lang="en-US" sz="2000" b="1" dirty="0" smtClean="0"/>
              <a:t>arrest</a:t>
            </a:r>
            <a:endParaRPr lang="en-US" sz="2000" dirty="0" smtClean="0"/>
          </a:p>
          <a:p>
            <a:r>
              <a:rPr lang="en-US" sz="2000" dirty="0" smtClean="0"/>
              <a:t> </a:t>
            </a:r>
            <a:r>
              <a:rPr lang="en-US" sz="2000" dirty="0"/>
              <a:t> "medical alert + code blue/pediatric code blue + [location</a:t>
            </a:r>
            <a:r>
              <a:rPr lang="en-US" sz="2000" dirty="0" smtClean="0"/>
              <a:t>]“</a:t>
            </a:r>
          </a:p>
          <a:p>
            <a:endParaRPr lang="en-US" sz="2000" dirty="0"/>
          </a:p>
          <a:p>
            <a:r>
              <a:rPr lang="en-US" sz="2000" b="1" dirty="0"/>
              <a:t>Rapid response team</a:t>
            </a:r>
            <a:endParaRPr lang="en-US" sz="2000" dirty="0"/>
          </a:p>
          <a:p>
            <a:r>
              <a:rPr lang="en-US" sz="2000" dirty="0" smtClean="0"/>
              <a:t>"</a:t>
            </a:r>
            <a:r>
              <a:rPr lang="en-US" sz="2000" dirty="0"/>
              <a:t>medical alert + rapid response team (inpatient/outpatient) + [location]"</a:t>
            </a:r>
          </a:p>
          <a:p>
            <a:endParaRPr lang="en-US" sz="2000" b="1" dirty="0" smtClean="0"/>
          </a:p>
          <a:p>
            <a:r>
              <a:rPr lang="en-US" sz="2000" b="1" dirty="0" smtClean="0"/>
              <a:t>STEMI </a:t>
            </a:r>
            <a:r>
              <a:rPr lang="en-US" sz="2000" b="1" dirty="0"/>
              <a:t>and stroke and </a:t>
            </a:r>
            <a:r>
              <a:rPr lang="en-US" sz="2000" b="1" dirty="0" smtClean="0"/>
              <a:t>trauma</a:t>
            </a:r>
            <a:endParaRPr lang="en-US" sz="2000" dirty="0" smtClean="0"/>
          </a:p>
          <a:p>
            <a:r>
              <a:rPr lang="en-US" sz="2000" dirty="0" smtClean="0"/>
              <a:t>"medical </a:t>
            </a:r>
            <a:r>
              <a:rPr lang="en-US" sz="2000" dirty="0"/>
              <a:t>alert + STEMI/stroke/trauma team + [location]"</a:t>
            </a:r>
            <a:endParaRPr lang="en-US" sz="2000" dirty="0">
              <a:effectLst/>
            </a:endParaRPr>
          </a:p>
        </p:txBody>
      </p:sp>
    </p:spTree>
    <p:extLst>
      <p:ext uri="{BB962C8B-B14F-4D97-AF65-F5344CB8AC3E}">
        <p14:creationId xmlns:p14="http://schemas.microsoft.com/office/powerpoint/2010/main" val="182670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Alert</a:t>
            </a:r>
            <a:endParaRPr lang="en-US" dirty="0"/>
          </a:p>
        </p:txBody>
      </p:sp>
      <p:sp>
        <p:nvSpPr>
          <p:cNvPr id="4" name="Rectangle 3"/>
          <p:cNvSpPr/>
          <p:nvPr/>
        </p:nvSpPr>
        <p:spPr>
          <a:xfrm>
            <a:off x="76200" y="2286000"/>
            <a:ext cx="8839200" cy="2862322"/>
          </a:xfrm>
          <a:prstGeom prst="rect">
            <a:avLst/>
          </a:prstGeom>
        </p:spPr>
        <p:txBody>
          <a:bodyPr wrap="square">
            <a:spAutoFit/>
          </a:bodyPr>
          <a:lstStyle/>
          <a:p>
            <a:r>
              <a:rPr lang="en-US" b="1" dirty="0"/>
              <a:t>Severe thunderstorm warning (no action from staff</a:t>
            </a:r>
            <a:r>
              <a:rPr lang="en-US" b="1" dirty="0" smtClean="0"/>
              <a:t>)</a:t>
            </a:r>
            <a:endParaRPr lang="en-US" dirty="0" smtClean="0"/>
          </a:p>
          <a:p>
            <a:r>
              <a:rPr lang="en-US" dirty="0" smtClean="0"/>
              <a:t> </a:t>
            </a:r>
            <a:r>
              <a:rPr lang="en-US" dirty="0"/>
              <a:t>"weather alert + severe thunderstorm warning + hazardous conditions exist + please</a:t>
            </a:r>
          </a:p>
          <a:p>
            <a:r>
              <a:rPr lang="en-US" dirty="0" smtClean="0"/>
              <a:t>  use </a:t>
            </a:r>
            <a:r>
              <a:rPr lang="en-US" dirty="0"/>
              <a:t>caution if going </a:t>
            </a:r>
            <a:r>
              <a:rPr lang="en-US" dirty="0" smtClean="0"/>
              <a:t>outdoors“</a:t>
            </a:r>
          </a:p>
          <a:p>
            <a:endParaRPr lang="en-US" dirty="0"/>
          </a:p>
          <a:p>
            <a:r>
              <a:rPr lang="en-US" b="1" dirty="0"/>
              <a:t>Tornado watch (staff prepare for potential impact)</a:t>
            </a:r>
            <a:endParaRPr lang="en-US" dirty="0"/>
          </a:p>
          <a:p>
            <a:r>
              <a:rPr lang="en-US" dirty="0" smtClean="0"/>
              <a:t>"</a:t>
            </a:r>
            <a:r>
              <a:rPr lang="en-US" dirty="0"/>
              <a:t>weather alert + tornado watch + conditions are favorable for a possible tornado </a:t>
            </a:r>
            <a:r>
              <a:rPr lang="en-US" dirty="0" smtClean="0"/>
              <a:t> today </a:t>
            </a:r>
            <a:r>
              <a:rPr lang="en-US" dirty="0"/>
              <a:t>+ please use caution if going outdoors"  </a:t>
            </a:r>
            <a:endParaRPr lang="en-US" dirty="0" smtClean="0"/>
          </a:p>
          <a:p>
            <a:endParaRPr lang="en-US" dirty="0"/>
          </a:p>
          <a:p>
            <a:r>
              <a:rPr lang="en-US" b="1" dirty="0"/>
              <a:t>Tornado warning (staff activate tornado protocols</a:t>
            </a:r>
            <a:r>
              <a:rPr lang="en-US" b="1" dirty="0" smtClean="0"/>
              <a:t>)</a:t>
            </a:r>
            <a:r>
              <a:rPr lang="en-US" dirty="0" smtClean="0"/>
              <a:t> </a:t>
            </a:r>
          </a:p>
          <a:p>
            <a:r>
              <a:rPr lang="en-US" dirty="0" smtClean="0"/>
              <a:t>"</a:t>
            </a:r>
            <a:r>
              <a:rPr lang="en-US" dirty="0"/>
              <a:t>weather alert + tornado warning + please remain inside until the weather clears"</a:t>
            </a:r>
            <a:endParaRPr lang="en-US" dirty="0">
              <a:effectLst/>
            </a:endParaRPr>
          </a:p>
        </p:txBody>
      </p:sp>
    </p:spTree>
    <p:extLst>
      <p:ext uri="{BB962C8B-B14F-4D97-AF65-F5344CB8AC3E}">
        <p14:creationId xmlns:p14="http://schemas.microsoft.com/office/powerpoint/2010/main" val="2403958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Alert</a:t>
            </a:r>
            <a:endParaRPr lang="en-US" dirty="0"/>
          </a:p>
        </p:txBody>
      </p:sp>
      <p:sp>
        <p:nvSpPr>
          <p:cNvPr id="3" name="Rectangle 2"/>
          <p:cNvSpPr/>
          <p:nvPr/>
        </p:nvSpPr>
        <p:spPr>
          <a:xfrm>
            <a:off x="152400" y="1905000"/>
            <a:ext cx="8763000" cy="3139321"/>
          </a:xfrm>
          <a:prstGeom prst="rect">
            <a:avLst/>
          </a:prstGeom>
        </p:spPr>
        <p:txBody>
          <a:bodyPr wrap="square">
            <a:spAutoFit/>
          </a:bodyPr>
          <a:lstStyle/>
          <a:p>
            <a:r>
              <a:rPr lang="en-US" b="1" dirty="0"/>
              <a:t>Missing patient (infant, child or adult)</a:t>
            </a:r>
            <a:endParaRPr lang="en-US" dirty="0"/>
          </a:p>
          <a:p>
            <a:r>
              <a:rPr lang="en-US" dirty="0"/>
              <a:t>            "security alert + missing [child/person] + [description including approximate age, </a:t>
            </a:r>
          </a:p>
          <a:p>
            <a:r>
              <a:rPr lang="en-US" dirty="0"/>
              <a:t>             gender, attire] + last seen with [description of person] + last seen [location] + please </a:t>
            </a:r>
          </a:p>
          <a:p>
            <a:r>
              <a:rPr lang="en-US" dirty="0"/>
              <a:t>             notify staff if you see someone that fits this </a:t>
            </a:r>
            <a:r>
              <a:rPr lang="en-US" dirty="0" smtClean="0"/>
              <a:t>description“</a:t>
            </a:r>
          </a:p>
          <a:p>
            <a:endParaRPr lang="en-US" dirty="0"/>
          </a:p>
          <a:p>
            <a:r>
              <a:rPr lang="en-US" b="1" dirty="0"/>
              <a:t>Person with a weapon or active shooter </a:t>
            </a:r>
            <a:endParaRPr lang="en-US" dirty="0"/>
          </a:p>
          <a:p>
            <a:r>
              <a:rPr lang="en-US" dirty="0"/>
              <a:t>           "security alert + person with a weapon/active shooter + last seen [location] + please   </a:t>
            </a:r>
          </a:p>
          <a:p>
            <a:r>
              <a:rPr lang="en-US" dirty="0"/>
              <a:t>            avoid this </a:t>
            </a:r>
            <a:r>
              <a:rPr lang="en-US" dirty="0" smtClean="0"/>
              <a:t>area“</a:t>
            </a:r>
          </a:p>
          <a:p>
            <a:endParaRPr lang="en-US" dirty="0"/>
          </a:p>
          <a:p>
            <a:r>
              <a:rPr lang="en-US" b="1" dirty="0"/>
              <a:t>Suspicious package</a:t>
            </a:r>
            <a:endParaRPr lang="en-US" dirty="0"/>
          </a:p>
          <a:p>
            <a:r>
              <a:rPr lang="en-US" dirty="0"/>
              <a:t>            "security alert + suspicious package + [location] + please avoid this area"</a:t>
            </a:r>
            <a:endParaRPr lang="en-US" dirty="0">
              <a:effectLst/>
            </a:endParaRPr>
          </a:p>
        </p:txBody>
      </p:sp>
    </p:spTree>
    <p:extLst>
      <p:ext uri="{BB962C8B-B14F-4D97-AF65-F5344CB8AC3E}">
        <p14:creationId xmlns:p14="http://schemas.microsoft.com/office/powerpoint/2010/main" val="3844010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Facility Alert</a:t>
            </a:r>
            <a:endParaRPr lang="en-US" dirty="0"/>
          </a:p>
        </p:txBody>
      </p:sp>
      <p:sp>
        <p:nvSpPr>
          <p:cNvPr id="3" name="Rectangle 2"/>
          <p:cNvSpPr/>
          <p:nvPr/>
        </p:nvSpPr>
        <p:spPr>
          <a:xfrm>
            <a:off x="228600" y="1859340"/>
            <a:ext cx="8763000" cy="3139321"/>
          </a:xfrm>
          <a:prstGeom prst="rect">
            <a:avLst/>
          </a:prstGeom>
        </p:spPr>
        <p:txBody>
          <a:bodyPr wrap="square">
            <a:spAutoFit/>
          </a:bodyPr>
          <a:lstStyle/>
          <a:p>
            <a:r>
              <a:rPr lang="en-US" b="1" dirty="0"/>
              <a:t>Fire or fire drill</a:t>
            </a:r>
            <a:endParaRPr lang="en-US" dirty="0"/>
          </a:p>
          <a:p>
            <a:r>
              <a:rPr lang="en-US" dirty="0"/>
              <a:t>            "facility alert + fire alarm activation/fire drill + [location] + please avoid this area"</a:t>
            </a:r>
          </a:p>
          <a:p>
            <a:endParaRPr lang="en-US" b="1" dirty="0" smtClean="0"/>
          </a:p>
          <a:p>
            <a:endParaRPr lang="en-US" b="1" dirty="0"/>
          </a:p>
          <a:p>
            <a:r>
              <a:rPr lang="en-US" b="1" dirty="0" err="1" smtClean="0"/>
              <a:t>Haz</a:t>
            </a:r>
            <a:r>
              <a:rPr lang="en-US" b="1" dirty="0" smtClean="0"/>
              <a:t>-mat </a:t>
            </a:r>
            <a:r>
              <a:rPr lang="en-US" b="1" dirty="0"/>
              <a:t>spill</a:t>
            </a:r>
            <a:endParaRPr lang="en-US" dirty="0"/>
          </a:p>
          <a:p>
            <a:r>
              <a:rPr lang="en-US" dirty="0"/>
              <a:t>            "facility alert + hazardous spill + [location] + please avoid this area"</a:t>
            </a:r>
          </a:p>
          <a:p>
            <a:endParaRPr lang="en-US" b="1" dirty="0" smtClean="0"/>
          </a:p>
          <a:p>
            <a:endParaRPr lang="en-US" b="1" dirty="0"/>
          </a:p>
          <a:p>
            <a:r>
              <a:rPr lang="en-US" b="1" dirty="0" smtClean="0"/>
              <a:t>Emergency </a:t>
            </a:r>
            <a:r>
              <a:rPr lang="en-US" b="1" dirty="0"/>
              <a:t>operations plan activation</a:t>
            </a:r>
            <a:endParaRPr lang="en-US" dirty="0"/>
          </a:p>
          <a:p>
            <a:r>
              <a:rPr lang="en-US" dirty="0"/>
              <a:t>            "facility alert + emergency operations plan activation + [incident description;  </a:t>
            </a:r>
          </a:p>
          <a:p>
            <a:r>
              <a:rPr lang="en-US" dirty="0"/>
              <a:t>             examples: EPIC outage, utility outage, etc.]"</a:t>
            </a:r>
            <a:endParaRPr lang="en-US" dirty="0">
              <a:effectLst/>
            </a:endParaRPr>
          </a:p>
        </p:txBody>
      </p:sp>
    </p:spTree>
    <p:extLst>
      <p:ext uri="{BB962C8B-B14F-4D97-AF65-F5344CB8AC3E}">
        <p14:creationId xmlns:p14="http://schemas.microsoft.com/office/powerpoint/2010/main" val="465885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Outage</a:t>
            </a:r>
            <a:endParaRPr lang="en-US" dirty="0"/>
          </a:p>
        </p:txBody>
      </p:sp>
      <p:sp>
        <p:nvSpPr>
          <p:cNvPr id="3" name="Rectangle 2"/>
          <p:cNvSpPr/>
          <p:nvPr/>
        </p:nvSpPr>
        <p:spPr>
          <a:xfrm>
            <a:off x="457200" y="1495657"/>
            <a:ext cx="8077200" cy="2246769"/>
          </a:xfrm>
          <a:prstGeom prst="rect">
            <a:avLst/>
          </a:prstGeom>
        </p:spPr>
        <p:txBody>
          <a:bodyPr wrap="square">
            <a:spAutoFit/>
          </a:bodyPr>
          <a:lstStyle/>
          <a:p>
            <a:r>
              <a:rPr lang="en-US" sz="2000" dirty="0" smtClean="0"/>
              <a:t>In the event of a power outage, there is a  </a:t>
            </a:r>
            <a:r>
              <a:rPr lang="en-US" sz="2000" dirty="0"/>
              <a:t>power outage kit </a:t>
            </a:r>
            <a:r>
              <a:rPr lang="en-US" sz="2000" dirty="0" smtClean="0"/>
              <a:t> </a:t>
            </a:r>
            <a:r>
              <a:rPr lang="en-US" sz="2000" dirty="0"/>
              <a:t>located in </a:t>
            </a:r>
            <a:r>
              <a:rPr lang="en-US" sz="2000" dirty="0" err="1"/>
              <a:t>Corelab</a:t>
            </a:r>
            <a:r>
              <a:rPr lang="en-US" sz="2000" dirty="0"/>
              <a:t>. The bag contains 2 tabletop lanterns, leather gloves, flashlights, glow sticks, and head lanterns</a:t>
            </a:r>
            <a:r>
              <a:rPr lang="en-US" sz="2000" dirty="0" smtClean="0"/>
              <a:t>.</a:t>
            </a:r>
          </a:p>
          <a:p>
            <a:endParaRPr lang="en-US" sz="2000" dirty="0"/>
          </a:p>
          <a:p>
            <a:r>
              <a:rPr lang="en-US" sz="2000" dirty="0"/>
              <a:t>To </a:t>
            </a:r>
            <a:r>
              <a:rPr lang="en-US" sz="2000" dirty="0" smtClean="0"/>
              <a:t>ensure the contents are available in an emergency, the </a:t>
            </a:r>
            <a:r>
              <a:rPr lang="en-US" sz="2000" dirty="0"/>
              <a:t>opening is secured with a </a:t>
            </a:r>
            <a:r>
              <a:rPr lang="en-US" sz="2000" dirty="0" smtClean="0"/>
              <a:t>zip-tie</a:t>
            </a:r>
            <a:r>
              <a:rPr lang="en-US" sz="2000" dirty="0"/>
              <a:t>. It you notice the tie has been broken, you </a:t>
            </a:r>
            <a:r>
              <a:rPr lang="en-US" sz="2000" dirty="0" smtClean="0"/>
              <a:t>should contact your department safety officer, supervisor, or lab safety officer.</a:t>
            </a:r>
            <a:endParaRPr lang="en-US" sz="20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0" y="3742426"/>
            <a:ext cx="3005387" cy="2805028"/>
          </a:xfrm>
          <a:prstGeom prst="rect">
            <a:avLst/>
          </a:prstGeom>
        </p:spPr>
      </p:pic>
    </p:spTree>
    <p:extLst>
      <p:ext uri="{BB962C8B-B14F-4D97-AF65-F5344CB8AC3E}">
        <p14:creationId xmlns:p14="http://schemas.microsoft.com/office/powerpoint/2010/main" val="39689107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344</TotalTime>
  <Words>401</Words>
  <Application>Microsoft Office PowerPoint</Application>
  <PresentationFormat>On-screen Show (4:3)</PresentationFormat>
  <Paragraphs>85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Module</vt:lpstr>
      <vt:lpstr>Emergency Response Guide</vt:lpstr>
      <vt:lpstr>Plain Language Codes</vt:lpstr>
      <vt:lpstr>Emergency Response Guide (ERG)</vt:lpstr>
      <vt:lpstr>ERG Contents</vt:lpstr>
      <vt:lpstr>Medical Alert</vt:lpstr>
      <vt:lpstr>Weather Alert</vt:lpstr>
      <vt:lpstr>Security Alert</vt:lpstr>
      <vt:lpstr>Facility Alert</vt:lpstr>
      <vt:lpstr>Power Outage</vt:lpstr>
      <vt:lpstr>Badge Buddy</vt:lpstr>
      <vt:lpstr>DEOP </vt:lpstr>
      <vt:lpstr>Attestation</vt:lpstr>
    </vt:vector>
  </TitlesOfParts>
  <Company>Baylor Health Care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Preparedness</dc:title>
  <dc:creator>e66942</dc:creator>
  <cp:lastModifiedBy>Lingenfelter, Lisa D.</cp:lastModifiedBy>
  <cp:revision>36</cp:revision>
  <dcterms:created xsi:type="dcterms:W3CDTF">2012-11-21T16:22:05Z</dcterms:created>
  <dcterms:modified xsi:type="dcterms:W3CDTF">2017-08-05T19:36:41Z</dcterms:modified>
</cp:coreProperties>
</file>