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A44CB4-FF65-4F17-A5B0-E732DF248D7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Regulations &amp; requirements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1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Officer Training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819006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The training of department specific safety officers encourages the highest </a:t>
            </a:r>
          </a:p>
          <a:p>
            <a:r>
              <a:rPr lang="en-US" sz="1600" dirty="0" smtClean="0"/>
              <a:t>level of compliance with current standards created for the safety </a:t>
            </a:r>
          </a:p>
          <a:p>
            <a:r>
              <a:rPr lang="en-US" sz="1600" dirty="0"/>
              <a:t>o</a:t>
            </a:r>
            <a:r>
              <a:rPr lang="en-US" sz="1600" dirty="0" smtClean="0"/>
              <a:t>f laboratory workers.</a:t>
            </a:r>
          </a:p>
          <a:p>
            <a:endParaRPr lang="en-US" sz="1600" dirty="0"/>
          </a:p>
          <a:p>
            <a:r>
              <a:rPr lang="en-US" sz="1600" dirty="0" smtClean="0"/>
              <a:t>This training will consist of brief MTS modules that will be assigned every 1-2 weeks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ith a goal of completing the series by October 1.  </a:t>
            </a:r>
          </a:p>
          <a:p>
            <a:endParaRPr lang="en-US" sz="1600" dirty="0"/>
          </a:p>
          <a:p>
            <a:r>
              <a:rPr lang="en-US" sz="1600" dirty="0" smtClean="0"/>
              <a:t>Once you complete this introductory module, the lab safety officer will schedule</a:t>
            </a:r>
          </a:p>
          <a:p>
            <a:r>
              <a:rPr lang="en-US" sz="1600" dirty="0" smtClean="0"/>
              <a:t>an appointment with you to go over the training process and answer any </a:t>
            </a:r>
          </a:p>
          <a:p>
            <a:r>
              <a:rPr lang="en-US" sz="1600" dirty="0" smtClean="0"/>
              <a:t>questions you might have.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9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in the Workplace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788228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An important first step toward safety in the work environment is strict</a:t>
            </a:r>
          </a:p>
          <a:p>
            <a:r>
              <a:rPr lang="en-US" dirty="0" smtClean="0"/>
              <a:t>Compliance with standards established by regulatory/governmental</a:t>
            </a:r>
          </a:p>
          <a:p>
            <a:r>
              <a:rPr lang="en-US" dirty="0" smtClean="0"/>
              <a:t>Bodies, research institutions, and professional organizations.</a:t>
            </a:r>
          </a:p>
          <a:p>
            <a:endParaRPr lang="en-US" dirty="0"/>
          </a:p>
          <a:p>
            <a:r>
              <a:rPr lang="en-US" dirty="0" smtClean="0"/>
              <a:t>Those responsible for the oversight of safety should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Adequate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ccess to recent regulations/recommendations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Input regarding safety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706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Measures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858945"/>
            <a:ext cx="7354899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Engineering Controls</a:t>
            </a:r>
          </a:p>
          <a:p>
            <a:r>
              <a:rPr lang="en-US" sz="1600" dirty="0" smtClean="0"/>
              <a:t>Physical set-up or device that separates workers’ exposure to a hazard.  </a:t>
            </a:r>
          </a:p>
          <a:p>
            <a:r>
              <a:rPr lang="en-US" sz="1600" i="1" dirty="0" smtClean="0"/>
              <a:t>Example:  fume hood and splash shields</a:t>
            </a:r>
          </a:p>
          <a:p>
            <a:endParaRPr lang="en-US" dirty="0"/>
          </a:p>
          <a:p>
            <a:r>
              <a:rPr lang="en-US" dirty="0" smtClean="0"/>
              <a:t>Administrative Controls</a:t>
            </a:r>
          </a:p>
          <a:p>
            <a:r>
              <a:rPr lang="en-US" sz="1600" dirty="0" smtClean="0"/>
              <a:t>Management techniques which minimize places and times that workers</a:t>
            </a:r>
          </a:p>
          <a:p>
            <a:r>
              <a:rPr lang="en-US" sz="1600" dirty="0"/>
              <a:t>a</a:t>
            </a:r>
            <a:r>
              <a:rPr lang="en-US" sz="1600" dirty="0" smtClean="0"/>
              <a:t>re exposed to a hazard,</a:t>
            </a:r>
          </a:p>
          <a:p>
            <a:r>
              <a:rPr lang="en-US" sz="1600" i="1" dirty="0" smtClean="0"/>
              <a:t>Example: employee scheduling</a:t>
            </a:r>
          </a:p>
          <a:p>
            <a:endParaRPr lang="en-US" dirty="0"/>
          </a:p>
          <a:p>
            <a:r>
              <a:rPr lang="en-US" dirty="0" smtClean="0"/>
              <a:t>Work Practice Controls</a:t>
            </a:r>
          </a:p>
          <a:p>
            <a:r>
              <a:rPr lang="en-US" sz="1600" dirty="0" smtClean="0"/>
              <a:t>Specifications to perform certain tasks in particular ways to minimize or </a:t>
            </a:r>
          </a:p>
          <a:p>
            <a:r>
              <a:rPr lang="en-US" sz="1600" dirty="0"/>
              <a:t>e</a:t>
            </a:r>
            <a:r>
              <a:rPr lang="en-US" sz="1600" dirty="0" smtClean="0"/>
              <a:t>liminate hazards.</a:t>
            </a:r>
          </a:p>
          <a:p>
            <a:r>
              <a:rPr lang="en-US" sz="1600" i="1" dirty="0" smtClean="0"/>
              <a:t>Example: ergonomics, consistent use of PPE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0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Agencies-legal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817884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following agencies have legal jurisdiction over hospital laboratories: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OSHA (Occupational Safety and Health Administration)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EPA (Environmental Protection Agency)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NRC (Nuclear Regulatory Commission)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USDOT/USPS (US Department of Transportation/US Postal Service)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CLIA’88 (Clinical Laboratory Improvement </a:t>
            </a:r>
            <a:r>
              <a:rPr lang="en-US" dirty="0" smtClean="0"/>
              <a:t>Amendment </a:t>
            </a:r>
            <a:r>
              <a:rPr lang="en-US" dirty="0" smtClean="0"/>
              <a:t>of 1988)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 Department of Homeland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TDH (Texas Department of Health)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54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agencies-Voluntary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590800"/>
            <a:ext cx="82365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Laboratories can voluntarily conform to standards, submit to inspection, </a:t>
            </a:r>
          </a:p>
          <a:p>
            <a:r>
              <a:rPr lang="en-US" dirty="0"/>
              <a:t>a</a:t>
            </a:r>
            <a:r>
              <a:rPr lang="en-US" dirty="0" smtClean="0"/>
              <a:t>nd be accredited by these organizations: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CDC (Centers for Disease 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NIH (National Institutes of Health)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CAP (College of American Pathologists)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TJC (The Joint Commission)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FDA (Food and Drug Administration)</a:t>
            </a:r>
          </a:p>
        </p:txBody>
      </p:sp>
    </p:spTree>
    <p:extLst>
      <p:ext uri="{BB962C8B-B14F-4D97-AF65-F5344CB8AC3E}">
        <p14:creationId xmlns:p14="http://schemas.microsoft.com/office/powerpoint/2010/main" val="81200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Staying informed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80554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 materials and resources are available in-house and on-line.</a:t>
            </a:r>
          </a:p>
          <a:p>
            <a:r>
              <a:rPr lang="en-US" dirty="0" smtClean="0"/>
              <a:t>Your safety officer will provide additional information so that these are </a:t>
            </a:r>
          </a:p>
          <a:p>
            <a:r>
              <a:rPr lang="en-US" dirty="0"/>
              <a:t>a</a:t>
            </a:r>
            <a:r>
              <a:rPr lang="en-US" dirty="0" smtClean="0"/>
              <a:t>vailable for your use at any time.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603" y="4343400"/>
            <a:ext cx="826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Close this presentation and click on “Take Test” to complete the module.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16395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62</TotalTime>
  <Words>374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Intro to safety</vt:lpstr>
      <vt:lpstr>Safety Officer Training</vt:lpstr>
      <vt:lpstr>Safety in the Workplace</vt:lpstr>
      <vt:lpstr>Compliance Measures</vt:lpstr>
      <vt:lpstr>Regulatory Agencies-legal</vt:lpstr>
      <vt:lpstr>Regulatory agencies-Voluntary</vt:lpstr>
      <vt:lpstr>Staying informed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Lingenfelter, Lisa D.</dc:creator>
  <cp:lastModifiedBy>Lingenfelter, Lisa D.</cp:lastModifiedBy>
  <cp:revision>9</cp:revision>
  <dcterms:created xsi:type="dcterms:W3CDTF">2017-08-11T15:17:00Z</dcterms:created>
  <dcterms:modified xsi:type="dcterms:W3CDTF">2017-08-18T13:08:37Z</dcterms:modified>
</cp:coreProperties>
</file>