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57" r:id="rId4"/>
    <p:sldId id="259" r:id="rId5"/>
    <p:sldId id="261" r:id="rId6"/>
    <p:sldId id="260" r:id="rId7"/>
    <p:sldId id="263" r:id="rId8"/>
    <p:sldId id="264" r:id="rId9"/>
    <p:sldId id="265" r:id="rId10"/>
    <p:sldId id="267" r:id="rId11"/>
    <p:sldId id="268" r:id="rId12"/>
    <p:sldId id="269" r:id="rId13"/>
    <p:sldId id="270" r:id="rId14"/>
    <p:sldId id="271"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8" d="100"/>
          <a:sy n="78" d="100"/>
        </p:scale>
        <p:origin x="120" y="8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71"/>
            <a:ext cx="12192000" cy="6855858"/>
          </a:xfrm>
          <a:prstGeom prst="rect">
            <a:avLst/>
          </a:prstGeom>
        </p:spPr>
      </p:pic>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97" y="1071"/>
            <a:ext cx="12192000" cy="6855858"/>
          </a:xfrm>
          <a:prstGeom prst="rect">
            <a:avLst/>
          </a:prstGeom>
        </p:spPr>
      </p:pic>
      <p:sp>
        <p:nvSpPr>
          <p:cNvPr id="2" name="Title 1"/>
          <p:cNvSpPr>
            <a:spLocks noGrp="1"/>
          </p:cNvSpPr>
          <p:nvPr>
            <p:ph type="ctrTitle"/>
          </p:nvPr>
        </p:nvSpPr>
        <p:spPr>
          <a:xfrm>
            <a:off x="914400" y="2130426"/>
            <a:ext cx="10363200" cy="1470025"/>
          </a:xfrm>
        </p:spPr>
        <p:txBody>
          <a:bodyPr/>
          <a:lstStyle>
            <a:lvl1pPr>
              <a:defRPr>
                <a:solidFill>
                  <a:schemeClr val="bg1"/>
                </a:solidFill>
                <a:latin typeface="Times New Roman" pitchFamily="18" charset="0"/>
                <a:cs typeface="Times New Roman" pitchFamily="18"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bg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descr="BSWH_Logo_RGB.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9551" y="6086475"/>
            <a:ext cx="3977216"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359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2" name="Picture 2"/>
          <p:cNvPicPr>
            <a:picLocks noChangeAspect="1"/>
          </p:cNvPicPr>
          <p:nvPr/>
        </p:nvPicPr>
        <p:blipFill>
          <a:blip r:embed="rId2">
            <a:extLst>
              <a:ext uri="{28A0092B-C50C-407E-A947-70E740481C1C}">
                <a14:useLocalDpi xmlns:a14="http://schemas.microsoft.com/office/drawing/2010/main" val="0"/>
              </a:ext>
            </a:extLst>
          </a:blip>
          <a:srcRect t="-30424" b="-778"/>
          <a:stretch>
            <a:fillRect/>
          </a:stretch>
        </p:blipFill>
        <p:spPr bwMode="auto">
          <a:xfrm rot="16200000" flipH="1">
            <a:off x="4257988" y="-1143000"/>
            <a:ext cx="6858000"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rgbClr val="0067B1"/>
                </a:solidFill>
                <a:latin typeface="Times New Roman" pitchFamily="18" charset="0"/>
                <a:cs typeface="Times New Roman"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231775" indent="-230188">
              <a:defRPr>
                <a:solidFill>
                  <a:srgbClr val="4D4D4D"/>
                </a:solidFill>
                <a:latin typeface="Times New Roman" pitchFamily="18" charset="0"/>
                <a:cs typeface="Times New Roman" pitchFamily="18" charset="0"/>
              </a:defRPr>
            </a:lvl1pPr>
            <a:lvl2pPr>
              <a:defRPr>
                <a:solidFill>
                  <a:srgbClr val="4D4D4D"/>
                </a:solidFill>
                <a:latin typeface="Times New Roman" pitchFamily="18" charset="0"/>
                <a:cs typeface="Times New Roman" pitchFamily="18" charset="0"/>
              </a:defRPr>
            </a:lvl2pPr>
            <a:lvl3pPr>
              <a:defRPr>
                <a:solidFill>
                  <a:srgbClr val="4D4D4D"/>
                </a:solidFill>
                <a:latin typeface="Times New Roman" pitchFamily="18" charset="0"/>
                <a:cs typeface="Times New Roman" pitchFamily="18" charset="0"/>
              </a:defRPr>
            </a:lvl3pPr>
            <a:lvl4pPr>
              <a:defRPr>
                <a:solidFill>
                  <a:srgbClr val="4D4D4D"/>
                </a:solidFill>
                <a:latin typeface="Times New Roman" pitchFamily="18" charset="0"/>
                <a:cs typeface="Times New Roman" pitchFamily="18" charset="0"/>
              </a:defRPr>
            </a:lvl4pPr>
            <a:lvl5pPr>
              <a:defRPr>
                <a:solidFill>
                  <a:srgbClr val="4D4D4D"/>
                </a:solidFill>
                <a:latin typeface="Times New Roman" pitchFamily="18" charset="0"/>
                <a:cs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8737600" y="6172201"/>
            <a:ext cx="2844800" cy="365125"/>
          </a:xfrm>
        </p:spPr>
        <p:txBody>
          <a:bodyPr/>
          <a:lstStyle>
            <a:lvl1pPr algn="r">
              <a:defRPr sz="900">
                <a:solidFill>
                  <a:schemeClr val="bg1"/>
                </a:solidFill>
                <a:latin typeface="Arial" pitchFamily="34" charset="0"/>
                <a:cs typeface="Arial" pitchFamily="34" charset="0"/>
              </a:defRPr>
            </a:lvl1pPr>
          </a:lstStyle>
          <a:p>
            <a:fld id="{32CF6C56-793F-43D3-BEB7-2879FED340A9}" type="slidenum">
              <a:rPr lang="en-US" smtClean="0"/>
              <a:t>‹#›</a:t>
            </a:fld>
            <a:endParaRPr lang="en-US" dirty="0"/>
          </a:p>
        </p:txBody>
      </p:sp>
      <p:pic>
        <p:nvPicPr>
          <p:cNvPr id="13" name="Picture 12" descr="BSWH_Logo_RGB.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934" y="6159501"/>
            <a:ext cx="298661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585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5858"/>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97" y="0"/>
            <a:ext cx="12192000" cy="6855858"/>
          </a:xfrm>
          <a:prstGeom prst="rect">
            <a:avLst/>
          </a:prstGeom>
        </p:spPr>
      </p:pic>
      <p:sp>
        <p:nvSpPr>
          <p:cNvPr id="2" name="Title 1"/>
          <p:cNvSpPr>
            <a:spLocks noGrp="1"/>
          </p:cNvSpPr>
          <p:nvPr>
            <p:ph type="title"/>
          </p:nvPr>
        </p:nvSpPr>
        <p:spPr>
          <a:xfrm>
            <a:off x="963084" y="2971801"/>
            <a:ext cx="10363200" cy="1362075"/>
          </a:xfrm>
        </p:spPr>
        <p:txBody>
          <a:bodyPr anchor="t"/>
          <a:lstStyle>
            <a:lvl1pPr algn="l">
              <a:defRPr sz="4000" b="0" cap="none" baseline="0">
                <a:solidFill>
                  <a:schemeClr val="bg1"/>
                </a:solidFill>
              </a:defRPr>
            </a:lvl1pPr>
          </a:lstStyle>
          <a:p>
            <a:r>
              <a:rPr lang="en-US" smtClean="0"/>
              <a:t>Click to edit Master title style</a:t>
            </a:r>
            <a:endParaRPr lang="en-US" dirty="0"/>
          </a:p>
        </p:txBody>
      </p:sp>
      <p:sp>
        <p:nvSpPr>
          <p:cNvPr id="11" name="Slide Number Placeholder 5"/>
          <p:cNvSpPr>
            <a:spLocks noGrp="1"/>
          </p:cNvSpPr>
          <p:nvPr>
            <p:ph type="sldNum" sz="quarter" idx="12"/>
          </p:nvPr>
        </p:nvSpPr>
        <p:spPr>
          <a:xfrm>
            <a:off x="4673600" y="6356351"/>
            <a:ext cx="2844800" cy="365125"/>
          </a:xfrm>
        </p:spPr>
        <p:txBody>
          <a:bodyPr/>
          <a:lstStyle>
            <a:lvl1pPr algn="ctr">
              <a:defRPr sz="900">
                <a:solidFill>
                  <a:srgbClr val="0067B1"/>
                </a:solidFill>
                <a:latin typeface="Arial" pitchFamily="34" charset="0"/>
                <a:cs typeface="Arial" pitchFamily="34" charset="0"/>
              </a:defRPr>
            </a:lvl1pPr>
          </a:lstStyle>
          <a:p>
            <a:fld id="{32CF6C56-793F-43D3-BEB7-2879FED340A9}" type="slidenum">
              <a:rPr lang="en-US" smtClean="0"/>
              <a:t>‹#›</a:t>
            </a:fld>
            <a:endParaRPr lang="en-US" dirty="0"/>
          </a:p>
        </p:txBody>
      </p:sp>
      <p:pic>
        <p:nvPicPr>
          <p:cNvPr id="13" name="Picture 12" descr="BSWH_Logo_RGB.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9551" y="6086475"/>
            <a:ext cx="3977216"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3874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5" name="Picture 2"/>
          <p:cNvPicPr>
            <a:picLocks noChangeAspect="1"/>
          </p:cNvPicPr>
          <p:nvPr/>
        </p:nvPicPr>
        <p:blipFill>
          <a:blip r:embed="rId2">
            <a:extLst>
              <a:ext uri="{28A0092B-C50C-407E-A947-70E740481C1C}">
                <a14:useLocalDpi xmlns:a14="http://schemas.microsoft.com/office/drawing/2010/main" val="0"/>
              </a:ext>
            </a:extLst>
          </a:blip>
          <a:srcRect t="-30424" b="-778"/>
          <a:stretch>
            <a:fillRect/>
          </a:stretch>
        </p:blipFill>
        <p:spPr bwMode="auto">
          <a:xfrm rot="16200000" flipH="1">
            <a:off x="4257988" y="-1143000"/>
            <a:ext cx="6858000"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Slide Number Placeholder 5"/>
          <p:cNvSpPr>
            <a:spLocks noGrp="1"/>
          </p:cNvSpPr>
          <p:nvPr>
            <p:ph type="sldNum" sz="quarter" idx="12"/>
          </p:nvPr>
        </p:nvSpPr>
        <p:spPr>
          <a:xfrm>
            <a:off x="8737600" y="6172201"/>
            <a:ext cx="2844800" cy="365125"/>
          </a:xfrm>
        </p:spPr>
        <p:txBody>
          <a:bodyPr/>
          <a:lstStyle>
            <a:lvl1pPr algn="r">
              <a:defRPr sz="900">
                <a:solidFill>
                  <a:schemeClr val="bg1"/>
                </a:solidFill>
                <a:latin typeface="Arial" pitchFamily="34" charset="0"/>
                <a:cs typeface="Arial" pitchFamily="34" charset="0"/>
              </a:defRPr>
            </a:lvl1pPr>
          </a:lstStyle>
          <a:p>
            <a:fld id="{32CF6C56-793F-43D3-BEB7-2879FED340A9}" type="slidenum">
              <a:rPr lang="en-US" smtClean="0"/>
              <a:t>‹#›</a:t>
            </a:fld>
            <a:endParaRPr lang="en-US" dirty="0"/>
          </a:p>
        </p:txBody>
      </p:sp>
      <p:pic>
        <p:nvPicPr>
          <p:cNvPr id="17" name="Picture 16" descr="BSWH_Logo_RGB.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934" y="6159501"/>
            <a:ext cx="298661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7980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9" name="Picture 2"/>
          <p:cNvPicPr>
            <a:picLocks noChangeAspect="1"/>
          </p:cNvPicPr>
          <p:nvPr/>
        </p:nvPicPr>
        <p:blipFill>
          <a:blip r:embed="rId2">
            <a:extLst>
              <a:ext uri="{28A0092B-C50C-407E-A947-70E740481C1C}">
                <a14:useLocalDpi xmlns:a14="http://schemas.microsoft.com/office/drawing/2010/main" val="0"/>
              </a:ext>
            </a:extLst>
          </a:blip>
          <a:srcRect t="-30424" b="-778"/>
          <a:stretch>
            <a:fillRect/>
          </a:stretch>
        </p:blipFill>
        <p:spPr bwMode="auto">
          <a:xfrm rot="16200000" flipH="1">
            <a:off x="4257988" y="-1143000"/>
            <a:ext cx="6858000"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0">
                <a:solidFill>
                  <a:srgbClr val="0090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0">
                <a:solidFill>
                  <a:srgbClr val="0090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Date Placeholder 3"/>
          <p:cNvSpPr>
            <a:spLocks noGrp="1"/>
          </p:cNvSpPr>
          <p:nvPr>
            <p:ph type="dt" sz="half" idx="10"/>
          </p:nvPr>
        </p:nvSpPr>
        <p:spPr>
          <a:xfrm>
            <a:off x="609600" y="6356351"/>
            <a:ext cx="2844800" cy="365125"/>
          </a:xfrm>
        </p:spPr>
        <p:txBody>
          <a:bodyPr/>
          <a:lstStyle>
            <a:lvl1pPr>
              <a:defRPr sz="900">
                <a:solidFill>
                  <a:schemeClr val="bg1"/>
                </a:solidFill>
                <a:latin typeface="Arial" pitchFamily="34" charset="0"/>
                <a:cs typeface="Arial" pitchFamily="34" charset="0"/>
              </a:defRPr>
            </a:lvl1pPr>
          </a:lstStyle>
          <a:p>
            <a:fld id="{6439FFA5-84A4-47F7-A35A-07CD19838207}" type="datetimeFigureOut">
              <a:rPr lang="en-US" smtClean="0"/>
              <a:t>9/6/2017</a:t>
            </a:fld>
            <a:endParaRPr lang="en-US" dirty="0"/>
          </a:p>
        </p:txBody>
      </p:sp>
      <p:sp>
        <p:nvSpPr>
          <p:cNvPr id="17" name="Slide Number Placeholder 5"/>
          <p:cNvSpPr txBox="1">
            <a:spLocks/>
          </p:cNvSpPr>
          <p:nvPr/>
        </p:nvSpPr>
        <p:spPr>
          <a:xfrm>
            <a:off x="8737600" y="617220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FB7D82-1B90-44C0-ADB8-3A9D5731A9A8}" type="slidenum">
              <a:rPr lang="en-US" sz="900" smtClean="0"/>
              <a:pPr/>
              <a:t>‹#›</a:t>
            </a:fld>
            <a:endParaRPr lang="en-US" sz="900" dirty="0"/>
          </a:p>
        </p:txBody>
      </p:sp>
      <p:pic>
        <p:nvPicPr>
          <p:cNvPr id="18" name="Picture 17" descr="BSWH_Logo_RGB.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934" y="6159501"/>
            <a:ext cx="298661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2225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12" name="Picture 2"/>
          <p:cNvPicPr>
            <a:picLocks noChangeAspect="1"/>
          </p:cNvPicPr>
          <p:nvPr/>
        </p:nvPicPr>
        <p:blipFill>
          <a:blip r:embed="rId2">
            <a:extLst>
              <a:ext uri="{28A0092B-C50C-407E-A947-70E740481C1C}">
                <a14:useLocalDpi xmlns:a14="http://schemas.microsoft.com/office/drawing/2010/main" val="0"/>
              </a:ext>
            </a:extLst>
          </a:blip>
          <a:srcRect t="-30424" b="-778"/>
          <a:stretch>
            <a:fillRect/>
          </a:stretch>
        </p:blipFill>
        <p:spPr bwMode="auto">
          <a:xfrm rot="16200000" flipH="1">
            <a:off x="4257988" y="-1143000"/>
            <a:ext cx="6858000"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lide Number Placeholder 5"/>
          <p:cNvSpPr>
            <a:spLocks noGrp="1"/>
          </p:cNvSpPr>
          <p:nvPr>
            <p:ph type="sldNum" sz="quarter" idx="12"/>
          </p:nvPr>
        </p:nvSpPr>
        <p:spPr>
          <a:xfrm>
            <a:off x="8737600" y="6172201"/>
            <a:ext cx="2844800" cy="365125"/>
          </a:xfrm>
        </p:spPr>
        <p:txBody>
          <a:bodyPr/>
          <a:lstStyle>
            <a:lvl1pPr algn="r">
              <a:defRPr sz="900">
                <a:solidFill>
                  <a:schemeClr val="bg1"/>
                </a:solidFill>
                <a:latin typeface="Arial" pitchFamily="34" charset="0"/>
                <a:cs typeface="Arial" pitchFamily="34" charset="0"/>
              </a:defRPr>
            </a:lvl1pPr>
          </a:lstStyle>
          <a:p>
            <a:fld id="{32CF6C56-793F-43D3-BEB7-2879FED340A9}" type="slidenum">
              <a:rPr lang="en-US" smtClean="0"/>
              <a:t>‹#›</a:t>
            </a:fld>
            <a:endParaRPr lang="en-US" dirty="0"/>
          </a:p>
        </p:txBody>
      </p:sp>
      <p:pic>
        <p:nvPicPr>
          <p:cNvPr id="14" name="Picture 13" descr="BSWH_Logo_RGB.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934" y="6159501"/>
            <a:ext cx="298661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6077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4673600" y="6356351"/>
            <a:ext cx="2844800" cy="365125"/>
          </a:xfrm>
        </p:spPr>
        <p:txBody>
          <a:bodyPr/>
          <a:lstStyle>
            <a:lvl1pPr algn="ctr">
              <a:defRPr sz="900">
                <a:solidFill>
                  <a:srgbClr val="0067B1"/>
                </a:solidFill>
                <a:latin typeface="Arial" pitchFamily="34" charset="0"/>
                <a:cs typeface="Arial" pitchFamily="34" charset="0"/>
              </a:defRPr>
            </a:lvl1pPr>
          </a:lstStyle>
          <a:p>
            <a:fld id="{32CF6C56-793F-43D3-BEB7-2879FED340A9}" type="slidenum">
              <a:rPr lang="en-US" smtClean="0"/>
              <a:t>‹#›</a:t>
            </a:fld>
            <a:endParaRPr lang="en-US" dirty="0"/>
          </a:p>
        </p:txBody>
      </p:sp>
    </p:spTree>
    <p:extLst>
      <p:ext uri="{BB962C8B-B14F-4D97-AF65-F5344CB8AC3E}">
        <p14:creationId xmlns:p14="http://schemas.microsoft.com/office/powerpoint/2010/main" val="1130458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39FFA5-84A4-47F7-A35A-07CD19838207}" type="datetimeFigureOut">
              <a:rPr lang="en-US" smtClean="0"/>
              <a:t>9/6/2017</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CF6C56-793F-43D3-BEB7-2879FED340A9}" type="slidenum">
              <a:rPr lang="en-US" smtClean="0"/>
              <a:t>‹#›</a:t>
            </a:fld>
            <a:endParaRPr lang="en-US" dirty="0"/>
          </a:p>
        </p:txBody>
      </p:sp>
    </p:spTree>
    <p:extLst>
      <p:ext uri="{BB962C8B-B14F-4D97-AF65-F5344CB8AC3E}">
        <p14:creationId xmlns:p14="http://schemas.microsoft.com/office/powerpoint/2010/main" val="8804041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ctr" defTabSz="914400" rtl="0" eaLnBrk="1" latinLnBrk="0" hangingPunct="1">
        <a:spcBef>
          <a:spcPct val="0"/>
        </a:spcBef>
        <a:buNone/>
        <a:defRPr sz="4400" kern="1200">
          <a:solidFill>
            <a:srgbClr val="0067B1"/>
          </a:solidFill>
          <a:latin typeface="Times New Roman" pitchFamily="18" charset="0"/>
          <a:ea typeface="+mj-ea"/>
          <a:cs typeface="Times New Roman" pitchFamily="18" charset="0"/>
        </a:defRPr>
      </a:lvl1pPr>
    </p:titleStyle>
    <p:bodyStyle>
      <a:lvl1pPr marL="233363" indent="-231775" algn="l" defTabSz="914400" rtl="0" eaLnBrk="1" latinLnBrk="0" hangingPunct="1">
        <a:spcBef>
          <a:spcPct val="20000"/>
        </a:spcBef>
        <a:buFont typeface="Arial" pitchFamily="34" charset="0"/>
        <a:buChar char="•"/>
        <a:defRPr sz="3200" kern="1200">
          <a:solidFill>
            <a:srgbClr val="4D4D4D"/>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rgbClr val="4D4D4D"/>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rgbClr val="4D4D4D"/>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rgbClr val="4D4D4D"/>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rgbClr val="4D4D4D"/>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Golf Cart Training</a:t>
            </a:r>
            <a:endParaRPr lang="en-US" dirty="0"/>
          </a:p>
        </p:txBody>
      </p:sp>
      <p:sp>
        <p:nvSpPr>
          <p:cNvPr id="3" name="Subtitle 2"/>
          <p:cNvSpPr>
            <a:spLocks noGrp="1"/>
          </p:cNvSpPr>
          <p:nvPr>
            <p:ph type="subTitle" idx="1"/>
          </p:nvPr>
        </p:nvSpPr>
        <p:spPr/>
        <p:txBody>
          <a:bodyPr/>
          <a:lstStyle/>
          <a:p>
            <a:r>
              <a:rPr lang="en-US" dirty="0" smtClean="0"/>
              <a:t>2017 Club Cart Golf Cart</a:t>
            </a:r>
            <a:endParaRPr lang="en-US" dirty="0"/>
          </a:p>
        </p:txBody>
      </p:sp>
    </p:spTree>
    <p:extLst>
      <p:ext uri="{BB962C8B-B14F-4D97-AF65-F5344CB8AC3E}">
        <p14:creationId xmlns:p14="http://schemas.microsoft.com/office/powerpoint/2010/main" val="936463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Club Care 100</a:t>
            </a:r>
            <a:endParaRPr lang="en-US" dirty="0"/>
          </a:p>
        </p:txBody>
      </p:sp>
      <p:sp>
        <p:nvSpPr>
          <p:cNvPr id="3" name="Content Placeholder 2"/>
          <p:cNvSpPr>
            <a:spLocks noGrp="1"/>
          </p:cNvSpPr>
          <p:nvPr>
            <p:ph idx="1"/>
          </p:nvPr>
        </p:nvSpPr>
        <p:spPr/>
        <p:txBody>
          <a:bodyPr>
            <a:normAutofit/>
          </a:bodyPr>
          <a:lstStyle/>
          <a:p>
            <a:r>
              <a:rPr lang="en-US" dirty="0" smtClean="0">
                <a:solidFill>
                  <a:schemeClr val="tx1">
                    <a:lumMod val="75000"/>
                    <a:lumOff val="25000"/>
                  </a:schemeClr>
                </a:solidFill>
              </a:rPr>
              <a:t>HEADLIGHT CONTROL</a:t>
            </a:r>
          </a:p>
          <a:p>
            <a:pPr lvl="1"/>
            <a:r>
              <a:rPr lang="en-US" dirty="0" smtClean="0">
                <a:solidFill>
                  <a:schemeClr val="tx1">
                    <a:lumMod val="75000"/>
                    <a:lumOff val="25000"/>
                  </a:schemeClr>
                </a:solidFill>
              </a:rPr>
              <a:t>The headlight control is located on the dash to the left of the key switch.  </a:t>
            </a:r>
          </a:p>
          <a:p>
            <a:pPr lvl="2"/>
            <a:r>
              <a:rPr lang="en-US" dirty="0" smtClean="0">
                <a:solidFill>
                  <a:schemeClr val="tx1">
                    <a:lumMod val="75000"/>
                    <a:lumOff val="25000"/>
                  </a:schemeClr>
                </a:solidFill>
              </a:rPr>
              <a:t>Pull out to turn lights on</a:t>
            </a:r>
          </a:p>
          <a:p>
            <a:pPr lvl="2"/>
            <a:r>
              <a:rPr lang="en-US" dirty="0" smtClean="0">
                <a:solidFill>
                  <a:schemeClr val="tx1">
                    <a:lumMod val="75000"/>
                    <a:lumOff val="25000"/>
                  </a:schemeClr>
                </a:solidFill>
              </a:rPr>
              <a:t>Push in to turn the lights off.</a:t>
            </a:r>
          </a:p>
        </p:txBody>
      </p:sp>
      <p:sp>
        <p:nvSpPr>
          <p:cNvPr id="6" name="Rectangle 5"/>
          <p:cNvSpPr/>
          <p:nvPr/>
        </p:nvSpPr>
        <p:spPr>
          <a:xfrm>
            <a:off x="468812" y="4710669"/>
            <a:ext cx="10507941" cy="369332"/>
          </a:xfrm>
          <a:prstGeom prst="rect">
            <a:avLst/>
          </a:prstGeom>
        </p:spPr>
        <p:txBody>
          <a:bodyPr wrap="none">
            <a:spAutoFit/>
          </a:bodyPr>
          <a:lstStyle/>
          <a:p>
            <a:r>
              <a:rPr lang="en-US" dirty="0" smtClean="0">
                <a:solidFill>
                  <a:srgbClr val="FF0000"/>
                </a:solidFill>
                <a:latin typeface="Times New Roman" panose="02020603050405020304" pitchFamily="18" charset="0"/>
                <a:cs typeface="Times New Roman" panose="02020603050405020304" pitchFamily="18" charset="0"/>
              </a:rPr>
              <a:t>Note: </a:t>
            </a:r>
            <a:r>
              <a:rPr lang="en-US" dirty="0" smtClean="0">
                <a:solidFill>
                  <a:schemeClr val="tx1">
                    <a:lumMod val="75000"/>
                    <a:lumOff val="25000"/>
                  </a:schemeClr>
                </a:solidFill>
                <a:latin typeface="Times New Roman" panose="02020603050405020304" pitchFamily="18" charset="0"/>
                <a:cs typeface="Times New Roman" panose="02020603050405020304" pitchFamily="18" charset="0"/>
              </a:rPr>
              <a:t>Using the headlights for extended periods of time without the engine running will discharge the battery.</a:t>
            </a:r>
          </a:p>
        </p:txBody>
      </p:sp>
    </p:spTree>
    <p:extLst>
      <p:ext uri="{BB962C8B-B14F-4D97-AF65-F5344CB8AC3E}">
        <p14:creationId xmlns:p14="http://schemas.microsoft.com/office/powerpoint/2010/main" val="21409981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Club Care 100</a:t>
            </a:r>
            <a:endParaRPr lang="en-US" dirty="0"/>
          </a:p>
        </p:txBody>
      </p:sp>
      <p:sp>
        <p:nvSpPr>
          <p:cNvPr id="3" name="Content Placeholder 2"/>
          <p:cNvSpPr>
            <a:spLocks noGrp="1"/>
          </p:cNvSpPr>
          <p:nvPr>
            <p:ph idx="1"/>
          </p:nvPr>
        </p:nvSpPr>
        <p:spPr/>
        <p:txBody>
          <a:bodyPr>
            <a:normAutofit/>
          </a:bodyPr>
          <a:lstStyle/>
          <a:p>
            <a:r>
              <a:rPr lang="en-US" dirty="0" smtClean="0">
                <a:solidFill>
                  <a:schemeClr val="tx1">
                    <a:lumMod val="75000"/>
                    <a:lumOff val="25000"/>
                  </a:schemeClr>
                </a:solidFill>
              </a:rPr>
              <a:t>CHARGE INDICATOR LIGHT</a:t>
            </a:r>
          </a:p>
          <a:p>
            <a:pPr lvl="1"/>
            <a:r>
              <a:rPr lang="en-US" dirty="0" smtClean="0">
                <a:solidFill>
                  <a:schemeClr val="tx1">
                    <a:lumMod val="75000"/>
                    <a:lumOff val="25000"/>
                  </a:schemeClr>
                </a:solidFill>
              </a:rPr>
              <a:t>The electric vehicle features a charge indicator light located at the top of the instrument panel.</a:t>
            </a:r>
          </a:p>
          <a:p>
            <a:pPr lvl="2"/>
            <a:r>
              <a:rPr lang="en-US" dirty="0" smtClean="0">
                <a:solidFill>
                  <a:schemeClr val="tx1">
                    <a:lumMod val="75000"/>
                    <a:lumOff val="25000"/>
                  </a:schemeClr>
                </a:solidFill>
              </a:rPr>
              <a:t>The light serves two functions</a:t>
            </a:r>
          </a:p>
          <a:p>
            <a:pPr marL="1828800" lvl="3" indent="-457200">
              <a:buAutoNum type="arabicPeriod"/>
            </a:pPr>
            <a:r>
              <a:rPr lang="en-US" dirty="0" smtClean="0">
                <a:solidFill>
                  <a:schemeClr val="tx1">
                    <a:lumMod val="75000"/>
                    <a:lumOff val="25000"/>
                  </a:schemeClr>
                </a:solidFill>
              </a:rPr>
              <a:t>Battery low state-of-charge warning</a:t>
            </a:r>
          </a:p>
          <a:p>
            <a:pPr lvl="4"/>
            <a:r>
              <a:rPr lang="en-US" dirty="0" smtClean="0">
                <a:solidFill>
                  <a:schemeClr val="tx1">
                    <a:lumMod val="75000"/>
                    <a:lumOff val="25000"/>
                  </a:schemeClr>
                </a:solidFill>
              </a:rPr>
              <a:t>The light comes on and remains </a:t>
            </a:r>
            <a:r>
              <a:rPr lang="en-US" dirty="0" smtClean="0">
                <a:solidFill>
                  <a:schemeClr val="accent6">
                    <a:lumMod val="75000"/>
                  </a:schemeClr>
                </a:solidFill>
              </a:rPr>
              <a:t>solid</a:t>
            </a:r>
            <a:r>
              <a:rPr lang="en-US" dirty="0" smtClean="0">
                <a:solidFill>
                  <a:schemeClr val="tx1">
                    <a:lumMod val="75000"/>
                    <a:lumOff val="25000"/>
                  </a:schemeClr>
                </a:solidFill>
              </a:rPr>
              <a:t> when the battery state of charge falls below </a:t>
            </a:r>
            <a:r>
              <a:rPr lang="en-US" dirty="0" smtClean="0">
                <a:solidFill>
                  <a:schemeClr val="accent6">
                    <a:lumMod val="75000"/>
                  </a:schemeClr>
                </a:solidFill>
              </a:rPr>
              <a:t>20%</a:t>
            </a:r>
          </a:p>
          <a:p>
            <a:pPr lvl="4"/>
            <a:r>
              <a:rPr lang="en-US" dirty="0" smtClean="0">
                <a:solidFill>
                  <a:schemeClr val="tx1">
                    <a:lumMod val="75000"/>
                    <a:lumOff val="25000"/>
                  </a:schemeClr>
                </a:solidFill>
              </a:rPr>
              <a:t>The Light begins </a:t>
            </a:r>
            <a:r>
              <a:rPr lang="en-US" dirty="0" smtClean="0">
                <a:solidFill>
                  <a:srgbClr val="FF0000"/>
                </a:solidFill>
              </a:rPr>
              <a:t>flashing</a:t>
            </a:r>
            <a:r>
              <a:rPr lang="en-US" dirty="0" smtClean="0">
                <a:solidFill>
                  <a:schemeClr val="tx1">
                    <a:lumMod val="75000"/>
                    <a:lumOff val="25000"/>
                  </a:schemeClr>
                </a:solidFill>
              </a:rPr>
              <a:t> when the battery state of charge falls below </a:t>
            </a:r>
            <a:r>
              <a:rPr lang="en-US" dirty="0" smtClean="0">
                <a:solidFill>
                  <a:srgbClr val="FF0000"/>
                </a:solidFill>
              </a:rPr>
              <a:t>10%</a:t>
            </a:r>
          </a:p>
          <a:p>
            <a:pPr marL="1828800" lvl="3" indent="-457200">
              <a:buAutoNum type="arabicPeriod"/>
            </a:pPr>
            <a:r>
              <a:rPr lang="en-US" dirty="0" smtClean="0">
                <a:solidFill>
                  <a:schemeClr val="tx1">
                    <a:lumMod val="75000"/>
                    <a:lumOff val="25000"/>
                  </a:schemeClr>
                </a:solidFill>
              </a:rPr>
              <a:t>Charge confirmation</a:t>
            </a:r>
          </a:p>
        </p:txBody>
      </p:sp>
      <p:sp>
        <p:nvSpPr>
          <p:cNvPr id="4" name="Rectangle 3"/>
          <p:cNvSpPr/>
          <p:nvPr/>
        </p:nvSpPr>
        <p:spPr>
          <a:xfrm>
            <a:off x="609599" y="5324348"/>
            <a:ext cx="10167893" cy="646331"/>
          </a:xfrm>
          <a:prstGeom prst="rect">
            <a:avLst/>
          </a:prstGeom>
        </p:spPr>
        <p:txBody>
          <a:bodyPr wrap="square">
            <a:spAutoFit/>
          </a:bodyPr>
          <a:lstStyle/>
          <a:p>
            <a:r>
              <a:rPr lang="en-US" dirty="0" smtClean="0">
                <a:solidFill>
                  <a:srgbClr val="FF0000"/>
                </a:solidFill>
                <a:latin typeface="Times New Roman" panose="02020603050405020304" pitchFamily="18" charset="0"/>
                <a:cs typeface="Times New Roman" panose="02020603050405020304" pitchFamily="18" charset="0"/>
              </a:rPr>
              <a:t>CAUTION: when the light indicates a low state of charge, the vehicle should be placed on charge as soon as possible.</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 y="4407360"/>
            <a:ext cx="1208903" cy="967122"/>
          </a:xfrm>
          <a:prstGeom prst="rect">
            <a:avLst/>
          </a:prstGeom>
        </p:spPr>
      </p:pic>
      <p:sp>
        <p:nvSpPr>
          <p:cNvPr id="6" name="Rectangle 5"/>
          <p:cNvSpPr/>
          <p:nvPr/>
        </p:nvSpPr>
        <p:spPr>
          <a:xfrm>
            <a:off x="3504171" y="5880741"/>
            <a:ext cx="7877773" cy="369332"/>
          </a:xfrm>
          <a:prstGeom prst="rect">
            <a:avLst/>
          </a:prstGeom>
        </p:spPr>
        <p:txBody>
          <a:bodyPr wrap="square">
            <a:spAutoFit/>
          </a:bodyPr>
          <a:lstStyle/>
          <a:p>
            <a:r>
              <a:rPr lang="en-US" dirty="0" smtClean="0">
                <a:solidFill>
                  <a:srgbClr val="FF0000"/>
                </a:solidFill>
                <a:latin typeface="Times New Roman" panose="02020603050405020304" pitchFamily="18" charset="0"/>
                <a:cs typeface="Times New Roman" panose="02020603050405020304" pitchFamily="18" charset="0"/>
              </a:rPr>
              <a:t>CAUTION</a:t>
            </a:r>
            <a:r>
              <a:rPr lang="en-US" dirty="0" smtClean="0">
                <a:solidFill>
                  <a:srgbClr val="FF0000"/>
                </a:solidFill>
                <a:latin typeface="Times New Roman" panose="02020603050405020304" pitchFamily="18" charset="0"/>
                <a:cs typeface="Times New Roman" panose="02020603050405020304" pitchFamily="18" charset="0"/>
              </a:rPr>
              <a:t>: Do not use an extension cord </a:t>
            </a:r>
            <a:r>
              <a:rPr lang="en-US" smtClean="0">
                <a:solidFill>
                  <a:srgbClr val="FF0000"/>
                </a:solidFill>
                <a:latin typeface="Times New Roman" panose="02020603050405020304" pitchFamily="18" charset="0"/>
                <a:cs typeface="Times New Roman" panose="02020603050405020304" pitchFamily="18" charset="0"/>
              </a:rPr>
              <a:t>when charging.</a:t>
            </a:r>
            <a:endParaRPr lang="en-US" dirty="0" smtClean="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50985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Club Care 100</a:t>
            </a:r>
            <a:endParaRPr lang="en-US" dirty="0"/>
          </a:p>
        </p:txBody>
      </p:sp>
      <p:sp>
        <p:nvSpPr>
          <p:cNvPr id="3" name="Content Placeholder 2"/>
          <p:cNvSpPr>
            <a:spLocks noGrp="1"/>
          </p:cNvSpPr>
          <p:nvPr>
            <p:ph idx="1"/>
          </p:nvPr>
        </p:nvSpPr>
        <p:spPr/>
        <p:txBody>
          <a:bodyPr>
            <a:normAutofit/>
          </a:bodyPr>
          <a:lstStyle/>
          <a:p>
            <a:r>
              <a:rPr lang="en-US" dirty="0" smtClean="0">
                <a:solidFill>
                  <a:schemeClr val="tx1">
                    <a:lumMod val="75000"/>
                    <a:lumOff val="25000"/>
                  </a:schemeClr>
                </a:solidFill>
              </a:rPr>
              <a:t>ACCELERATOR PEDAL</a:t>
            </a:r>
          </a:p>
          <a:p>
            <a:pPr lvl="1"/>
            <a:r>
              <a:rPr lang="en-US" dirty="0" smtClean="0">
                <a:solidFill>
                  <a:schemeClr val="tx1">
                    <a:lumMod val="75000"/>
                    <a:lumOff val="25000"/>
                  </a:schemeClr>
                </a:solidFill>
              </a:rPr>
              <a:t>Located on the right with the word GO molded into it.</a:t>
            </a:r>
          </a:p>
          <a:p>
            <a:pPr lvl="1"/>
            <a:r>
              <a:rPr lang="en-US" dirty="0">
                <a:solidFill>
                  <a:schemeClr val="tx1">
                    <a:lumMod val="75000"/>
                    <a:lumOff val="25000"/>
                  </a:schemeClr>
                </a:solidFill>
              </a:rPr>
              <a:t>Operation differs from </a:t>
            </a:r>
            <a:r>
              <a:rPr lang="en-US" dirty="0" smtClean="0">
                <a:solidFill>
                  <a:schemeClr val="tx1">
                    <a:lumMod val="75000"/>
                    <a:lumOff val="25000"/>
                  </a:schemeClr>
                </a:solidFill>
              </a:rPr>
              <a:t>automobile</a:t>
            </a:r>
          </a:p>
          <a:p>
            <a:pPr lvl="2"/>
            <a:r>
              <a:rPr lang="en-US" dirty="0" smtClean="0">
                <a:solidFill>
                  <a:schemeClr val="tx1">
                    <a:lumMod val="75000"/>
                    <a:lumOff val="25000"/>
                  </a:schemeClr>
                </a:solidFill>
              </a:rPr>
              <a:t>When Key switch is in the ON position</a:t>
            </a:r>
          </a:p>
          <a:p>
            <a:pPr lvl="2"/>
            <a:r>
              <a:rPr lang="en-US" dirty="0" smtClean="0">
                <a:solidFill>
                  <a:schemeClr val="tx1">
                    <a:lumMod val="75000"/>
                    <a:lumOff val="25000"/>
                  </a:schemeClr>
                </a:solidFill>
              </a:rPr>
              <a:t>AND the Forward/Reverse switch is in either Forward or Reverse</a:t>
            </a:r>
          </a:p>
          <a:p>
            <a:pPr lvl="3"/>
            <a:r>
              <a:rPr lang="en-US" dirty="0">
                <a:solidFill>
                  <a:schemeClr val="tx1">
                    <a:lumMod val="75000"/>
                    <a:lumOff val="25000"/>
                  </a:schemeClr>
                </a:solidFill>
              </a:rPr>
              <a:t>Pressing the accelerator pedal will automatically release he park brake and start the vehicle moving.</a:t>
            </a:r>
          </a:p>
          <a:p>
            <a:pPr lvl="3"/>
            <a:r>
              <a:rPr lang="en-US" dirty="0">
                <a:solidFill>
                  <a:schemeClr val="tx1">
                    <a:lumMod val="75000"/>
                    <a:lumOff val="25000"/>
                  </a:schemeClr>
                </a:solidFill>
              </a:rPr>
              <a:t>As the Accelerator pedal is pressed, speed will increase until full speed is reached</a:t>
            </a:r>
            <a:r>
              <a:rPr lang="en-US" dirty="0" smtClean="0">
                <a:solidFill>
                  <a:schemeClr val="tx1">
                    <a:lumMod val="75000"/>
                    <a:lumOff val="25000"/>
                  </a:schemeClr>
                </a:solidFill>
              </a:rPr>
              <a:t>.</a:t>
            </a:r>
          </a:p>
          <a:p>
            <a:pPr lvl="2"/>
            <a:r>
              <a:rPr lang="en-US" dirty="0">
                <a:solidFill>
                  <a:schemeClr val="tx1">
                    <a:lumMod val="75000"/>
                    <a:lumOff val="25000"/>
                  </a:schemeClr>
                </a:solidFill>
              </a:rPr>
              <a:t>When the </a:t>
            </a:r>
            <a:r>
              <a:rPr lang="en-US" dirty="0" smtClean="0">
                <a:solidFill>
                  <a:schemeClr val="tx1">
                    <a:lumMod val="75000"/>
                    <a:lumOff val="25000"/>
                  </a:schemeClr>
                </a:solidFill>
              </a:rPr>
              <a:t>accelerator </a:t>
            </a:r>
            <a:r>
              <a:rPr lang="en-US" dirty="0">
                <a:solidFill>
                  <a:schemeClr val="tx1">
                    <a:lumMod val="75000"/>
                    <a:lumOff val="25000"/>
                  </a:schemeClr>
                </a:solidFill>
              </a:rPr>
              <a:t>is released, power will be cut off and the motor or engine will stop running.</a:t>
            </a:r>
          </a:p>
          <a:p>
            <a:pPr lvl="2"/>
            <a:endParaRPr lang="en-US" dirty="0" smtClean="0">
              <a:solidFill>
                <a:schemeClr val="tx1">
                  <a:lumMod val="75000"/>
                  <a:lumOff val="25000"/>
                </a:schemeClr>
              </a:solidFill>
            </a:endParaRPr>
          </a:p>
        </p:txBody>
      </p:sp>
    </p:spTree>
    <p:extLst>
      <p:ext uri="{BB962C8B-B14F-4D97-AF65-F5344CB8AC3E}">
        <p14:creationId xmlns:p14="http://schemas.microsoft.com/office/powerpoint/2010/main" val="1846616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Club Care 100</a:t>
            </a:r>
            <a:endParaRPr lang="en-US" dirty="0"/>
          </a:p>
        </p:txBody>
      </p:sp>
      <p:sp>
        <p:nvSpPr>
          <p:cNvPr id="3" name="Content Placeholder 2"/>
          <p:cNvSpPr>
            <a:spLocks noGrp="1"/>
          </p:cNvSpPr>
          <p:nvPr>
            <p:ph idx="1"/>
          </p:nvPr>
        </p:nvSpPr>
        <p:spPr/>
        <p:txBody>
          <a:bodyPr>
            <a:normAutofit/>
          </a:bodyPr>
          <a:lstStyle/>
          <a:p>
            <a:r>
              <a:rPr lang="en-US" dirty="0" smtClean="0">
                <a:solidFill>
                  <a:schemeClr val="tx1">
                    <a:lumMod val="75000"/>
                    <a:lumOff val="25000"/>
                  </a:schemeClr>
                </a:solidFill>
              </a:rPr>
              <a:t>ACCELERATOR PEDAL cont’d</a:t>
            </a:r>
          </a:p>
          <a:p>
            <a:pPr lvl="2"/>
            <a:r>
              <a:rPr lang="en-US" dirty="0" smtClean="0">
                <a:solidFill>
                  <a:schemeClr val="tx1">
                    <a:lumMod val="75000"/>
                    <a:lumOff val="25000"/>
                  </a:schemeClr>
                </a:solidFill>
              </a:rPr>
              <a:t>Walk-Away Braking</a:t>
            </a:r>
          </a:p>
          <a:p>
            <a:pPr lvl="3"/>
            <a:r>
              <a:rPr lang="en-US" dirty="0" smtClean="0">
                <a:solidFill>
                  <a:schemeClr val="tx1">
                    <a:lumMod val="75000"/>
                    <a:lumOff val="25000"/>
                  </a:schemeClr>
                </a:solidFill>
              </a:rPr>
              <a:t>This feature prevents the vehicle form rolling away uncontrolled should the driver park on a slope and leave the vehicle without locking the park brake. </a:t>
            </a:r>
          </a:p>
          <a:p>
            <a:pPr lvl="3"/>
            <a:r>
              <a:rPr lang="en-US" dirty="0" smtClean="0">
                <a:solidFill>
                  <a:schemeClr val="tx1">
                    <a:lumMod val="75000"/>
                    <a:lumOff val="25000"/>
                  </a:schemeClr>
                </a:solidFill>
              </a:rPr>
              <a:t>The vehicle will roll at about 1 to 3 mph.</a:t>
            </a:r>
          </a:p>
          <a:p>
            <a:pPr lvl="3"/>
            <a:r>
              <a:rPr lang="en-US" dirty="0" smtClean="0">
                <a:solidFill>
                  <a:schemeClr val="tx1">
                    <a:lumMod val="75000"/>
                    <a:lumOff val="25000"/>
                  </a:schemeClr>
                </a:solidFill>
              </a:rPr>
              <a:t>If the walk away braking function remains engaged for two seconds or more:</a:t>
            </a:r>
          </a:p>
          <a:p>
            <a:pPr lvl="4"/>
            <a:r>
              <a:rPr lang="en-US" dirty="0" smtClean="0">
                <a:solidFill>
                  <a:schemeClr val="tx1">
                    <a:lumMod val="75000"/>
                    <a:lumOff val="25000"/>
                  </a:schemeClr>
                </a:solidFill>
              </a:rPr>
              <a:t>A warning buzzer will sound to alert the driver that the motor break has been activated</a:t>
            </a:r>
          </a:p>
        </p:txBody>
      </p:sp>
      <p:sp>
        <p:nvSpPr>
          <p:cNvPr id="4" name="Rectangle 3"/>
          <p:cNvSpPr/>
          <p:nvPr/>
        </p:nvSpPr>
        <p:spPr>
          <a:xfrm>
            <a:off x="205946" y="4867121"/>
            <a:ext cx="10668000" cy="646331"/>
          </a:xfrm>
          <a:prstGeom prst="rect">
            <a:avLst/>
          </a:prstGeom>
        </p:spPr>
        <p:txBody>
          <a:bodyPr wrap="square">
            <a:spAutoFit/>
          </a:bodyPr>
          <a:lstStyle/>
          <a:p>
            <a:r>
              <a:rPr lang="en-US" dirty="0" smtClean="0">
                <a:solidFill>
                  <a:srgbClr val="FF0000"/>
                </a:solidFill>
                <a:latin typeface="Times New Roman" panose="02020603050405020304" pitchFamily="18" charset="0"/>
                <a:cs typeface="Times New Roman" panose="02020603050405020304" pitchFamily="18" charset="0"/>
              </a:rPr>
              <a:t>WARNING: Feature does not work on very steep grades.  Do not operate vehicle on slopes with a grade of 20% or more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235" y="3379621"/>
            <a:ext cx="1208903" cy="967122"/>
          </a:xfrm>
          <a:prstGeom prst="rect">
            <a:avLst/>
          </a:prstGeom>
        </p:spPr>
      </p:pic>
    </p:spTree>
    <p:extLst>
      <p:ext uri="{BB962C8B-B14F-4D97-AF65-F5344CB8AC3E}">
        <p14:creationId xmlns:p14="http://schemas.microsoft.com/office/powerpoint/2010/main" val="13952707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Club Care 100</a:t>
            </a:r>
            <a:endParaRPr lang="en-US" dirty="0"/>
          </a:p>
        </p:txBody>
      </p:sp>
      <p:sp>
        <p:nvSpPr>
          <p:cNvPr id="3" name="Content Placeholder 2"/>
          <p:cNvSpPr>
            <a:spLocks noGrp="1"/>
          </p:cNvSpPr>
          <p:nvPr>
            <p:ph idx="1"/>
          </p:nvPr>
        </p:nvSpPr>
        <p:spPr>
          <a:xfrm>
            <a:off x="345989" y="1185754"/>
            <a:ext cx="10972800" cy="4525963"/>
          </a:xfrm>
        </p:spPr>
        <p:txBody>
          <a:bodyPr>
            <a:normAutofit/>
          </a:bodyPr>
          <a:lstStyle/>
          <a:p>
            <a:r>
              <a:rPr lang="en-US" dirty="0" smtClean="0">
                <a:solidFill>
                  <a:schemeClr val="tx1">
                    <a:lumMod val="75000"/>
                    <a:lumOff val="25000"/>
                  </a:schemeClr>
                </a:solidFill>
              </a:rPr>
              <a:t>ACCELERATOR PEDAL cont’d</a:t>
            </a:r>
          </a:p>
          <a:p>
            <a:pPr lvl="2"/>
            <a:r>
              <a:rPr lang="en-US" dirty="0" smtClean="0">
                <a:solidFill>
                  <a:schemeClr val="tx1">
                    <a:lumMod val="75000"/>
                    <a:lumOff val="25000"/>
                  </a:schemeClr>
                </a:solidFill>
              </a:rPr>
              <a:t>Pedal Up Motor Braking</a:t>
            </a:r>
          </a:p>
          <a:p>
            <a:pPr lvl="3"/>
            <a:r>
              <a:rPr lang="en-US" dirty="0" smtClean="0">
                <a:solidFill>
                  <a:schemeClr val="tx1">
                    <a:lumMod val="75000"/>
                    <a:lumOff val="25000"/>
                  </a:schemeClr>
                </a:solidFill>
              </a:rPr>
              <a:t>When the vehicle is above 11mph, releasing the accelerator pedal will activate motor braking, which slows the vehicle speed.</a:t>
            </a:r>
          </a:p>
          <a:p>
            <a:pPr lvl="3"/>
            <a:r>
              <a:rPr lang="en-US" dirty="0" smtClean="0">
                <a:solidFill>
                  <a:schemeClr val="tx1">
                    <a:lumMod val="75000"/>
                    <a:lumOff val="25000"/>
                  </a:schemeClr>
                </a:solidFill>
              </a:rPr>
              <a:t>Motor braking deactivates and the vehicle will cost, once speed slows to less than 11mph if the accelerator is still released</a:t>
            </a:r>
          </a:p>
          <a:p>
            <a:pPr lvl="2"/>
            <a:r>
              <a:rPr lang="en-US" dirty="0" smtClean="0">
                <a:solidFill>
                  <a:schemeClr val="tx1">
                    <a:lumMod val="75000"/>
                    <a:lumOff val="25000"/>
                  </a:schemeClr>
                </a:solidFill>
              </a:rPr>
              <a:t>Pedal Down Motor Braking</a:t>
            </a:r>
          </a:p>
          <a:p>
            <a:pPr lvl="3"/>
            <a:r>
              <a:rPr lang="en-US" dirty="0" smtClean="0">
                <a:solidFill>
                  <a:schemeClr val="tx1">
                    <a:lumMod val="75000"/>
                    <a:lumOff val="25000"/>
                  </a:schemeClr>
                </a:solidFill>
              </a:rPr>
              <a:t>This feature helps to control vehicle downhill speed.</a:t>
            </a:r>
          </a:p>
          <a:p>
            <a:pPr lvl="3"/>
            <a:r>
              <a:rPr lang="en-US" dirty="0" smtClean="0">
                <a:solidFill>
                  <a:schemeClr val="tx1">
                    <a:lumMod val="75000"/>
                    <a:lumOff val="25000"/>
                  </a:schemeClr>
                </a:solidFill>
              </a:rPr>
              <a:t>Motor braking is activated when the vehicle reaches the programmed top speed and holds the vehicle at that speed.</a:t>
            </a:r>
          </a:p>
          <a:p>
            <a:pPr lvl="3"/>
            <a:r>
              <a:rPr lang="en-US" dirty="0" smtClean="0">
                <a:solidFill>
                  <a:schemeClr val="tx1">
                    <a:lumMod val="75000"/>
                    <a:lumOff val="25000"/>
                  </a:schemeClr>
                </a:solidFill>
              </a:rPr>
              <a:t>Motor braking is automatically disengaged when vehicle speed slows below the programmed top speed.</a:t>
            </a:r>
          </a:p>
        </p:txBody>
      </p:sp>
      <p:sp>
        <p:nvSpPr>
          <p:cNvPr id="4" name="Rectangle 3"/>
          <p:cNvSpPr/>
          <p:nvPr/>
        </p:nvSpPr>
        <p:spPr>
          <a:xfrm>
            <a:off x="345989" y="5818809"/>
            <a:ext cx="8361405" cy="923330"/>
          </a:xfrm>
          <a:prstGeom prst="rect">
            <a:avLst/>
          </a:prstGeom>
          <a:solidFill>
            <a:schemeClr val="bg1"/>
          </a:solidFill>
        </p:spPr>
        <p:txBody>
          <a:bodyPr wrap="square">
            <a:spAutoFit/>
          </a:bodyPr>
          <a:lstStyle/>
          <a:p>
            <a:r>
              <a:rPr lang="en-US" dirty="0" smtClean="0">
                <a:solidFill>
                  <a:srgbClr val="FF0000"/>
                </a:solidFill>
                <a:latin typeface="Times New Roman" panose="02020603050405020304" pitchFamily="18" charset="0"/>
                <a:cs typeface="Times New Roman" panose="02020603050405020304" pitchFamily="18" charset="0"/>
              </a:rPr>
              <a:t>WARNING: When batteries are fully charged, a warning buzzer will sound during motor braking to alert the driver that motor braking is operating at a reduced level of performance.  When this occurs, use the brake pedal to control vehicle speed.</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7394" y="5818809"/>
            <a:ext cx="1208903" cy="9671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987912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Golf Cart Route</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487283" y="1786014"/>
            <a:ext cx="2971800" cy="32842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7246189" y="1786014"/>
            <a:ext cx="2948303" cy="33555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 Box 2"/>
          <p:cNvSpPr txBox="1">
            <a:spLocks noChangeArrowheads="1"/>
          </p:cNvSpPr>
          <p:nvPr/>
        </p:nvSpPr>
        <p:spPr bwMode="auto">
          <a:xfrm>
            <a:off x="7523681" y="5309948"/>
            <a:ext cx="2320925" cy="7556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Route to Hospital:</a:t>
            </a:r>
            <a:endParaRPr kumimoji="0" lang="en-US" altLang="en-US" sz="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Caution for incoming and outgoing traffic from University</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Text Box 2"/>
          <p:cNvSpPr txBox="1">
            <a:spLocks noChangeArrowheads="1"/>
          </p:cNvSpPr>
          <p:nvPr/>
        </p:nvSpPr>
        <p:spPr bwMode="auto">
          <a:xfrm>
            <a:off x="1737305" y="5209223"/>
            <a:ext cx="2320925" cy="7556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Route from Cancer Center:</a:t>
            </a:r>
            <a:endParaRPr kumimoji="0" lang="en-US" altLang="en-US" sz="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Caution for incoming and outgoing traffic from University</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9" name="Rectangle 7"/>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0" name="Rectangle 8"/>
          <p:cNvSpPr>
            <a:spLocks noChangeArrowheads="1"/>
          </p:cNvSpPr>
          <p:nvPr/>
        </p:nvSpPr>
        <p:spPr bwMode="auto">
          <a:xfrm>
            <a:off x="0" y="39163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1" name="Rectangle 10"/>
          <p:cNvSpPr>
            <a:spLocks noChangeArrowheads="1"/>
          </p:cNvSpPr>
          <p:nvPr/>
        </p:nvSpPr>
        <p:spPr bwMode="auto">
          <a:xfrm>
            <a:off x="0" y="39163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2" name="Rectangle 11"/>
          <p:cNvSpPr>
            <a:spLocks noChangeArrowheads="1"/>
          </p:cNvSpPr>
          <p:nvPr/>
        </p:nvSpPr>
        <p:spPr bwMode="auto">
          <a:xfrm>
            <a:off x="0" y="7543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1476723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Understand Driver/Vehicle Safety Program Policy</a:t>
            </a:r>
          </a:p>
          <a:p>
            <a:r>
              <a:rPr lang="en-US" dirty="0" smtClean="0"/>
              <a:t>Understand what to do in the event of an Accident Report</a:t>
            </a:r>
          </a:p>
          <a:p>
            <a:r>
              <a:rPr lang="en-US" dirty="0" smtClean="0"/>
              <a:t>Understand </a:t>
            </a:r>
            <a:r>
              <a:rPr lang="en-US" dirty="0" smtClean="0">
                <a:solidFill>
                  <a:schemeClr val="tx1">
                    <a:lumMod val="65000"/>
                    <a:lumOff val="35000"/>
                  </a:schemeClr>
                </a:solidFill>
              </a:rPr>
              <a:t>Club</a:t>
            </a:r>
            <a:r>
              <a:rPr lang="en-US" dirty="0" smtClean="0"/>
              <a:t> Car Usage </a:t>
            </a:r>
          </a:p>
          <a:p>
            <a:r>
              <a:rPr lang="en-US" dirty="0" smtClean="0">
                <a:solidFill>
                  <a:schemeClr val="tx1">
                    <a:lumMod val="65000"/>
                    <a:lumOff val="35000"/>
                  </a:schemeClr>
                </a:solidFill>
              </a:rPr>
              <a:t>Understand Route</a:t>
            </a:r>
          </a:p>
          <a:p>
            <a:r>
              <a:rPr lang="en-US" dirty="0" smtClean="0"/>
              <a:t>Understand Schedule for routine delivery to Cancer Center</a:t>
            </a:r>
          </a:p>
        </p:txBody>
      </p:sp>
    </p:spTree>
    <p:extLst>
      <p:ext uri="{BB962C8B-B14F-4D97-AF65-F5344CB8AC3E}">
        <p14:creationId xmlns:p14="http://schemas.microsoft.com/office/powerpoint/2010/main" val="2085908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Driver/Vehicle Safety Program</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Policy</a:t>
            </a:r>
          </a:p>
          <a:p>
            <a:pPr lvl="1"/>
            <a:r>
              <a:rPr lang="en-US" dirty="0" smtClean="0"/>
              <a:t>BSWH. Risk.005.P</a:t>
            </a:r>
          </a:p>
          <a:p>
            <a:endParaRPr lang="en-US" dirty="0"/>
          </a:p>
          <a:p>
            <a:r>
              <a:rPr lang="en-US" dirty="0"/>
              <a:t>A Driver of BSWH Vehicles or whose job duties include driving as per HR job description, Home Care/Hospice, or as designated by Risk Management, regardless of fault, circumstance, time, place, injury, damage, and whether it occurred during work time or personal time, is required to report as soon as possible or within twenty-four (24) hours: </a:t>
            </a:r>
          </a:p>
          <a:p>
            <a:r>
              <a:rPr lang="en-US" dirty="0" smtClean="0"/>
              <a:t>Arrests </a:t>
            </a:r>
            <a:r>
              <a:rPr lang="en-US" dirty="0"/>
              <a:t>related to operating a vehicle, </a:t>
            </a:r>
          </a:p>
          <a:p>
            <a:r>
              <a:rPr lang="en-US" dirty="0" smtClean="0"/>
              <a:t>Traffic </a:t>
            </a:r>
            <a:r>
              <a:rPr lang="en-US" dirty="0"/>
              <a:t>citations, </a:t>
            </a:r>
          </a:p>
          <a:p>
            <a:r>
              <a:rPr lang="en-US" dirty="0" smtClean="0"/>
              <a:t>Accidents </a:t>
            </a:r>
            <a:r>
              <a:rPr lang="en-US" dirty="0"/>
              <a:t>while the individual was operating a vehicle, </a:t>
            </a:r>
          </a:p>
          <a:p>
            <a:r>
              <a:rPr lang="en-US" dirty="0" smtClean="0"/>
              <a:t>Loss </a:t>
            </a:r>
            <a:r>
              <a:rPr lang="en-US" dirty="0"/>
              <a:t>or suspension of a driver’s license, </a:t>
            </a:r>
          </a:p>
          <a:p>
            <a:r>
              <a:rPr lang="en-US" dirty="0" smtClean="0"/>
              <a:t>Medications </a:t>
            </a:r>
            <a:r>
              <a:rPr lang="en-US" dirty="0"/>
              <a:t>or injuries that may prevent the safe operation of a vehicle, and </a:t>
            </a:r>
          </a:p>
          <a:p>
            <a:r>
              <a:rPr lang="en-US" dirty="0" smtClean="0"/>
              <a:t>Any </a:t>
            </a:r>
            <a:r>
              <a:rPr lang="en-US" dirty="0"/>
              <a:t>other loss of his/her ability to drive </a:t>
            </a:r>
          </a:p>
          <a:p>
            <a:pPr lvl="1"/>
            <a:endParaRPr lang="en-US" dirty="0"/>
          </a:p>
        </p:txBody>
      </p:sp>
    </p:spTree>
    <p:extLst>
      <p:ext uri="{BB962C8B-B14F-4D97-AF65-F5344CB8AC3E}">
        <p14:creationId xmlns:p14="http://schemas.microsoft.com/office/powerpoint/2010/main" val="3621024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Driver/Vehicle Safety Program</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Policy</a:t>
            </a:r>
          </a:p>
          <a:p>
            <a:pPr lvl="1"/>
            <a:r>
              <a:rPr lang="en-US" dirty="0" smtClean="0"/>
              <a:t>BSWH. Risk.005.P</a:t>
            </a:r>
          </a:p>
          <a:p>
            <a:endParaRPr lang="en-US" dirty="0"/>
          </a:p>
          <a:p>
            <a:r>
              <a:rPr lang="en-US" dirty="0"/>
              <a:t>A Driver should report the accident and/or citations, violations, loss/suspension of driver’s license to his/her supervisor and/or Risk Management: </a:t>
            </a:r>
          </a:p>
          <a:p>
            <a:pPr lvl="1"/>
            <a:r>
              <a:rPr lang="en-US" dirty="0" smtClean="0"/>
              <a:t>Central </a:t>
            </a:r>
            <a:r>
              <a:rPr lang="en-US" dirty="0"/>
              <a:t>Texas (254-724-3001) </a:t>
            </a:r>
          </a:p>
          <a:p>
            <a:endParaRPr lang="en-US" dirty="0"/>
          </a:p>
          <a:p>
            <a:r>
              <a:rPr lang="en-US" dirty="0"/>
              <a:t>Supervisors should contact Risk Management. </a:t>
            </a:r>
          </a:p>
          <a:p>
            <a:r>
              <a:rPr lang="en-US" dirty="0"/>
              <a:t>A Driver may be required to promptly provide, upon request, applicable documentation relating to an accident or incident. The individual is required to fully cooperate with BSWH and law enforcement officials throughout any investigation. The Driver may be responsible for any applicable penalties, fines/fees, or other adverse actions. </a:t>
            </a:r>
          </a:p>
        </p:txBody>
      </p:sp>
    </p:spTree>
    <p:extLst>
      <p:ext uri="{BB962C8B-B14F-4D97-AF65-F5344CB8AC3E}">
        <p14:creationId xmlns:p14="http://schemas.microsoft.com/office/powerpoint/2010/main" val="1459219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Driver/Vehicle Safety Program</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Policy</a:t>
            </a:r>
          </a:p>
          <a:p>
            <a:pPr lvl="1"/>
            <a:r>
              <a:rPr lang="en-US" dirty="0" smtClean="0"/>
              <a:t>BSWH. Risk.005.P</a:t>
            </a:r>
          </a:p>
          <a:p>
            <a:endParaRPr lang="en-US" dirty="0"/>
          </a:p>
          <a:p>
            <a:r>
              <a:rPr lang="en-US" dirty="0"/>
              <a:t>A Driver should report the accident and/or citations, violations, loss/suspension of driver’s license to his/her supervisor and/or Risk Management: </a:t>
            </a:r>
          </a:p>
          <a:p>
            <a:pPr lvl="1"/>
            <a:r>
              <a:rPr lang="en-US" dirty="0" smtClean="0"/>
              <a:t>Central </a:t>
            </a:r>
            <a:r>
              <a:rPr lang="en-US" dirty="0"/>
              <a:t>Texas (254-724-3001) </a:t>
            </a:r>
          </a:p>
          <a:p>
            <a:endParaRPr lang="en-US" dirty="0"/>
          </a:p>
          <a:p>
            <a:r>
              <a:rPr lang="en-US" dirty="0"/>
              <a:t>Supervisors should contact Risk Management. </a:t>
            </a:r>
          </a:p>
          <a:p>
            <a:r>
              <a:rPr lang="en-US" dirty="0"/>
              <a:t>A Driver may be required to promptly provide, upon request, applicable documentation relating to an accident or incident. The individual is required to fully cooperate with BSWH and law enforcement officials throughout any investigation. The Driver may be responsible for any applicable penalties, fines/fees, or other adverse actions. </a:t>
            </a:r>
          </a:p>
        </p:txBody>
      </p:sp>
    </p:spTree>
    <p:extLst>
      <p:ext uri="{BB962C8B-B14F-4D97-AF65-F5344CB8AC3E}">
        <p14:creationId xmlns:p14="http://schemas.microsoft.com/office/powerpoint/2010/main" val="20415571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US" b="1" dirty="0"/>
              <a:t>Post-Accident Drug Screening </a:t>
            </a:r>
            <a:endParaRPr lang="en-US" dirty="0"/>
          </a:p>
          <a:p>
            <a:r>
              <a:rPr lang="en-US" dirty="0"/>
              <a:t>Regardless of fault, circumstance, place, injury/damage, a post-accident drug screening is required for: </a:t>
            </a:r>
          </a:p>
          <a:p>
            <a:pPr lvl="1"/>
            <a:r>
              <a:rPr lang="en-US" dirty="0" smtClean="0"/>
              <a:t>A </a:t>
            </a:r>
            <a:r>
              <a:rPr lang="en-US" dirty="0"/>
              <a:t>Driver involved in an accident while operating any vehicle for BSWH company business. </a:t>
            </a:r>
          </a:p>
          <a:p>
            <a:pPr lvl="1"/>
            <a:r>
              <a:rPr lang="en-US" dirty="0"/>
              <a:t>The drug screen should be collected as soon as feasible after the accident but no later than twenty-four (24) hours after the accident. The collection should be done in a department trained in the procedure using the applicable chain of custody and permission forms or at an approved collection facility. </a:t>
            </a:r>
          </a:p>
          <a:p>
            <a:pPr lvl="1"/>
            <a:r>
              <a:rPr lang="en-US" dirty="0"/>
              <a:t>Refer to Controlled Substance and Alcohol Policy for Commercial Motor Vehicle Operators (BSWH.HR.COND.007.P) for information related to drug and alcohol testing for commercial vehicle operators. </a:t>
            </a:r>
          </a:p>
        </p:txBody>
      </p:sp>
      <p:sp>
        <p:nvSpPr>
          <p:cNvPr id="4" name="Title 1"/>
          <p:cNvSpPr>
            <a:spLocks noGrp="1"/>
          </p:cNvSpPr>
          <p:nvPr>
            <p:ph type="title"/>
          </p:nvPr>
        </p:nvSpPr>
        <p:spPr/>
        <p:txBody>
          <a:bodyPr/>
          <a:lstStyle/>
          <a:p>
            <a:r>
              <a:rPr lang="en-US" dirty="0" smtClean="0"/>
              <a:t>Driver/Vehicle Safety Program</a:t>
            </a:r>
            <a:endParaRPr lang="en-US" dirty="0"/>
          </a:p>
        </p:txBody>
      </p:sp>
    </p:spTree>
    <p:extLst>
      <p:ext uri="{BB962C8B-B14F-4D97-AF65-F5344CB8AC3E}">
        <p14:creationId xmlns:p14="http://schemas.microsoft.com/office/powerpoint/2010/main" val="40315833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Driver/Vehicle Safety Program</a:t>
            </a:r>
            <a:endParaRPr lang="en-US" dirty="0"/>
          </a:p>
        </p:txBody>
      </p:sp>
      <p:pic>
        <p:nvPicPr>
          <p:cNvPr id="2" name="Picture 1"/>
          <p:cNvPicPr>
            <a:picLocks noChangeAspect="1"/>
          </p:cNvPicPr>
          <p:nvPr/>
        </p:nvPicPr>
        <p:blipFill>
          <a:blip r:embed="rId2"/>
          <a:stretch>
            <a:fillRect/>
          </a:stretch>
        </p:blipFill>
        <p:spPr>
          <a:xfrm>
            <a:off x="5108682" y="1105650"/>
            <a:ext cx="3134885" cy="3103885"/>
          </a:xfrm>
          <a:prstGeom prst="rect">
            <a:avLst/>
          </a:prstGeom>
        </p:spPr>
      </p:pic>
      <p:sp>
        <p:nvSpPr>
          <p:cNvPr id="6" name="TextBox 5"/>
          <p:cNvSpPr txBox="1"/>
          <p:nvPr/>
        </p:nvSpPr>
        <p:spPr>
          <a:xfrm>
            <a:off x="609600" y="1804086"/>
            <a:ext cx="4499082" cy="3539430"/>
          </a:xfrm>
          <a:prstGeom prst="rect">
            <a:avLst/>
          </a:prstGeom>
          <a:noFill/>
        </p:spPr>
        <p:txBody>
          <a:bodyPr wrap="square" rtlCol="0">
            <a:spAutoFit/>
          </a:bodyPr>
          <a:lstStyle/>
          <a:p>
            <a:r>
              <a:rPr lang="en-US" sz="2800" dirty="0" smtClean="0">
                <a:solidFill>
                  <a:schemeClr val="tx1">
                    <a:lumMod val="75000"/>
                    <a:lumOff val="25000"/>
                  </a:schemeClr>
                </a:solidFill>
                <a:latin typeface="Times New Roman" panose="02020603050405020304" pitchFamily="18" charset="0"/>
                <a:cs typeface="Times New Roman" panose="02020603050405020304" pitchFamily="18" charset="0"/>
              </a:rPr>
              <a:t>Accident Process</a:t>
            </a:r>
          </a:p>
          <a:p>
            <a:pPr marL="514350" indent="-514350">
              <a:buFont typeface="+mj-lt"/>
              <a:buAutoNum type="arabicPeriod"/>
            </a:pPr>
            <a:r>
              <a:rPr lang="en-US" sz="2800" dirty="0" smtClean="0">
                <a:solidFill>
                  <a:schemeClr val="tx1">
                    <a:lumMod val="75000"/>
                    <a:lumOff val="25000"/>
                  </a:schemeClr>
                </a:solidFill>
                <a:latin typeface="Times New Roman" panose="02020603050405020304" pitchFamily="18" charset="0"/>
                <a:cs typeface="Times New Roman" panose="02020603050405020304" pitchFamily="18" charset="0"/>
              </a:rPr>
              <a:t>Report Incident to supervisor and risk</a:t>
            </a:r>
          </a:p>
          <a:p>
            <a:pPr lvl="1"/>
            <a:r>
              <a:rPr lang="en-US" sz="28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(254-724-3001) </a:t>
            </a:r>
            <a:endParaRPr lang="en-US" sz="2800"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pPr marL="514350" indent="-514350">
              <a:buFont typeface="+mj-lt"/>
              <a:buAutoNum type="arabicPeriod"/>
            </a:pPr>
            <a:r>
              <a:rPr lang="en-US" sz="2800" dirty="0" smtClean="0">
                <a:solidFill>
                  <a:schemeClr val="tx1">
                    <a:lumMod val="75000"/>
                    <a:lumOff val="25000"/>
                  </a:schemeClr>
                </a:solidFill>
                <a:latin typeface="Times New Roman" panose="02020603050405020304" pitchFamily="18" charset="0"/>
                <a:cs typeface="Times New Roman" panose="02020603050405020304" pitchFamily="18" charset="0"/>
              </a:rPr>
              <a:t>Fill out Employee Incident Report</a:t>
            </a:r>
          </a:p>
          <a:p>
            <a:pPr marL="514350" indent="-514350">
              <a:buFont typeface="+mj-lt"/>
              <a:buAutoNum type="arabicPeriod"/>
            </a:pPr>
            <a:r>
              <a:rPr lang="en-US" sz="2800" dirty="0" smtClean="0">
                <a:solidFill>
                  <a:schemeClr val="tx1">
                    <a:lumMod val="75000"/>
                    <a:lumOff val="25000"/>
                  </a:schemeClr>
                </a:solidFill>
                <a:latin typeface="Times New Roman" panose="02020603050405020304" pitchFamily="18" charset="0"/>
                <a:cs typeface="Times New Roman" panose="02020603050405020304" pitchFamily="18" charset="0"/>
              </a:rPr>
              <a:t>Fill out Vehicle Accident Report  </a:t>
            </a:r>
            <a:r>
              <a:rPr lang="en-US" sz="2400" dirty="0" smtClean="0">
                <a:latin typeface="Times New Roman" panose="02020603050405020304" pitchFamily="18" charset="0"/>
                <a:cs typeface="Times New Roman" panose="02020603050405020304" pitchFamily="18" charset="0"/>
              </a:rPr>
              <a:t>               </a:t>
            </a:r>
            <a:r>
              <a:rPr lang="en-US" dirty="0" smtClean="0"/>
              <a:t> </a:t>
            </a:r>
            <a:endParaRPr lang="en-US" dirty="0"/>
          </a:p>
        </p:txBody>
      </p:sp>
      <p:pic>
        <p:nvPicPr>
          <p:cNvPr id="8" name="Picture 7"/>
          <p:cNvPicPr>
            <a:picLocks noChangeAspect="1"/>
          </p:cNvPicPr>
          <p:nvPr/>
        </p:nvPicPr>
        <p:blipFill>
          <a:blip r:embed="rId3"/>
          <a:stretch>
            <a:fillRect/>
          </a:stretch>
        </p:blipFill>
        <p:spPr>
          <a:xfrm>
            <a:off x="6842038" y="3728007"/>
            <a:ext cx="4917738" cy="2573939"/>
          </a:xfrm>
          <a:prstGeom prst="rect">
            <a:avLst/>
          </a:prstGeom>
        </p:spPr>
      </p:pic>
    </p:spTree>
    <p:extLst>
      <p:ext uri="{BB962C8B-B14F-4D97-AF65-F5344CB8AC3E}">
        <p14:creationId xmlns:p14="http://schemas.microsoft.com/office/powerpoint/2010/main" val="30032851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Club Care 100</a:t>
            </a:r>
            <a:endParaRPr lang="en-US" dirty="0"/>
          </a:p>
        </p:txBody>
      </p:sp>
      <p:sp>
        <p:nvSpPr>
          <p:cNvPr id="3" name="Content Placeholder 2"/>
          <p:cNvSpPr>
            <a:spLocks noGrp="1"/>
          </p:cNvSpPr>
          <p:nvPr>
            <p:ph idx="1"/>
          </p:nvPr>
        </p:nvSpPr>
        <p:spPr/>
        <p:txBody>
          <a:bodyPr/>
          <a:lstStyle/>
          <a:p>
            <a:r>
              <a:rPr lang="en-US" dirty="0" smtClean="0">
                <a:solidFill>
                  <a:srgbClr val="FF0000"/>
                </a:solidFill>
              </a:rPr>
              <a:t>WARNING FORWARD/REVERSE CONTROL</a:t>
            </a:r>
          </a:p>
          <a:p>
            <a:pPr lvl="1"/>
            <a:r>
              <a:rPr lang="en-US" dirty="0" smtClean="0"/>
              <a:t>DO </a:t>
            </a:r>
            <a:r>
              <a:rPr lang="en-US" dirty="0" smtClean="0">
                <a:solidFill>
                  <a:srgbClr val="FF0000"/>
                </a:solidFill>
              </a:rPr>
              <a:t>NOT</a:t>
            </a:r>
            <a:r>
              <a:rPr lang="en-US" dirty="0" smtClean="0"/>
              <a:t> shift the Forward/Reverse switch while the vehicle is moving.  To avoid damage to the vehicle.</a:t>
            </a:r>
          </a:p>
          <a:p>
            <a:pPr lvl="2"/>
            <a:r>
              <a:rPr lang="en-US" dirty="0" smtClean="0"/>
              <a:t>Always bring the vehicle to a full stop before shifting the Forward/Reverse switch.</a:t>
            </a:r>
            <a:endParaRPr lang="en-US" dirty="0"/>
          </a:p>
        </p:txBody>
      </p:sp>
      <p:pic>
        <p:nvPicPr>
          <p:cNvPr id="5" name="Picture 4"/>
          <p:cNvPicPr>
            <a:picLocks noChangeAspect="1"/>
          </p:cNvPicPr>
          <p:nvPr/>
        </p:nvPicPr>
        <p:blipFill>
          <a:blip r:embed="rId2"/>
          <a:stretch>
            <a:fillRect/>
          </a:stretch>
        </p:blipFill>
        <p:spPr>
          <a:xfrm>
            <a:off x="4001886" y="3756111"/>
            <a:ext cx="3148050" cy="2677641"/>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562" y="4063314"/>
            <a:ext cx="2286000" cy="18288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3271" y="4180531"/>
            <a:ext cx="2286000" cy="1828800"/>
          </a:xfrm>
          <a:prstGeom prst="rect">
            <a:avLst/>
          </a:prstGeom>
        </p:spPr>
      </p:pic>
    </p:spTree>
    <p:extLst>
      <p:ext uri="{BB962C8B-B14F-4D97-AF65-F5344CB8AC3E}">
        <p14:creationId xmlns:p14="http://schemas.microsoft.com/office/powerpoint/2010/main" val="8054084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Club Care 100</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chemeClr val="tx1">
                    <a:lumMod val="75000"/>
                    <a:lumOff val="25000"/>
                  </a:schemeClr>
                </a:solidFill>
              </a:rPr>
              <a:t>FORWARD/REVERSE CONTROL</a:t>
            </a:r>
          </a:p>
          <a:p>
            <a:pPr lvl="1"/>
            <a:r>
              <a:rPr lang="en-US" dirty="0" smtClean="0">
                <a:solidFill>
                  <a:schemeClr val="tx1">
                    <a:lumMod val="75000"/>
                    <a:lumOff val="25000"/>
                  </a:schemeClr>
                </a:solidFill>
              </a:rPr>
              <a:t>The Forward/Reverse rocker switch is located on the seat support panel</a:t>
            </a:r>
          </a:p>
          <a:p>
            <a:pPr lvl="1"/>
            <a:r>
              <a:rPr lang="en-US" dirty="0" smtClean="0">
                <a:solidFill>
                  <a:schemeClr val="tx1">
                    <a:lumMod val="75000"/>
                    <a:lumOff val="25000"/>
                  </a:schemeClr>
                </a:solidFill>
              </a:rPr>
              <a:t>The F=Forward and R=Reverse are clearly marked</a:t>
            </a:r>
          </a:p>
          <a:p>
            <a:pPr lvl="1"/>
            <a:r>
              <a:rPr lang="en-US" dirty="0" smtClean="0">
                <a:solidFill>
                  <a:schemeClr val="tx1">
                    <a:lumMod val="75000"/>
                    <a:lumOff val="25000"/>
                  </a:schemeClr>
                </a:solidFill>
              </a:rPr>
              <a:t>Push down the FORWARD side of the switch to operate the vehicle in the forward direction, or push down the REVERSE </a:t>
            </a:r>
            <a:r>
              <a:rPr lang="en-US" dirty="0" smtClean="0">
                <a:solidFill>
                  <a:schemeClr val="tx1">
                    <a:lumMod val="75000"/>
                    <a:lumOff val="25000"/>
                  </a:schemeClr>
                </a:solidFill>
              </a:rPr>
              <a:t>side of the </a:t>
            </a:r>
            <a:r>
              <a:rPr lang="en-US" dirty="0" smtClean="0">
                <a:solidFill>
                  <a:schemeClr val="tx1">
                    <a:lumMod val="75000"/>
                    <a:lumOff val="25000"/>
                  </a:schemeClr>
                </a:solidFill>
              </a:rPr>
              <a:t>switch to operate the vehicle in reverse.</a:t>
            </a:r>
          </a:p>
          <a:p>
            <a:pPr lvl="1"/>
            <a:r>
              <a:rPr lang="en-US" dirty="0" smtClean="0">
                <a:solidFill>
                  <a:schemeClr val="tx1">
                    <a:lumMod val="75000"/>
                    <a:lumOff val="25000"/>
                  </a:schemeClr>
                </a:solidFill>
              </a:rPr>
              <a:t>When the rocker switch is in the NEUTRAL position, with neither side </a:t>
            </a:r>
            <a:r>
              <a:rPr lang="en-US" dirty="0" smtClean="0">
                <a:solidFill>
                  <a:schemeClr val="tx1">
                    <a:lumMod val="75000"/>
                    <a:lumOff val="25000"/>
                  </a:schemeClr>
                </a:solidFill>
              </a:rPr>
              <a:t>down, </a:t>
            </a:r>
            <a:r>
              <a:rPr lang="en-US" dirty="0" smtClean="0">
                <a:solidFill>
                  <a:schemeClr val="tx1">
                    <a:lumMod val="75000"/>
                    <a:lumOff val="25000"/>
                  </a:schemeClr>
                </a:solidFill>
              </a:rPr>
              <a:t>the vehicle will not operate if the </a:t>
            </a:r>
            <a:r>
              <a:rPr lang="en-US" dirty="0" smtClean="0">
                <a:solidFill>
                  <a:schemeClr val="tx1">
                    <a:lumMod val="75000"/>
                    <a:lumOff val="25000"/>
                  </a:schemeClr>
                </a:solidFill>
              </a:rPr>
              <a:t>accelerator </a:t>
            </a:r>
            <a:r>
              <a:rPr lang="en-US" dirty="0" smtClean="0">
                <a:solidFill>
                  <a:schemeClr val="tx1">
                    <a:lumMod val="75000"/>
                    <a:lumOff val="25000"/>
                  </a:schemeClr>
                </a:solidFill>
              </a:rPr>
              <a:t>pedal is pressed</a:t>
            </a:r>
          </a:p>
          <a:p>
            <a:pPr lvl="1"/>
            <a:r>
              <a:rPr lang="en-US" dirty="0" smtClean="0">
                <a:solidFill>
                  <a:schemeClr val="tx1">
                    <a:lumMod val="75000"/>
                    <a:lumOff val="25000"/>
                  </a:schemeClr>
                </a:solidFill>
              </a:rPr>
              <a:t>The reverse buzzer will sound as a warning when the switch is in the REVERSE positions.</a:t>
            </a:r>
          </a:p>
          <a:p>
            <a:pPr lvl="1"/>
            <a:r>
              <a:rPr lang="en-US" dirty="0" smtClean="0">
                <a:solidFill>
                  <a:schemeClr val="tx1">
                    <a:lumMod val="75000"/>
                    <a:lumOff val="25000"/>
                  </a:schemeClr>
                </a:solidFill>
              </a:rPr>
              <a:t>The vehicle operates at reduced speed in reverse.</a:t>
            </a:r>
          </a:p>
          <a:p>
            <a:pPr lvl="1"/>
            <a:endParaRPr lang="en-US" dirty="0" smtClean="0">
              <a:solidFill>
                <a:srgbClr val="FF0000"/>
              </a:solidFill>
            </a:endParaRPr>
          </a:p>
        </p:txBody>
      </p:sp>
      <p:pic>
        <p:nvPicPr>
          <p:cNvPr id="5" name="Picture 4"/>
          <p:cNvPicPr>
            <a:picLocks noChangeAspect="1"/>
          </p:cNvPicPr>
          <p:nvPr/>
        </p:nvPicPr>
        <p:blipFill>
          <a:blip r:embed="rId2"/>
          <a:stretch>
            <a:fillRect/>
          </a:stretch>
        </p:blipFill>
        <p:spPr>
          <a:xfrm>
            <a:off x="9226377" y="274638"/>
            <a:ext cx="1951861" cy="1660197"/>
          </a:xfrm>
          <a:prstGeom prst="rect">
            <a:avLst/>
          </a:prstGeom>
          <a:ln w="88900" cap="sq" cmpd="thickThin">
            <a:solidFill>
              <a:srgbClr val="000000"/>
            </a:solidFill>
            <a:prstDash val="solid"/>
            <a:miter lim="800000"/>
          </a:ln>
          <a:effectLst>
            <a:innerShdw blurRad="76200">
              <a:srgbClr val="000000"/>
            </a:innerShdw>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7087" y="5078458"/>
            <a:ext cx="1240567" cy="1047706"/>
          </a:xfrm>
          <a:prstGeom prst="rect">
            <a:avLst/>
          </a:prstGeom>
        </p:spPr>
      </p:pic>
    </p:spTree>
    <p:extLst>
      <p:ext uri="{BB962C8B-B14F-4D97-AF65-F5344CB8AC3E}">
        <p14:creationId xmlns:p14="http://schemas.microsoft.com/office/powerpoint/2010/main" val="510414189"/>
      </p:ext>
    </p:extLst>
  </p:cSld>
  <p:clrMapOvr>
    <a:masterClrMapping/>
  </p:clrMapOvr>
  <p:timing>
    <p:tnLst>
      <p:par>
        <p:cTn id="1" dur="indefinite" restart="never" nodeType="tmRoot"/>
      </p:par>
    </p:tnLst>
  </p:timing>
</p:sld>
</file>

<file path=ppt/theme/theme1.xml><?xml version="1.0" encoding="utf-8"?>
<a:theme xmlns:a="http://schemas.openxmlformats.org/drawingml/2006/main" name="BSWH Blue and Teal Presentation Template">
  <a:themeElements>
    <a:clrScheme name="BSWH">
      <a:dk1>
        <a:sysClr val="windowText" lastClr="000000"/>
      </a:dk1>
      <a:lt1>
        <a:sysClr val="window" lastClr="FFFFFF"/>
      </a:lt1>
      <a:dk2>
        <a:srgbClr val="0067B1"/>
      </a:dk2>
      <a:lt2>
        <a:srgbClr val="EEECE1"/>
      </a:lt2>
      <a:accent1>
        <a:srgbClr val="72C7E7"/>
      </a:accent1>
      <a:accent2>
        <a:srgbClr val="FF5800"/>
      </a:accent2>
      <a:accent3>
        <a:srgbClr val="00AF3F"/>
      </a:accent3>
      <a:accent4>
        <a:srgbClr val="FFD478"/>
      </a:accent4>
      <a:accent5>
        <a:srgbClr val="0090BA"/>
      </a:accent5>
      <a:accent6>
        <a:srgbClr val="FFB652"/>
      </a:accent6>
      <a:hlink>
        <a:srgbClr val="0000FF"/>
      </a:hlink>
      <a:folHlink>
        <a:srgbClr val="99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SWH Blue and Teal Presentation Template" id="{5171A3A7-61D2-4F15-A360-A827351D8B01}" vid="{BD508240-7006-4D9A-B970-6C4CC3735E8A}"/>
    </a:ext>
  </a:extLst>
</a:theme>
</file>

<file path=docProps/app.xml><?xml version="1.0" encoding="utf-8"?>
<Properties xmlns="http://schemas.openxmlformats.org/officeDocument/2006/extended-properties" xmlns:vt="http://schemas.openxmlformats.org/officeDocument/2006/docPropsVTypes">
  <Template>BSWH Blue and Teal Presentation Template</Template>
  <TotalTime>26382</TotalTime>
  <Words>1166</Words>
  <Application>Microsoft Office PowerPoint</Application>
  <PresentationFormat>Widescreen</PresentationFormat>
  <Paragraphs>109</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Times New Roman</vt:lpstr>
      <vt:lpstr>BSWH Blue and Teal Presentation Template</vt:lpstr>
      <vt:lpstr>Golf Cart Training</vt:lpstr>
      <vt:lpstr>Objectives</vt:lpstr>
      <vt:lpstr>Driver/Vehicle Safety Program</vt:lpstr>
      <vt:lpstr>Driver/Vehicle Safety Program</vt:lpstr>
      <vt:lpstr>Driver/Vehicle Safety Program</vt:lpstr>
      <vt:lpstr>Driver/Vehicle Safety Program</vt:lpstr>
      <vt:lpstr>Driver/Vehicle Safety Program</vt:lpstr>
      <vt:lpstr>Club Care 100</vt:lpstr>
      <vt:lpstr>Club Care 100</vt:lpstr>
      <vt:lpstr>Club Care 100</vt:lpstr>
      <vt:lpstr>Club Care 100</vt:lpstr>
      <vt:lpstr>Club Care 100</vt:lpstr>
      <vt:lpstr>Club Care 100</vt:lpstr>
      <vt:lpstr>Club Care 100</vt:lpstr>
      <vt:lpstr>Golf Cart Route</vt:lpstr>
    </vt:vector>
  </TitlesOfParts>
  <Company>Baylor Scott &amp; White Health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Golf Cart Training</dc:title>
  <dc:creator>Cushing, Opal D</dc:creator>
  <cp:lastModifiedBy>Cushing, Opal D</cp:lastModifiedBy>
  <cp:revision>20</cp:revision>
  <dcterms:created xsi:type="dcterms:W3CDTF">2017-08-10T17:46:52Z</dcterms:created>
  <dcterms:modified xsi:type="dcterms:W3CDTF">2017-09-06T17:00:31Z</dcterms:modified>
</cp:coreProperties>
</file>