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9"/>
  </p:notesMasterIdLst>
  <p:sldIdLst>
    <p:sldId id="256" r:id="rId2"/>
    <p:sldId id="262" r:id="rId3"/>
    <p:sldId id="257" r:id="rId4"/>
    <p:sldId id="265" r:id="rId5"/>
    <p:sldId id="258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FC1F7-3ABA-42E0-9447-C54877DC5ECD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476E8-A847-473A-9528-301368585C6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7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C476E8-A847-473A-9528-301368585C6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465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9A44CB4-FF65-4F17-A5B0-E732DF248D78}" type="datetimeFigureOut">
              <a:rPr lang="en-US" smtClean="0"/>
              <a:t>10/16/2017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2045F47-D3BF-4763-871D-F090F04308F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2438401"/>
            <a:ext cx="6629400" cy="2007834"/>
          </a:xfrm>
        </p:spPr>
        <p:txBody>
          <a:bodyPr/>
          <a:lstStyle/>
          <a:p>
            <a:r>
              <a:rPr lang="en-US" sz="3600" dirty="0" smtClean="0"/>
              <a:t>Noise, Ergonomics, &amp; Radioactive materials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9031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Hearing Conservation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7017" y="1600200"/>
            <a:ext cx="88392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The </a:t>
            </a:r>
            <a:r>
              <a:rPr lang="en-US" dirty="0" smtClean="0">
                <a:solidFill>
                  <a:srgbClr val="000000"/>
                </a:solidFill>
              </a:rPr>
              <a:t>FSR (Facility Safety Representative) </a:t>
            </a:r>
            <a:r>
              <a:rPr lang="en-US" dirty="0">
                <a:solidFill>
                  <a:srgbClr val="000000"/>
                </a:solidFill>
              </a:rPr>
              <a:t>will arrange for personal noise exposure monitoring </a:t>
            </a:r>
            <a:r>
              <a:rPr lang="en-US" dirty="0" smtClean="0">
                <a:solidFill>
                  <a:srgbClr val="000000"/>
                </a:solidFill>
              </a:rPr>
              <a:t>or </a:t>
            </a:r>
            <a:r>
              <a:rPr lang="en-US" dirty="0">
                <a:solidFill>
                  <a:srgbClr val="000000"/>
                </a:solidFill>
              </a:rPr>
              <a:t>sound level surveys of areas and activities that </a:t>
            </a:r>
            <a:r>
              <a:rPr lang="en-US" dirty="0" smtClean="0">
                <a:solidFill>
                  <a:srgbClr val="000000"/>
                </a:solidFill>
              </a:rPr>
              <a:t>are:</a:t>
            </a: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suspected </a:t>
            </a:r>
            <a:r>
              <a:rPr lang="en-US" dirty="0">
                <a:solidFill>
                  <a:srgbClr val="000000"/>
                </a:solidFill>
              </a:rPr>
              <a:t>of having high noise levels, or, </a:t>
            </a: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the </a:t>
            </a:r>
            <a:r>
              <a:rPr lang="en-US" dirty="0">
                <a:solidFill>
                  <a:srgbClr val="000000"/>
                </a:solidFill>
              </a:rPr>
              <a:t>result of an employee expressed </a:t>
            </a:r>
            <a:r>
              <a:rPr lang="en-US" dirty="0" smtClean="0">
                <a:solidFill>
                  <a:srgbClr val="000000"/>
                </a:solidFill>
              </a:rPr>
              <a:t>concern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00"/>
                </a:solidFill>
              </a:rPr>
              <a:t>Additional </a:t>
            </a:r>
            <a:r>
              <a:rPr lang="en-US" dirty="0">
                <a:solidFill>
                  <a:srgbClr val="000000"/>
                </a:solidFill>
              </a:rPr>
              <a:t>noise exposure measurements will be conducted </a:t>
            </a:r>
            <a:r>
              <a:rPr lang="en-US" dirty="0" smtClean="0">
                <a:solidFill>
                  <a:srgbClr val="000000"/>
                </a:solidFill>
              </a:rPr>
              <a:t>whenever there is a change </a:t>
            </a:r>
            <a:r>
              <a:rPr lang="en-US" dirty="0">
                <a:solidFill>
                  <a:srgbClr val="000000"/>
                </a:solidFill>
              </a:rPr>
              <a:t>in </a:t>
            </a:r>
            <a:endParaRPr lang="en-US" dirty="0" smtClean="0">
              <a:solidFill>
                <a:srgbClr val="000000"/>
              </a:solidFill>
            </a:endParaRPr>
          </a:p>
          <a:p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Equipment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Production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process </a:t>
            </a:r>
            <a:r>
              <a:rPr lang="en-US" dirty="0">
                <a:solidFill>
                  <a:srgbClr val="000000"/>
                </a:solidFill>
              </a:rPr>
              <a:t>or </a:t>
            </a:r>
            <a:endParaRPr lang="en-US" dirty="0" smtClean="0">
              <a:solidFill>
                <a:srgbClr val="0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</a:rPr>
              <a:t>controls </a:t>
            </a:r>
            <a:r>
              <a:rPr lang="en-US" dirty="0">
                <a:solidFill>
                  <a:srgbClr val="000000"/>
                </a:solidFill>
              </a:rPr>
              <a:t>are expected to change the noise exposure </a:t>
            </a:r>
            <a:r>
              <a:rPr lang="en-US" dirty="0" smtClean="0">
                <a:solidFill>
                  <a:srgbClr val="000000"/>
                </a:solidFill>
              </a:rPr>
              <a:t>levels</a:t>
            </a:r>
          </a:p>
          <a:p>
            <a:endParaRPr lang="en-US" dirty="0">
              <a:solidFill>
                <a:srgbClr val="000000"/>
              </a:solidFill>
            </a:endParaRPr>
          </a:p>
          <a:p>
            <a:pPr algn="r"/>
            <a:r>
              <a:rPr lang="en-US" sz="1400" dirty="0" smtClean="0"/>
              <a:t>BSWH.ECEM.Safety.11.P</a:t>
            </a:r>
          </a:p>
          <a:p>
            <a:pPr algn="r"/>
            <a:r>
              <a:rPr lang="en-US" sz="1400" dirty="0" smtClean="0"/>
              <a:t>NTX.LAB.SAF.0617.P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594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Ergonomics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19812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 The ergonomic program at BSWH NTX Laboratories is designed to prevent musculoskeletal disorders (MSD) through prevention and engineering controls. The program consists of the following elements. </a:t>
            </a:r>
            <a:endParaRPr lang="en-US" dirty="0" smtClean="0"/>
          </a:p>
          <a:p>
            <a:endParaRPr lang="en-US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Training (at hire and annually through MTS) </a:t>
            </a:r>
            <a:r>
              <a:rPr lang="en-US" dirty="0"/>
              <a:t>about risk factors, identifying activities associated with work-related MSD and recommendations for eliminating MSD hazards.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Ergonomic </a:t>
            </a:r>
            <a:r>
              <a:rPr lang="en-US" dirty="0"/>
              <a:t>evaluation of work stations when requested by the employee or manager. </a:t>
            </a:r>
          </a:p>
          <a:p>
            <a:r>
              <a:rPr lang="en-US" dirty="0"/>
              <a:t>	</a:t>
            </a:r>
          </a:p>
          <a:p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4706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Ergonomics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27432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An example of an ergonomic checklist/assessment done in the </a:t>
            </a:r>
          </a:p>
          <a:p>
            <a:pPr algn="ctr"/>
            <a:r>
              <a:rPr lang="en-US" dirty="0" smtClean="0"/>
              <a:t>laboratory can be found at the following location:</a:t>
            </a:r>
          </a:p>
          <a:p>
            <a:endParaRPr lang="en-US" dirty="0"/>
          </a:p>
          <a:p>
            <a:pPr algn="ctr"/>
            <a:r>
              <a:rPr lang="en-US" b="1" dirty="0" smtClean="0"/>
              <a:t>I</a:t>
            </a:r>
            <a:r>
              <a:rPr lang="en-US" b="1" dirty="0"/>
              <a:t>:\SAFETY\_Safety </a:t>
            </a:r>
            <a:r>
              <a:rPr lang="en-US" b="1" dirty="0" smtClean="0"/>
              <a:t>FY18\Ergonomic Assessment August 8, 2017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212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Radioactive Materials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209800"/>
            <a:ext cx="8839200" cy="3216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The receipt of radioactive specimens at BAS is limited to histology</a:t>
            </a:r>
          </a:p>
          <a:p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is the policy of NTX BSWH Laboratory (BHCSL) 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implement procedures to ensure the safe handling of any pathologic material know to contain radioactive substances. </a:t>
            </a:r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To </a:t>
            </a:r>
            <a:r>
              <a:rPr lang="en-US" dirty="0"/>
              <a:t>comply with </a:t>
            </a:r>
            <a:r>
              <a:rPr lang="en-US" dirty="0" smtClean="0"/>
              <a:t>Radiation </a:t>
            </a:r>
            <a:r>
              <a:rPr lang="en-US" dirty="0"/>
              <a:t>Safety Policies and </a:t>
            </a:r>
            <a:r>
              <a:rPr lang="en-US" dirty="0" smtClean="0"/>
              <a:t>procedures: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i="1" dirty="0" smtClean="0"/>
              <a:t>Radiation Safety  NTX.LAB.SAF.615</a:t>
            </a:r>
          </a:p>
          <a:p>
            <a:r>
              <a:rPr lang="en-US" i="1" dirty="0" smtClean="0"/>
              <a:t>		Radiation Safety BSWH.RAD.SAF.001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60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685800"/>
            <a:ext cx="8151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Access and review the following policies in the online  P&amp;P library.</a:t>
            </a:r>
            <a:endParaRPr lang="en-US" i="1" dirty="0"/>
          </a:p>
        </p:txBody>
      </p:sp>
      <p:sp>
        <p:nvSpPr>
          <p:cNvPr id="3" name="TextBox 2"/>
          <p:cNvSpPr txBox="1"/>
          <p:nvPr/>
        </p:nvSpPr>
        <p:spPr>
          <a:xfrm>
            <a:off x="609601" y="2133600"/>
            <a:ext cx="30479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NTW.LAB.SAF.616.P  </a:t>
            </a:r>
            <a:r>
              <a:rPr lang="en-US" b="1" dirty="0">
                <a:solidFill>
                  <a:srgbClr val="000000"/>
                </a:solidFill>
              </a:rPr>
              <a:t>Ergonomics Program </a:t>
            </a:r>
            <a:r>
              <a:rPr lang="en-US" dirty="0"/>
              <a:t>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9601" y="3962400"/>
            <a:ext cx="38779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NTX.LAB.ANP.0008  </a:t>
            </a:r>
            <a:endParaRPr lang="en-US" b="1" dirty="0" smtClean="0">
              <a:solidFill>
                <a:srgbClr val="000000"/>
              </a:solidFill>
            </a:endParaRPr>
          </a:p>
          <a:p>
            <a:r>
              <a:rPr lang="en-US" b="1" dirty="0" smtClean="0">
                <a:solidFill>
                  <a:srgbClr val="000000"/>
                </a:solidFill>
              </a:rPr>
              <a:t>Sentinel </a:t>
            </a:r>
            <a:r>
              <a:rPr lang="en-US" b="1" dirty="0">
                <a:solidFill>
                  <a:srgbClr val="000000"/>
                </a:solidFill>
              </a:rPr>
              <a:t>Lymph Node Policy </a:t>
            </a:r>
            <a:r>
              <a:rPr lang="en-US" dirty="0"/>
              <a:t>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9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667000"/>
            <a:ext cx="8090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Close this document and click on “Take Test” to complete this module.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5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256</TotalTime>
  <Words>266</Words>
  <Application>Microsoft Office PowerPoint</Application>
  <PresentationFormat>On-screen Show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Book Antiqua</vt:lpstr>
      <vt:lpstr>Calibri</vt:lpstr>
      <vt:lpstr>Century Gothic</vt:lpstr>
      <vt:lpstr>Apothecary</vt:lpstr>
      <vt:lpstr>Noise, Ergonomics, &amp; Radioactive materials</vt:lpstr>
      <vt:lpstr>Hearing Conservation</vt:lpstr>
      <vt:lpstr>Ergonomics</vt:lpstr>
      <vt:lpstr>Ergonomics</vt:lpstr>
      <vt:lpstr>Radioactive Materials </vt:lpstr>
      <vt:lpstr>PowerPoint Presentation</vt:lpstr>
      <vt:lpstr>PowerPoint Presentation</vt:lpstr>
    </vt:vector>
  </TitlesOfParts>
  <Company>Baylor Health Care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Lingenfelter, Lisa D.</dc:creator>
  <cp:lastModifiedBy>Lingenfelter, Lisa D.</cp:lastModifiedBy>
  <cp:revision>29</cp:revision>
  <dcterms:created xsi:type="dcterms:W3CDTF">2017-08-11T15:17:00Z</dcterms:created>
  <dcterms:modified xsi:type="dcterms:W3CDTF">2017-10-16T11:10:20Z</dcterms:modified>
</cp:coreProperties>
</file>