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5" r:id="rId3"/>
    <p:sldId id="266" r:id="rId4"/>
    <p:sldId id="263" r:id="rId5"/>
    <p:sldId id="258" r:id="rId6"/>
    <p:sldId id="257" r:id="rId7"/>
    <p:sldId id="259" r:id="rId8"/>
    <p:sldId id="261" r:id="rId9"/>
    <p:sldId id="262" r:id="rId10"/>
    <p:sldId id="264" r:id="rId11"/>
    <p:sldId id="26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C506-A9C1-48ED-94C4-68F2A6370DD7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26B329-5593-46BD-B4C5-3FD3C0D7DD7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C506-A9C1-48ED-94C4-68F2A6370DD7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6B329-5593-46BD-B4C5-3FD3C0D7DD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C506-A9C1-48ED-94C4-68F2A6370DD7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6B329-5593-46BD-B4C5-3FD3C0D7DD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C506-A9C1-48ED-94C4-68F2A6370DD7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6B329-5593-46BD-B4C5-3FD3C0D7DD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C506-A9C1-48ED-94C4-68F2A6370DD7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6B329-5593-46BD-B4C5-3FD3C0D7DD7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C506-A9C1-48ED-94C4-68F2A6370DD7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6B329-5593-46BD-B4C5-3FD3C0D7DD7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C506-A9C1-48ED-94C4-68F2A6370DD7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6B329-5593-46BD-B4C5-3FD3C0D7DD7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C506-A9C1-48ED-94C4-68F2A6370DD7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6B329-5593-46BD-B4C5-3FD3C0D7DD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C506-A9C1-48ED-94C4-68F2A6370DD7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6B329-5593-46BD-B4C5-3FD3C0D7DD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C506-A9C1-48ED-94C4-68F2A6370DD7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6B329-5593-46BD-B4C5-3FD3C0D7DD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C506-A9C1-48ED-94C4-68F2A6370DD7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6B329-5593-46BD-B4C5-3FD3C0D7DD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06DC506-A9C1-48ED-94C4-68F2A6370DD7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A26B329-5593-46BD-B4C5-3FD3C0D7DD7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iAttest</a:t>
            </a:r>
            <a:r>
              <a:rPr lang="en-US" dirty="0" smtClean="0"/>
              <a:t> Tutorial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4953000"/>
            <a:ext cx="7086600" cy="1219200"/>
          </a:xfrm>
        </p:spPr>
        <p:txBody>
          <a:bodyPr/>
          <a:lstStyle/>
          <a:p>
            <a:r>
              <a:rPr lang="en-US" dirty="0" smtClean="0"/>
              <a:t>Reviewing Policies and Procedures On-Line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408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66942\AppData\Local\Microsoft\Windows\Temporary Internet Files\Content.IE5\DPF8RJV1\remember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799" y="457200"/>
            <a:ext cx="4718179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600" y="3827927"/>
            <a:ext cx="77097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990033"/>
                </a:solidFill>
              </a:rPr>
              <a:t>This tutorial, and others, can be found on the I drive if needed in the future:</a:t>
            </a:r>
          </a:p>
          <a:p>
            <a:pPr algn="ctr"/>
            <a:r>
              <a:rPr lang="en-US" sz="2800" b="1" dirty="0">
                <a:solidFill>
                  <a:srgbClr val="990033"/>
                </a:solidFill>
              </a:rPr>
              <a:t>I:\_Tutorial Library</a:t>
            </a:r>
          </a:p>
        </p:txBody>
      </p:sp>
    </p:spTree>
    <p:extLst>
      <p:ext uri="{BB962C8B-B14F-4D97-AF65-F5344CB8AC3E}">
        <p14:creationId xmlns:p14="http://schemas.microsoft.com/office/powerpoint/2010/main" val="1075900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057400"/>
            <a:ext cx="7772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If you have difficulties or questions about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iAttest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please ask for assistance</a:t>
            </a: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rom your supervisor, manager, or one of the quality team staff.</a:t>
            </a:r>
          </a:p>
          <a:p>
            <a:pPr algn="ctr"/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Close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this document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Check the box verifying review of the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document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627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905000"/>
            <a:ext cx="8433663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All employees are required to review all policies applicable to their job duties during the orientation/training period when hired.</a:t>
            </a:r>
          </a:p>
          <a:p>
            <a:pPr>
              <a:spcAft>
                <a:spcPts val="1200"/>
              </a:spcAft>
            </a:pPr>
            <a:endParaRPr lang="en-US" dirty="0" smtClean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Thereafter, all policies that are added to the library or are revised will be reviewed through the “</a:t>
            </a:r>
            <a:r>
              <a:rPr lang="en-US" dirty="0" err="1" smtClean="0"/>
              <a:t>iAttest</a:t>
            </a:r>
            <a:r>
              <a:rPr lang="en-US" dirty="0" smtClean="0"/>
              <a:t>” function in the on-line policy library.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304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1369" y="685800"/>
            <a:ext cx="8433663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There is a specific format for the naming of a policy: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BAS.LAB.QM.XXXX.P_V1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     B     C     D        E</a:t>
            </a:r>
          </a:p>
          <a:p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A: System (BHCS, BSWH, NTX) or Facility (BAS) Identifier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B: Department within the system or facility identifier (Lab, Nursing, Admin, etc.)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C: Specific discipline within the department (Quality, Hematology, POC, </a:t>
            </a:r>
            <a:r>
              <a:rPr lang="en-US" sz="1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D: Unique policy number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E:  Version of the policy</a:t>
            </a:r>
          </a:p>
        </p:txBody>
      </p:sp>
      <p:sp>
        <p:nvSpPr>
          <p:cNvPr id="7" name="Rectangle 6"/>
          <p:cNvSpPr/>
          <p:nvPr/>
        </p:nvSpPr>
        <p:spPr>
          <a:xfrm>
            <a:off x="2819400" y="1295400"/>
            <a:ext cx="685799" cy="712695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505199" y="1295399"/>
            <a:ext cx="685801" cy="712695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208929" y="1295398"/>
            <a:ext cx="515471" cy="712695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724400" y="1295397"/>
            <a:ext cx="927845" cy="712695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652245" y="1295396"/>
            <a:ext cx="838200" cy="712695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449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Notification to Review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905000"/>
            <a:ext cx="7696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You will receive an email from your supervisor/manager of documents that are due for your review however you can log on and check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iAttest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at anytime for documents that need to be reviewed.  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Note:</a:t>
            </a:r>
          </a:p>
          <a:p>
            <a:pPr algn="ctr"/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You may be required to review not only those Policies/Procedures that are department specific, </a:t>
            </a:r>
          </a:p>
          <a:p>
            <a:pPr algn="ctr"/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but also some of the general LIS, Quality, Safety, etc. 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943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/>
          <a:srcRect l="20897" t="35257" r="8845" b="26763"/>
          <a:stretch/>
        </p:blipFill>
        <p:spPr bwMode="auto">
          <a:xfrm>
            <a:off x="3400425" y="2438400"/>
            <a:ext cx="5676900" cy="245491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15000" y="4774287"/>
            <a:ext cx="2198937" cy="43088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on: </a:t>
            </a:r>
          </a:p>
          <a:p>
            <a:pPr algn="ctr"/>
            <a:r>
              <a:rPr lang="en-US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 and Procedure Library</a:t>
            </a:r>
            <a:endParaRPr lang="en-US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l="7436" t="23086" r="36026" b="62019"/>
          <a:stretch/>
        </p:blipFill>
        <p:spPr bwMode="auto">
          <a:xfrm>
            <a:off x="879300" y="1091743"/>
            <a:ext cx="3360420" cy="1143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55699" y="1878687"/>
            <a:ext cx="1764030" cy="430887"/>
          </a:xfrm>
          <a:prstGeom prst="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on: </a:t>
            </a:r>
          </a:p>
          <a:p>
            <a:pPr algn="ctr"/>
            <a:r>
              <a:rPr lang="en-US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Tools and Resources</a:t>
            </a:r>
            <a:endParaRPr lang="en-US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4"/>
          <a:srcRect l="21538" t="60577" r="50257" b="28534"/>
          <a:stretch/>
        </p:blipFill>
        <p:spPr bwMode="auto">
          <a:xfrm>
            <a:off x="870626" y="5319117"/>
            <a:ext cx="3528060" cy="108966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840497" y="5997345"/>
            <a:ext cx="2716246" cy="43088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on: </a:t>
            </a:r>
          </a:p>
          <a:p>
            <a:pPr algn="ctr"/>
            <a:r>
              <a:rPr lang="en-US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Baylor All Saints Medical Center</a:t>
            </a:r>
            <a:endParaRPr lang="en-US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99522"/>
            <a:ext cx="8229600" cy="990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dirty="0" smtClean="0"/>
              <a:t>Access Documents for Review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277840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066800"/>
            <a:ext cx="7467599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247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838200" y="685800"/>
            <a:ext cx="70104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799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donnarob\AppData\Local\Temp\SNAGHTML19d7b8da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7200"/>
            <a:ext cx="4564380" cy="1783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1295400" y="2851427"/>
            <a:ext cx="3436620" cy="31089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2574428"/>
            <a:ext cx="579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list of documents will be displayed to be reviewed:</a:t>
            </a:r>
            <a:endParaRPr lang="en-US" sz="12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6800" y="2574427"/>
            <a:ext cx="3886200" cy="36009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libri" panose="020F0502020204030204" pitchFamily="34" charset="0"/>
              </a:rPr>
              <a:t>NOTE:  </a:t>
            </a:r>
          </a:p>
          <a:p>
            <a:endParaRPr lang="en-US" sz="1200" dirty="0"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Calibri" panose="020F0502020204030204" pitchFamily="34" charset="0"/>
              </a:rPr>
              <a:t>The list of documents is comprehensive and</a:t>
            </a:r>
          </a:p>
          <a:p>
            <a:r>
              <a:rPr lang="en-US" sz="1200" dirty="0">
                <a:latin typeface="Calibri" panose="020F0502020204030204" pitchFamily="34" charset="0"/>
              </a:rPr>
              <a:t>w</a:t>
            </a:r>
            <a:r>
              <a:rPr lang="en-US" sz="1200" dirty="0" smtClean="0">
                <a:latin typeface="Calibri" panose="020F0502020204030204" pitchFamily="34" charset="0"/>
              </a:rPr>
              <a:t>ill contains some that don’t pertain to your </a:t>
            </a:r>
          </a:p>
          <a:p>
            <a:r>
              <a:rPr lang="en-US" sz="1200" dirty="0">
                <a:latin typeface="Calibri" panose="020F0502020204030204" pitchFamily="34" charset="0"/>
              </a:rPr>
              <a:t>p</a:t>
            </a:r>
            <a:r>
              <a:rPr lang="en-US" sz="1200" dirty="0" smtClean="0">
                <a:latin typeface="Calibri" panose="020F0502020204030204" pitchFamily="34" charset="0"/>
              </a:rPr>
              <a:t>osition.  If you click on the “Number” column, this</a:t>
            </a:r>
          </a:p>
          <a:p>
            <a:r>
              <a:rPr lang="en-US" sz="1200" dirty="0">
                <a:latin typeface="Calibri" panose="020F0502020204030204" pitchFamily="34" charset="0"/>
              </a:rPr>
              <a:t>w</a:t>
            </a:r>
            <a:r>
              <a:rPr lang="en-US" sz="1200" dirty="0" smtClean="0">
                <a:latin typeface="Calibri" panose="020F0502020204030204" pitchFamily="34" charset="0"/>
              </a:rPr>
              <a:t>ill sort the documents to make it easier to determine</a:t>
            </a:r>
          </a:p>
          <a:p>
            <a:r>
              <a:rPr lang="en-US" sz="1200" dirty="0">
                <a:latin typeface="Calibri" panose="020F0502020204030204" pitchFamily="34" charset="0"/>
              </a:rPr>
              <a:t>w</a:t>
            </a:r>
            <a:r>
              <a:rPr lang="en-US" sz="1200" dirty="0" smtClean="0">
                <a:latin typeface="Calibri" panose="020F0502020204030204" pitchFamily="34" charset="0"/>
              </a:rPr>
              <a:t>hich you need to review.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Calibri" panose="020F0502020204030204" pitchFamily="34" charset="0"/>
            </a:endParaRPr>
          </a:p>
          <a:p>
            <a:r>
              <a:rPr lang="en-US" sz="1200" dirty="0" smtClean="0">
                <a:latin typeface="Calibri" panose="020F0502020204030204" pitchFamily="34" charset="0"/>
              </a:rPr>
              <a:t>Example:  A  tech in </a:t>
            </a:r>
            <a:r>
              <a:rPr lang="en-US" sz="1200" dirty="0" err="1" smtClean="0">
                <a:latin typeface="Calibri" panose="020F0502020204030204" pitchFamily="34" charset="0"/>
              </a:rPr>
              <a:t>corelab</a:t>
            </a:r>
            <a:r>
              <a:rPr lang="en-US" sz="1200" dirty="0" smtClean="0">
                <a:latin typeface="Calibri" panose="020F0502020204030204" pitchFamily="34" charset="0"/>
              </a:rPr>
              <a:t>  would sort and then review</a:t>
            </a:r>
          </a:p>
          <a:p>
            <a:r>
              <a:rPr lang="en-US" sz="1200" dirty="0">
                <a:latin typeface="Calibri" panose="020F0502020204030204" pitchFamily="34" charset="0"/>
              </a:rPr>
              <a:t>t</a:t>
            </a:r>
            <a:r>
              <a:rPr lang="en-US" sz="1200" dirty="0" smtClean="0">
                <a:latin typeface="Calibri" panose="020F0502020204030204" pitchFamily="34" charset="0"/>
              </a:rPr>
              <a:t>hose policies with “CHM, HEM, </a:t>
            </a:r>
            <a:r>
              <a:rPr lang="en-US" sz="1200" dirty="0" err="1" smtClean="0">
                <a:latin typeface="Calibri" panose="020F0502020204030204" pitchFamily="34" charset="0"/>
              </a:rPr>
              <a:t>etc</a:t>
            </a:r>
            <a:r>
              <a:rPr lang="en-US" sz="1200" dirty="0" smtClean="0">
                <a:latin typeface="Calibri" panose="020F0502020204030204" pitchFamily="34" charset="0"/>
              </a:rPr>
              <a:t>” in the number.</a:t>
            </a:r>
          </a:p>
          <a:p>
            <a:endParaRPr lang="en-US" sz="1200" dirty="0"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Calibri" panose="020F0502020204030204" pitchFamily="34" charset="0"/>
              </a:rPr>
              <a:t>Remember all laboratory staff is responsible to</a:t>
            </a:r>
          </a:p>
          <a:p>
            <a:r>
              <a:rPr lang="en-US" sz="1200" dirty="0" smtClean="0">
                <a:latin typeface="Calibri" panose="020F0502020204030204" pitchFamily="34" charset="0"/>
              </a:rPr>
              <a:t>review P&amp;P that contain “QM” and “SAF” in the number.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Calibri" panose="020F0502020204030204" pitchFamily="34" charset="0"/>
              </a:rPr>
              <a:t>If you are unsure if a particular policy applies to you: open the document, look under the “SCOPE” header; this will specify to whom this policy applies.  If your position is not Included in the scope statement,  you needn’t review it.</a:t>
            </a:r>
          </a:p>
        </p:txBody>
      </p:sp>
    </p:spTree>
    <p:extLst>
      <p:ext uri="{BB962C8B-B14F-4D97-AF65-F5344CB8AC3E}">
        <p14:creationId xmlns:p14="http://schemas.microsoft.com/office/powerpoint/2010/main" val="4145878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09600"/>
            <a:ext cx="899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Click on a policy. The document will open and in the right hand corner the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iAttest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box will be displayed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4724400"/>
            <a:ext cx="8077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After you review the policy enter the information in the “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iAttest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Required box”.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1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data </a:t>
            </a:r>
            <a:r>
              <a:rPr lang="en-US" altLang="en-US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must be entered EXACTLY as shown </a:t>
            </a:r>
            <a:r>
              <a:rPr lang="en-US" altLang="en-US" sz="1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above</a:t>
            </a:r>
            <a:r>
              <a:rPr lang="en-US" altLang="en-US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endParaRPr lang="en-US" altLang="en-US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any </a:t>
            </a:r>
            <a:r>
              <a:rPr lang="en-US" altLang="en-US" sz="1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deviations will cause your name to be omitted when compliance audits are generated.</a:t>
            </a:r>
            <a:endParaRPr lang="en-US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Repeat process until all documents are reviewed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01" t="19832" r="8813" b="57532"/>
          <a:stretch>
            <a:fillRect/>
          </a:stretch>
        </p:blipFill>
        <p:spPr bwMode="auto">
          <a:xfrm>
            <a:off x="6339568" y="1384814"/>
            <a:ext cx="2085975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ultiply 5"/>
          <p:cNvSpPr/>
          <p:nvPr/>
        </p:nvSpPr>
        <p:spPr>
          <a:xfrm>
            <a:off x="6553200" y="1484830"/>
            <a:ext cx="1314450" cy="1609725"/>
          </a:xfrm>
          <a:prstGeom prst="mathMultiply">
            <a:avLst/>
          </a:prstGeom>
          <a:solidFill>
            <a:srgbClr val="C00000">
              <a:alpha val="8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01" t="19630" r="8653" b="57733"/>
          <a:stretch>
            <a:fillRect/>
          </a:stretch>
        </p:blipFill>
        <p:spPr bwMode="auto">
          <a:xfrm>
            <a:off x="533400" y="1370818"/>
            <a:ext cx="20859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474459" y="2057400"/>
            <a:ext cx="2647950" cy="12174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en-US" altLang="en-US" sz="1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Box:  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3399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en-US" altLang="en-US" sz="1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Box: 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3399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Last name, First name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kumimoji="0" lang="en-US" altLang="en-US" sz="1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rd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Box:  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3399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employee ID#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6419850" y="3847682"/>
            <a:ext cx="2038350" cy="4308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Disregard the labels that appears in the first two boxes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9310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137</TotalTime>
  <Words>540</Words>
  <Application>Microsoft Office PowerPoint</Application>
  <PresentationFormat>On-screen Show (4:3)</PresentationFormat>
  <Paragraphs>69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Century Gothic</vt:lpstr>
      <vt:lpstr>Courier New</vt:lpstr>
      <vt:lpstr>Palatino Linotype</vt:lpstr>
      <vt:lpstr>Times New Roman</vt:lpstr>
      <vt:lpstr>Wingdings</vt:lpstr>
      <vt:lpstr>Executive</vt:lpstr>
      <vt:lpstr>iAttest Tutorial</vt:lpstr>
      <vt:lpstr>PowerPoint Presentation</vt:lpstr>
      <vt:lpstr>PowerPoint Presentation</vt:lpstr>
      <vt:lpstr>Notification to Review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Baylor Health Care System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Lingenfelter, Lisa D.</dc:creator>
  <cp:lastModifiedBy>Lingenfelter, Lisa D.</cp:lastModifiedBy>
  <cp:revision>17</cp:revision>
  <dcterms:created xsi:type="dcterms:W3CDTF">2015-08-31T16:26:14Z</dcterms:created>
  <dcterms:modified xsi:type="dcterms:W3CDTF">2017-12-18T13:48:27Z</dcterms:modified>
</cp:coreProperties>
</file>