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64"/>
  </p:notesMasterIdLst>
  <p:sldIdLst>
    <p:sldId id="256" r:id="rId3"/>
    <p:sldId id="257" r:id="rId4"/>
    <p:sldId id="258" r:id="rId5"/>
    <p:sldId id="259" r:id="rId6"/>
    <p:sldId id="260" r:id="rId7"/>
    <p:sldId id="268" r:id="rId8"/>
    <p:sldId id="306" r:id="rId9"/>
    <p:sldId id="307" r:id="rId10"/>
    <p:sldId id="308" r:id="rId11"/>
    <p:sldId id="309" r:id="rId12"/>
    <p:sldId id="310" r:id="rId13"/>
    <p:sldId id="353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72" r:id="rId22"/>
    <p:sldId id="275" r:id="rId23"/>
    <p:sldId id="286" r:id="rId24"/>
    <p:sldId id="276" r:id="rId25"/>
    <p:sldId id="277" r:id="rId26"/>
    <p:sldId id="278" r:id="rId27"/>
    <p:sldId id="279" r:id="rId28"/>
    <p:sldId id="280" r:id="rId29"/>
    <p:sldId id="283" r:id="rId30"/>
    <p:sldId id="281" r:id="rId31"/>
    <p:sldId id="282" r:id="rId32"/>
    <p:sldId id="284" r:id="rId33"/>
    <p:sldId id="311" r:id="rId34"/>
    <p:sldId id="312" r:id="rId35"/>
    <p:sldId id="313" r:id="rId36"/>
    <p:sldId id="285" r:id="rId37"/>
    <p:sldId id="287" r:id="rId38"/>
    <p:sldId id="288" r:id="rId39"/>
    <p:sldId id="292" r:id="rId40"/>
    <p:sldId id="293" r:id="rId41"/>
    <p:sldId id="294" r:id="rId42"/>
    <p:sldId id="351" r:id="rId43"/>
    <p:sldId id="352" r:id="rId44"/>
    <p:sldId id="298" r:id="rId45"/>
    <p:sldId id="299" r:id="rId46"/>
    <p:sldId id="300" r:id="rId47"/>
    <p:sldId id="295" r:id="rId48"/>
    <p:sldId id="296" r:id="rId49"/>
    <p:sldId id="297" r:id="rId50"/>
    <p:sldId id="301" r:id="rId51"/>
    <p:sldId id="302" r:id="rId52"/>
    <p:sldId id="303" r:id="rId53"/>
    <p:sldId id="304" r:id="rId54"/>
    <p:sldId id="305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50" r:id="rId63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66"/>
    <a:srgbClr val="66FF33"/>
    <a:srgbClr val="009900"/>
    <a:srgbClr val="CCFF99"/>
    <a:srgbClr val="99FF99"/>
    <a:srgbClr val="FFFF00"/>
    <a:srgbClr val="FF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435" autoAdjust="0"/>
  </p:normalViewPr>
  <p:slideViewPr>
    <p:cSldViewPr>
      <p:cViewPr>
        <p:scale>
          <a:sx n="70" d="100"/>
          <a:sy n="70" d="100"/>
        </p:scale>
        <p:origin x="-516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182880" cy="18288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1CF59869-A971-4B46-81BE-1F8B829803BD}" type="datetimeFigureOut">
              <a:rPr lang="en-US" smtClean="0"/>
              <a:t>7/25/2013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CFBAA195-C056-45AF-BA88-6A83B14D40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890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BAA195-C056-45AF-BA88-6A83B14D408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568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73175"/>
            <a:ext cx="7772400" cy="1470025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3" name="Picture 3" descr="white rectangle.png"/>
          <p:cNvPicPr>
            <a:picLocks noChangeAspect="1"/>
          </p:cNvPicPr>
          <p:nvPr userDrawn="1"/>
        </p:nvPicPr>
        <p:blipFill>
          <a:blip r:embed="rId2"/>
          <a:srcRect b="10452"/>
          <a:stretch>
            <a:fillRect/>
          </a:stretch>
        </p:blipFill>
        <p:spPr bwMode="auto">
          <a:xfrm>
            <a:off x="0" y="1300163"/>
            <a:ext cx="9144000" cy="555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590800"/>
            <a:ext cx="7772400" cy="1362075"/>
          </a:xfrm>
        </p:spPr>
        <p:txBody>
          <a:bodyPr anchor="t">
            <a:noAutofit/>
          </a:bodyPr>
          <a:lstStyle>
            <a:lvl1pPr algn="l">
              <a:defRPr sz="44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267200"/>
            <a:ext cx="7772400" cy="814387"/>
          </a:xfrm>
        </p:spPr>
        <p:txBody>
          <a:bodyPr anchor="b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lang="en-US" sz="4800" kern="1200" spc="-15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3.emf"/><Relationship Id="rId4" Type="http://schemas.openxmlformats.org/officeDocument/2006/relationships/package" Target="../embeddings/Microsoft_PowerPoint_Presentation1.pptx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RBC’s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0160" y="2880360"/>
            <a:ext cx="6400800" cy="1752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Morphology, Grading </a:t>
            </a:r>
          </a:p>
          <a:p>
            <a:r>
              <a:rPr lang="en-US" dirty="0" smtClean="0"/>
              <a:t>And </a:t>
            </a:r>
          </a:p>
          <a:p>
            <a:r>
              <a:rPr lang="en-US" dirty="0" smtClean="0"/>
              <a:t>Artifacts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397076" y="489204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Brush Script MT" pitchFamily="66" charset="0"/>
              </a:rPr>
              <a:t>By: Emily Gehring</a:t>
            </a:r>
          </a:p>
          <a:p>
            <a:r>
              <a:rPr lang="en-US" sz="1800" dirty="0" smtClean="0">
                <a:latin typeface="Brush Script MT" pitchFamily="66" charset="0"/>
              </a:rPr>
              <a:t>&amp;</a:t>
            </a:r>
          </a:p>
          <a:p>
            <a:r>
              <a:rPr lang="en-US" sz="1800" dirty="0" err="1" smtClean="0">
                <a:latin typeface="Brush Script MT" pitchFamily="66" charset="0"/>
              </a:rPr>
              <a:t>Michell</a:t>
            </a:r>
            <a:r>
              <a:rPr lang="en-US" sz="1800" dirty="0" smtClean="0">
                <a:latin typeface="Brush Script MT" pitchFamily="66" charset="0"/>
              </a:rPr>
              <a:t> McAdams</a:t>
            </a:r>
          </a:p>
          <a:p>
            <a:r>
              <a:rPr lang="en-US" sz="1800" dirty="0" smtClean="0">
                <a:latin typeface="Brush Script MT" pitchFamily="66" charset="0"/>
              </a:rPr>
              <a:t>01/2013</a:t>
            </a:r>
            <a:endParaRPr lang="en-US" sz="1800" dirty="0">
              <a:latin typeface="Brush Script MT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Microcytes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901951"/>
            <a:ext cx="3044950" cy="422421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Use the MCV as a guide</a:t>
            </a:r>
          </a:p>
          <a:p>
            <a:r>
              <a:rPr lang="en-US" b="1" dirty="0">
                <a:solidFill>
                  <a:srgbClr val="99FF66"/>
                </a:solidFill>
              </a:rPr>
              <a:t>Slt</a:t>
            </a:r>
            <a:r>
              <a:rPr lang="en-US" dirty="0"/>
              <a:t> = </a:t>
            </a:r>
            <a:r>
              <a:rPr lang="en-US" dirty="0" smtClean="0"/>
              <a:t>79-70 </a:t>
            </a:r>
            <a:r>
              <a:rPr lang="en-US" dirty="0"/>
              <a:t>fL</a:t>
            </a:r>
          </a:p>
          <a:p>
            <a:r>
              <a:rPr lang="en-US" b="1" dirty="0">
                <a:solidFill>
                  <a:srgbClr val="66FF33"/>
                </a:solidFill>
              </a:rPr>
              <a:t>Mod</a:t>
            </a:r>
            <a:r>
              <a:rPr lang="en-US" dirty="0"/>
              <a:t> </a:t>
            </a:r>
            <a:r>
              <a:rPr lang="en-US" sz="2800" dirty="0"/>
              <a:t>= </a:t>
            </a:r>
            <a:r>
              <a:rPr lang="en-US" dirty="0" smtClean="0"/>
              <a:t>69-60</a:t>
            </a:r>
            <a:r>
              <a:rPr lang="en-US" sz="2800" dirty="0" smtClean="0"/>
              <a:t> </a:t>
            </a:r>
            <a:r>
              <a:rPr lang="en-US" dirty="0"/>
              <a:t>fL</a:t>
            </a:r>
          </a:p>
          <a:p>
            <a:r>
              <a:rPr lang="en-US" b="1" dirty="0">
                <a:solidFill>
                  <a:srgbClr val="009900"/>
                </a:solidFill>
              </a:rPr>
              <a:t>Mrk</a:t>
            </a:r>
            <a:r>
              <a:rPr lang="en-US" dirty="0"/>
              <a:t> = </a:t>
            </a:r>
            <a:r>
              <a:rPr lang="en-US" dirty="0" smtClean="0"/>
              <a:t>&lt; 60 </a:t>
            </a:r>
            <a:r>
              <a:rPr lang="en-US" dirty="0"/>
              <a:t>fL</a:t>
            </a:r>
          </a:p>
          <a:p>
            <a:r>
              <a:rPr lang="en-US" dirty="0" smtClean="0"/>
              <a:t>Use the Lymph Nucleus to compare to RBC’s </a:t>
            </a:r>
            <a:endParaRPr lang="en-US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2245" y="1612100"/>
            <a:ext cx="6064250" cy="4525963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76309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Microcyte Grading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08" y="1521116"/>
            <a:ext cx="3108960" cy="223431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715" y="1531332"/>
            <a:ext cx="3108960" cy="22241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08" y="4169169"/>
            <a:ext cx="3108960" cy="22400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715" y="4169169"/>
            <a:ext cx="3108960" cy="224869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706732" y="1610462"/>
            <a:ext cx="1484876" cy="4346589"/>
            <a:chOff x="3635764" y="1600200"/>
            <a:chExt cx="1484876" cy="4346589"/>
          </a:xfrm>
        </p:grpSpPr>
        <p:sp>
          <p:nvSpPr>
            <p:cNvPr id="9" name="TextBox 8"/>
            <p:cNvSpPr txBox="1"/>
            <p:nvPr/>
          </p:nvSpPr>
          <p:spPr>
            <a:xfrm>
              <a:off x="3657600" y="1600200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OCC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657600" y="2697480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SLT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57600" y="4526280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MOD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57600" y="5581029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MKD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3635764" y="1961183"/>
              <a:ext cx="936236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3650777" y="4892040"/>
              <a:ext cx="921223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4206240" y="3063240"/>
              <a:ext cx="914400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4206240" y="5946789"/>
              <a:ext cx="914400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6818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60733"/>
            <a:ext cx="8229600" cy="1143000"/>
          </a:xfrm>
        </p:spPr>
        <p:txBody>
          <a:bodyPr/>
          <a:lstStyle/>
          <a:p>
            <a:r>
              <a:rPr lang="en-US" dirty="0" smtClean="0"/>
              <a:t>Anemia Graph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6589866"/>
              </p:ext>
            </p:extLst>
          </p:nvPr>
        </p:nvGraphicFramePr>
        <p:xfrm>
          <a:off x="182880" y="868680"/>
          <a:ext cx="8778240" cy="5852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Presentation" r:id="rId4" imgW="4570330" imgH="3427437" progId="PowerPoint.Show.12">
                  <p:embed/>
                </p:oleObj>
              </mc:Choice>
              <mc:Fallback>
                <p:oleObj name="Presentation" r:id="rId4" imgW="4570330" imgH="342743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2880" y="868680"/>
                        <a:ext cx="8778240" cy="5852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028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Acanthocytes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893" y="1371600"/>
            <a:ext cx="8229600" cy="129540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Calibri" pitchFamily="34" charset="0"/>
                <a:cs typeface="Calibri" pitchFamily="34" charset="0"/>
              </a:rPr>
              <a:t>APPEARANCE: Crenated RBC with very spiny, irregular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projections unevenly spaced with no central pallor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endParaRPr lang="en-US" dirty="0"/>
          </a:p>
        </p:txBody>
      </p:sp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1713" y="2895600"/>
            <a:ext cx="8585961" cy="3722688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4059591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Acanthocytes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2819400" cy="5029200"/>
          </a:xfrm>
        </p:spPr>
        <p:txBody>
          <a:bodyPr/>
          <a:lstStyle/>
          <a:p>
            <a:r>
              <a:rPr lang="en-US" dirty="0" smtClean="0"/>
              <a:t>Grading Criteria per 50X Field</a:t>
            </a:r>
          </a:p>
          <a:p>
            <a:r>
              <a:rPr lang="en-US" dirty="0" smtClean="0">
                <a:solidFill>
                  <a:srgbClr val="CCFF99"/>
                </a:solidFill>
              </a:rPr>
              <a:t>Occ</a:t>
            </a:r>
            <a:r>
              <a:rPr lang="en-US" dirty="0" smtClean="0"/>
              <a:t> = 1-3</a:t>
            </a:r>
          </a:p>
          <a:p>
            <a:r>
              <a:rPr lang="en-US" dirty="0" smtClean="0">
                <a:solidFill>
                  <a:srgbClr val="99FF66"/>
                </a:solidFill>
              </a:rPr>
              <a:t>Slt</a:t>
            </a:r>
            <a:r>
              <a:rPr lang="en-US" dirty="0" smtClean="0"/>
              <a:t> = 4-10</a:t>
            </a:r>
          </a:p>
          <a:p>
            <a:r>
              <a:rPr lang="en-US" dirty="0" smtClean="0">
                <a:solidFill>
                  <a:srgbClr val="66FF33"/>
                </a:solidFill>
              </a:rPr>
              <a:t>Mod</a:t>
            </a:r>
            <a:r>
              <a:rPr lang="en-US" dirty="0" smtClean="0"/>
              <a:t> = 11-20</a:t>
            </a:r>
          </a:p>
          <a:p>
            <a:r>
              <a:rPr lang="en-US" dirty="0" smtClean="0">
                <a:solidFill>
                  <a:srgbClr val="009900"/>
                </a:solidFill>
              </a:rPr>
              <a:t>Mkd</a:t>
            </a:r>
            <a:r>
              <a:rPr lang="en-US" dirty="0" smtClean="0"/>
              <a:t> = &gt; 20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1800" y="1580866"/>
            <a:ext cx="6064250" cy="4525963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7082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Acanthocytes</a:t>
            </a:r>
            <a:r>
              <a:rPr lang="en-US" dirty="0"/>
              <a:t> </a:t>
            </a:r>
            <a:r>
              <a:rPr lang="en-US" dirty="0" smtClean="0"/>
              <a:t>Grading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02" y="1505697"/>
            <a:ext cx="3108960" cy="221900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79" y="4160521"/>
            <a:ext cx="3108960" cy="2208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898" y="1417321"/>
            <a:ext cx="3108960" cy="22486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898" y="4160521"/>
            <a:ext cx="3108960" cy="220510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705726" y="1775574"/>
            <a:ext cx="1484876" cy="4346589"/>
            <a:chOff x="3635764" y="1600200"/>
            <a:chExt cx="1484876" cy="4346589"/>
          </a:xfrm>
        </p:grpSpPr>
        <p:sp>
          <p:nvSpPr>
            <p:cNvPr id="9" name="TextBox 8"/>
            <p:cNvSpPr txBox="1"/>
            <p:nvPr/>
          </p:nvSpPr>
          <p:spPr>
            <a:xfrm>
              <a:off x="3657600" y="1600200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OCC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657600" y="2697480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SLT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57600" y="4526280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MOD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57600" y="5581029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MKD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3635764" y="1961183"/>
              <a:ext cx="936236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3650777" y="4892040"/>
              <a:ext cx="921223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4206240" y="3063240"/>
              <a:ext cx="914400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4206240" y="5946789"/>
              <a:ext cx="914400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5507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Burr Cells (Echinocytes)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2192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APPEARANCE</a:t>
            </a:r>
            <a:r>
              <a:rPr lang="en-US" dirty="0">
                <a:latin typeface="Calibri" pitchFamily="34" charset="0"/>
                <a:cs typeface="Calibri" pitchFamily="34" charset="0"/>
              </a:rPr>
              <a:t>: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evenly distributed short blunt projections uniformly sized with a central pallor.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8249" y="3048000"/>
            <a:ext cx="8506024" cy="3667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980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Burr Cells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6199" y="1600200"/>
            <a:ext cx="2743200" cy="5029200"/>
          </a:xfrm>
        </p:spPr>
        <p:txBody>
          <a:bodyPr/>
          <a:lstStyle/>
          <a:p>
            <a:r>
              <a:rPr lang="en-US" dirty="0" smtClean="0"/>
              <a:t>Grading Criteria per 50X Field</a:t>
            </a:r>
          </a:p>
          <a:p>
            <a:r>
              <a:rPr lang="en-US" dirty="0" smtClean="0">
                <a:solidFill>
                  <a:srgbClr val="CCFF99"/>
                </a:solidFill>
              </a:rPr>
              <a:t>Occ</a:t>
            </a:r>
            <a:r>
              <a:rPr lang="en-US" dirty="0" smtClean="0"/>
              <a:t> = 1-3</a:t>
            </a:r>
          </a:p>
          <a:p>
            <a:r>
              <a:rPr lang="en-US" dirty="0" smtClean="0">
                <a:solidFill>
                  <a:srgbClr val="99FF66"/>
                </a:solidFill>
              </a:rPr>
              <a:t>Slt</a:t>
            </a:r>
            <a:r>
              <a:rPr lang="en-US" dirty="0" smtClean="0"/>
              <a:t> = 4-20</a:t>
            </a:r>
          </a:p>
          <a:p>
            <a:r>
              <a:rPr lang="en-US" dirty="0" smtClean="0">
                <a:solidFill>
                  <a:srgbClr val="66FF33"/>
                </a:solidFill>
              </a:rPr>
              <a:t>Mod</a:t>
            </a:r>
            <a:r>
              <a:rPr lang="en-US" dirty="0" smtClean="0"/>
              <a:t> = 21-40</a:t>
            </a:r>
          </a:p>
          <a:p>
            <a:r>
              <a:rPr lang="en-US" dirty="0" smtClean="0">
                <a:solidFill>
                  <a:srgbClr val="009900"/>
                </a:solidFill>
              </a:rPr>
              <a:t>Mkd</a:t>
            </a:r>
            <a:r>
              <a:rPr lang="en-US" dirty="0" smtClean="0"/>
              <a:t> = &gt; 40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95515" y="1524000"/>
            <a:ext cx="6191683" cy="495300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00843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Burr Cell Grading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48" y="1535373"/>
            <a:ext cx="3047968" cy="222199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286" y="1535373"/>
            <a:ext cx="3054285" cy="22219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62" y="4218591"/>
            <a:ext cx="3102923" cy="22219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932" y="4218591"/>
            <a:ext cx="3112337" cy="222199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811385" y="1775574"/>
            <a:ext cx="1484876" cy="4346589"/>
            <a:chOff x="3635764" y="1600200"/>
            <a:chExt cx="1484876" cy="4346589"/>
          </a:xfrm>
        </p:grpSpPr>
        <p:sp>
          <p:nvSpPr>
            <p:cNvPr id="9" name="TextBox 8"/>
            <p:cNvSpPr txBox="1"/>
            <p:nvPr/>
          </p:nvSpPr>
          <p:spPr>
            <a:xfrm>
              <a:off x="3657600" y="1600200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OCC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657600" y="2697480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SLT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57600" y="4526280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MOD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57600" y="5581029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MKD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3635764" y="1961183"/>
              <a:ext cx="936236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3650777" y="4892040"/>
              <a:ext cx="921223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4206240" y="3063240"/>
              <a:ext cx="914400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4206240" y="5946789"/>
              <a:ext cx="914400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1300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Acanthocytes vs. Burr Cells</a:t>
            </a:r>
            <a:endParaRPr lang="en-US" dirty="0"/>
          </a:p>
        </p:txBody>
      </p:sp>
      <p:pic>
        <p:nvPicPr>
          <p:cNvPr id="4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8906" y="2514600"/>
            <a:ext cx="4283207" cy="3733800"/>
          </a:xfrm>
          <a:ln/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2514600"/>
            <a:ext cx="4532765" cy="3733800"/>
          </a:xfrm>
          <a:prstGeom prst="rect">
            <a:avLst/>
          </a:prstGeom>
          <a:ln/>
        </p:spPr>
      </p:pic>
      <p:sp>
        <p:nvSpPr>
          <p:cNvPr id="6" name="TextBox 5"/>
          <p:cNvSpPr txBox="1"/>
          <p:nvPr/>
        </p:nvSpPr>
        <p:spPr>
          <a:xfrm>
            <a:off x="247082" y="1683603"/>
            <a:ext cx="434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Irregular Projections without Central Pallor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9200" y="1712584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Uniform Projections with Central Pallor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88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RBC’s</a:t>
            </a:r>
            <a:endParaRPr lang="en-US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1600"/>
            <a:ext cx="4419600" cy="2942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Alston - Normal001 - 50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29182" y="2819400"/>
            <a:ext cx="4430666" cy="3886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29182" y="2571592"/>
            <a:ext cx="4430666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5"/>
                </a:solidFill>
              </a:rPr>
              <a:t>RBC’s Seen on 50X</a:t>
            </a:r>
            <a:endParaRPr lang="en-US" sz="24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83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Eliptocytes (Ovalocytes)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639" y="1335485"/>
            <a:ext cx="8229600" cy="198150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</a:pPr>
            <a:r>
              <a:rPr lang="en-US" sz="3300" dirty="0" smtClean="0">
                <a:latin typeface="Calibri" pitchFamily="34" charset="0"/>
                <a:cs typeface="Calibri" pitchFamily="34" charset="0"/>
              </a:rPr>
              <a:t>APPEARANCE: usually </a:t>
            </a:r>
            <a:r>
              <a:rPr lang="en-US" sz="3300" dirty="0">
                <a:latin typeface="Calibri" pitchFamily="34" charset="0"/>
                <a:cs typeface="Calibri" pitchFamily="34" charset="0"/>
              </a:rPr>
              <a:t>longer </a:t>
            </a:r>
            <a:r>
              <a:rPr lang="en-US" sz="3300" dirty="0" smtClean="0">
                <a:latin typeface="Calibri" pitchFamily="34" charset="0"/>
                <a:cs typeface="Calibri" pitchFamily="34" charset="0"/>
              </a:rPr>
              <a:t>than a </a:t>
            </a:r>
            <a:r>
              <a:rPr lang="en-US" sz="3300" dirty="0">
                <a:latin typeface="Calibri" pitchFamily="34" charset="0"/>
                <a:cs typeface="Calibri" pitchFamily="34" charset="0"/>
              </a:rPr>
              <a:t>normal red cell and much more </a:t>
            </a:r>
            <a:r>
              <a:rPr lang="en-US" sz="3300" dirty="0" smtClean="0">
                <a:latin typeface="Calibri" pitchFamily="34" charset="0"/>
                <a:cs typeface="Calibri" pitchFamily="34" charset="0"/>
              </a:rPr>
              <a:t>narrow, with a uniform rod shape.</a:t>
            </a:r>
            <a:endParaRPr lang="en-US" sz="330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3300" dirty="0" smtClean="0">
                <a:latin typeface="Calibri" pitchFamily="34" charset="0"/>
                <a:cs typeface="Calibri" pitchFamily="34" charset="0"/>
              </a:rPr>
              <a:t>Hemolytic </a:t>
            </a:r>
            <a:r>
              <a:rPr lang="en-US" sz="3300" dirty="0">
                <a:latin typeface="Calibri" pitchFamily="34" charset="0"/>
                <a:cs typeface="Calibri" pitchFamily="34" charset="0"/>
              </a:rPr>
              <a:t>anemia subtypes have microelliptocytes, comma-shaped and teardrop forms</a:t>
            </a:r>
          </a:p>
          <a:p>
            <a:pPr>
              <a:lnSpc>
                <a:spcPct val="80000"/>
              </a:lnSpc>
            </a:pPr>
            <a:r>
              <a:rPr lang="en-US" sz="3300" dirty="0" smtClean="0">
                <a:latin typeface="Calibri" pitchFamily="34" charset="0"/>
                <a:cs typeface="Calibri" pitchFamily="34" charset="0"/>
              </a:rPr>
              <a:t>Ovalocytes </a:t>
            </a:r>
            <a:r>
              <a:rPr lang="en-US" sz="3300" dirty="0">
                <a:latin typeface="Calibri" pitchFamily="34" charset="0"/>
                <a:cs typeface="Calibri" pitchFamily="34" charset="0"/>
              </a:rPr>
              <a:t>in excess of 10% suggest hereditary ovalocytosis (&gt; 25% is </a:t>
            </a:r>
            <a:r>
              <a:rPr lang="en-US" sz="3300" dirty="0" smtClean="0">
                <a:latin typeface="Calibri" pitchFamily="34" charset="0"/>
                <a:cs typeface="Calibri" pitchFamily="34" charset="0"/>
              </a:rPr>
              <a:t>diagnostic) </a:t>
            </a:r>
            <a:endParaRPr lang="en-US" sz="3300" dirty="0">
              <a:latin typeface="Calibri" pitchFamily="34" charset="0"/>
              <a:cs typeface="Calibri" pitchFamily="34" charset="0"/>
            </a:endParaRPr>
          </a:p>
          <a:p>
            <a:endParaRPr lang="en-US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8965" y="3211882"/>
            <a:ext cx="8093365" cy="358170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386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Eliptocytes (Ovalocytes)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43557" y="1596540"/>
            <a:ext cx="2748688" cy="4529623"/>
          </a:xfrm>
        </p:spPr>
        <p:txBody>
          <a:bodyPr/>
          <a:lstStyle/>
          <a:p>
            <a:r>
              <a:rPr lang="en-US" dirty="0" smtClean="0"/>
              <a:t>Grading Criteria per 50X Field</a:t>
            </a:r>
          </a:p>
          <a:p>
            <a:r>
              <a:rPr lang="en-US" dirty="0" smtClean="0">
                <a:solidFill>
                  <a:srgbClr val="CCFF99"/>
                </a:solidFill>
              </a:rPr>
              <a:t>Occ</a:t>
            </a:r>
            <a:r>
              <a:rPr lang="en-US" dirty="0" smtClean="0"/>
              <a:t> = 1-3</a:t>
            </a:r>
          </a:p>
          <a:p>
            <a:r>
              <a:rPr lang="en-US" dirty="0" smtClean="0">
                <a:solidFill>
                  <a:srgbClr val="99FF66"/>
                </a:solidFill>
              </a:rPr>
              <a:t>Slt</a:t>
            </a:r>
            <a:r>
              <a:rPr lang="en-US" dirty="0" smtClean="0"/>
              <a:t> = 4-20</a:t>
            </a:r>
          </a:p>
          <a:p>
            <a:r>
              <a:rPr lang="en-US" dirty="0" smtClean="0">
                <a:solidFill>
                  <a:srgbClr val="66FF33"/>
                </a:solidFill>
              </a:rPr>
              <a:t>Mod</a:t>
            </a:r>
            <a:r>
              <a:rPr lang="en-US" dirty="0" smtClean="0"/>
              <a:t> = 21-40</a:t>
            </a:r>
          </a:p>
          <a:p>
            <a:r>
              <a:rPr lang="en-US" dirty="0" smtClean="0">
                <a:solidFill>
                  <a:srgbClr val="009900"/>
                </a:solidFill>
              </a:rPr>
              <a:t>Mkd</a:t>
            </a:r>
            <a:r>
              <a:rPr lang="en-US" dirty="0" smtClean="0"/>
              <a:t> = &gt; 40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6" descr="Thompson H Ellipto 0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39540" y="1443835"/>
            <a:ext cx="6154154" cy="492297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359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Eliptocyte Grading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425" y="1421268"/>
            <a:ext cx="3108960" cy="2260703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0" y="1417321"/>
            <a:ext cx="3108960" cy="22646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61" y="4190465"/>
            <a:ext cx="3108960" cy="21922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438" y="4188125"/>
            <a:ext cx="3108960" cy="219689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811385" y="1775574"/>
            <a:ext cx="1484876" cy="4346589"/>
            <a:chOff x="3635764" y="1600200"/>
            <a:chExt cx="1484876" cy="4346589"/>
          </a:xfrm>
        </p:grpSpPr>
        <p:sp>
          <p:nvSpPr>
            <p:cNvPr id="13" name="TextBox 12"/>
            <p:cNvSpPr txBox="1"/>
            <p:nvPr/>
          </p:nvSpPr>
          <p:spPr>
            <a:xfrm>
              <a:off x="3657600" y="1600200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OCC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657600" y="2697480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SLT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657600" y="4526280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MOD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57600" y="5581029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MKD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3635764" y="1961183"/>
              <a:ext cx="936236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3650777" y="4892040"/>
              <a:ext cx="921223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4206240" y="3063240"/>
              <a:ext cx="914400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4206240" y="5946789"/>
              <a:ext cx="914400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168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Stomatocytes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1291130"/>
            <a:ext cx="8229600" cy="18288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APPEARANCE</a:t>
            </a:r>
            <a:r>
              <a:rPr lang="en-US" dirty="0"/>
              <a:t>:  RBC with a slit as a central </a:t>
            </a:r>
            <a:r>
              <a:rPr lang="en-US" dirty="0" smtClean="0"/>
              <a:t>pallor with normochromic  cytoplasma, </a:t>
            </a:r>
            <a:r>
              <a:rPr lang="en-US" dirty="0"/>
              <a:t>few cells may have tri-polar pallor creating cells that resemble sleigh </a:t>
            </a:r>
            <a:r>
              <a:rPr lang="en-US" dirty="0" smtClean="0"/>
              <a:t>bells. May </a:t>
            </a:r>
            <a:r>
              <a:rPr lang="en-US" dirty="0"/>
              <a:t>swell as intracellular water increases; MCV increases (up to 150 fL) and MCHC decreases</a:t>
            </a:r>
          </a:p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3252" y="3219107"/>
            <a:ext cx="6566315" cy="355787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379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Stomatocytes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55" y="1596540"/>
            <a:ext cx="2901395" cy="4529623"/>
          </a:xfrm>
        </p:spPr>
        <p:txBody>
          <a:bodyPr>
            <a:normAutofit/>
          </a:bodyPr>
          <a:lstStyle/>
          <a:p>
            <a:r>
              <a:rPr lang="en-US" dirty="0"/>
              <a:t>Grading Criteria per 50X Field</a:t>
            </a:r>
          </a:p>
          <a:p>
            <a:r>
              <a:rPr lang="en-US" dirty="0">
                <a:solidFill>
                  <a:srgbClr val="CCFF99"/>
                </a:solidFill>
              </a:rPr>
              <a:t>Occ</a:t>
            </a:r>
            <a:r>
              <a:rPr lang="en-US" dirty="0"/>
              <a:t> = 1-3</a:t>
            </a:r>
          </a:p>
          <a:p>
            <a:r>
              <a:rPr lang="en-US" dirty="0">
                <a:solidFill>
                  <a:srgbClr val="99FF66"/>
                </a:solidFill>
              </a:rPr>
              <a:t>Slt</a:t>
            </a:r>
            <a:r>
              <a:rPr lang="en-US" dirty="0"/>
              <a:t> = 4-20</a:t>
            </a:r>
          </a:p>
          <a:p>
            <a:r>
              <a:rPr lang="en-US" dirty="0">
                <a:solidFill>
                  <a:srgbClr val="66FF33"/>
                </a:solidFill>
              </a:rPr>
              <a:t>Mod</a:t>
            </a:r>
            <a:r>
              <a:rPr lang="en-US" dirty="0"/>
              <a:t> = 21-40</a:t>
            </a:r>
          </a:p>
          <a:p>
            <a:r>
              <a:rPr lang="en-US" dirty="0">
                <a:solidFill>
                  <a:srgbClr val="009900"/>
                </a:solidFill>
              </a:rPr>
              <a:t>Mkd</a:t>
            </a:r>
            <a:r>
              <a:rPr lang="en-US" dirty="0"/>
              <a:t> = &gt; 40</a:t>
            </a:r>
          </a:p>
          <a:p>
            <a:endParaRPr lang="en-US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5904" y="1443834"/>
            <a:ext cx="6342801" cy="473385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27228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Stomatocyte Grading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1600200"/>
            <a:ext cx="3108960" cy="220815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0" y="1600200"/>
            <a:ext cx="3108960" cy="22195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4244913"/>
            <a:ext cx="3108960" cy="22310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0" y="4224442"/>
            <a:ext cx="3108960" cy="220351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818644" y="1775574"/>
            <a:ext cx="1484876" cy="4346589"/>
            <a:chOff x="3635764" y="1600200"/>
            <a:chExt cx="1484876" cy="4346589"/>
          </a:xfrm>
        </p:grpSpPr>
        <p:sp>
          <p:nvSpPr>
            <p:cNvPr id="9" name="TextBox 8"/>
            <p:cNvSpPr txBox="1"/>
            <p:nvPr/>
          </p:nvSpPr>
          <p:spPr>
            <a:xfrm>
              <a:off x="3657600" y="1600200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OCC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657600" y="2697480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SLT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57600" y="4526280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MOD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57600" y="5581029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MKD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3635764" y="1961183"/>
              <a:ext cx="936236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3650777" y="4892040"/>
              <a:ext cx="921223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4206240" y="3063240"/>
              <a:ext cx="914400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4206240" y="5946789"/>
              <a:ext cx="914400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5183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Sickle Cells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8425"/>
            <a:ext cx="8229600" cy="290139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APPEARANCE</a:t>
            </a:r>
            <a:r>
              <a:rPr lang="en-US" dirty="0"/>
              <a:t>:  Usually a thin crescent shaped </a:t>
            </a:r>
            <a:r>
              <a:rPr lang="en-US" dirty="0" smtClean="0"/>
              <a:t>cell, with points on both ends, may </a:t>
            </a:r>
            <a:r>
              <a:rPr lang="en-US" dirty="0"/>
              <a:t>also be crescent-shaped, boat-shaped, filament shaped, holly-leaf form (rarely) and envelope </a:t>
            </a:r>
            <a:r>
              <a:rPr lang="en-US" dirty="0" smtClean="0"/>
              <a:t>shaped. There is no </a:t>
            </a:r>
            <a:r>
              <a:rPr lang="en-US" dirty="0"/>
              <a:t>central pallor; very dense HGB concentration (normochromic to hyperchromic)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The </a:t>
            </a:r>
            <a:r>
              <a:rPr lang="en-US" dirty="0"/>
              <a:t>blood in sickle cell anemia show a normochromic-normocytic anemia as well as ovalocytes, target cells, polychromsia, basophilic stippling, NRBCs, and if autosplenectomy has occurred, Howell-Jolly bodies and Pappenheimer bodies; there is also a leukocytosis and thrombocytosis; modest eosinophillia is common; abnormal HGB ELP with an increase in HGB-S and the presence of HGB-F; HGB A2 is normal but HGB-A is absent.</a:t>
            </a:r>
          </a:p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4003" y="3734410"/>
            <a:ext cx="6188201" cy="30541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189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Sickle Cells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55" y="1596539"/>
            <a:ext cx="2740455" cy="4529623"/>
          </a:xfrm>
        </p:spPr>
        <p:txBody>
          <a:bodyPr/>
          <a:lstStyle/>
          <a:p>
            <a:r>
              <a:rPr lang="en-US" dirty="0"/>
              <a:t>Grading Criteria per 50X Field</a:t>
            </a:r>
          </a:p>
          <a:p>
            <a:r>
              <a:rPr lang="en-US" dirty="0">
                <a:solidFill>
                  <a:srgbClr val="CCFF99"/>
                </a:solidFill>
              </a:rPr>
              <a:t>Occ</a:t>
            </a:r>
            <a:r>
              <a:rPr lang="en-US" dirty="0"/>
              <a:t> = 1-3</a:t>
            </a:r>
          </a:p>
          <a:p>
            <a:r>
              <a:rPr lang="en-US" dirty="0">
                <a:solidFill>
                  <a:srgbClr val="99FF66"/>
                </a:solidFill>
              </a:rPr>
              <a:t>Slt</a:t>
            </a:r>
            <a:r>
              <a:rPr lang="en-US" dirty="0"/>
              <a:t> = 4-20</a:t>
            </a:r>
          </a:p>
          <a:p>
            <a:r>
              <a:rPr lang="en-US" dirty="0">
                <a:solidFill>
                  <a:srgbClr val="66FF33"/>
                </a:solidFill>
              </a:rPr>
              <a:t>Mod</a:t>
            </a:r>
            <a:r>
              <a:rPr lang="en-US" dirty="0"/>
              <a:t> = 21-40</a:t>
            </a:r>
          </a:p>
          <a:p>
            <a:r>
              <a:rPr lang="en-US" dirty="0">
                <a:solidFill>
                  <a:srgbClr val="009900"/>
                </a:solidFill>
              </a:rPr>
              <a:t>Mkd</a:t>
            </a:r>
            <a:r>
              <a:rPr lang="en-US" dirty="0"/>
              <a:t> = &gt; 40</a:t>
            </a:r>
          </a:p>
          <a:p>
            <a:endParaRPr lang="en-US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39540" y="1600199"/>
            <a:ext cx="6216955" cy="4639932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03397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Sickle Cell Grading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95" y="1437824"/>
            <a:ext cx="3108960" cy="221954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0" y="1417320"/>
            <a:ext cx="3108960" cy="22400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4343400"/>
            <a:ext cx="3108960" cy="22264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0" y="4296577"/>
            <a:ext cx="3108960" cy="218103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810455" y="1665027"/>
            <a:ext cx="1484876" cy="4346589"/>
            <a:chOff x="3635764" y="1600200"/>
            <a:chExt cx="1484876" cy="4346589"/>
          </a:xfrm>
        </p:grpSpPr>
        <p:sp>
          <p:nvSpPr>
            <p:cNvPr id="11" name="TextBox 10"/>
            <p:cNvSpPr txBox="1"/>
            <p:nvPr/>
          </p:nvSpPr>
          <p:spPr>
            <a:xfrm>
              <a:off x="3657600" y="1600200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OCC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57600" y="2697480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SLT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57600" y="4526280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MOD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657600" y="5581029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MKD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>
              <a:off x="3635764" y="1961183"/>
              <a:ext cx="936236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3650777" y="4892040"/>
              <a:ext cx="921223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4206240" y="3063240"/>
              <a:ext cx="914400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4206240" y="5946789"/>
              <a:ext cx="914400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4736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Cells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1"/>
            <a:ext cx="8237835" cy="152338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APPEARANCE</a:t>
            </a:r>
            <a:r>
              <a:rPr lang="en-US" dirty="0">
                <a:latin typeface="Calibri" pitchFamily="34" charset="0"/>
                <a:cs typeface="Calibri" pitchFamily="34" charset="0"/>
              </a:rPr>
              <a:t>:  RBCs have a bull’s-eye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appearance due to an increased surface membrane to volume ratio</a:t>
            </a:r>
            <a:r>
              <a:rPr lang="en-US" dirty="0" smtClean="0"/>
              <a:t>. AKA : codocyte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0916" y="3135562"/>
            <a:ext cx="6620653" cy="36759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949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RBC Morphologic Characteristics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" y="1447800"/>
            <a:ext cx="3807725" cy="5181600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4700" dirty="0" smtClean="0">
                <a:latin typeface="Calibri" pitchFamily="34" charset="0"/>
                <a:cs typeface="Calibri" pitchFamily="34" charset="0"/>
              </a:rPr>
              <a:t>- - - - - - SHAPES - - - - - - </a:t>
            </a:r>
          </a:p>
          <a:p>
            <a:pPr>
              <a:lnSpc>
                <a:spcPct val="80000"/>
              </a:lnSpc>
            </a:pPr>
            <a:r>
              <a:rPr lang="en-US" sz="4700" dirty="0" smtClean="0">
                <a:latin typeface="Calibri" pitchFamily="34" charset="0"/>
                <a:cs typeface="Calibri" pitchFamily="34" charset="0"/>
              </a:rPr>
              <a:t>Anisocytosis</a:t>
            </a:r>
          </a:p>
          <a:p>
            <a:pPr>
              <a:lnSpc>
                <a:spcPct val="80000"/>
              </a:lnSpc>
            </a:pPr>
            <a:r>
              <a:rPr lang="en-US" sz="4700" dirty="0" err="1" smtClean="0">
                <a:latin typeface="Calibri" pitchFamily="34" charset="0"/>
                <a:cs typeface="Calibri" pitchFamily="34" charset="0"/>
              </a:rPr>
              <a:t>Macrocytes</a:t>
            </a:r>
            <a:endParaRPr lang="en-US" sz="4700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4700" dirty="0" smtClean="0">
                <a:latin typeface="Calibri" pitchFamily="34" charset="0"/>
                <a:cs typeface="Calibri" pitchFamily="34" charset="0"/>
              </a:rPr>
              <a:t>Microcytes</a:t>
            </a:r>
          </a:p>
          <a:p>
            <a:pPr>
              <a:lnSpc>
                <a:spcPct val="80000"/>
              </a:lnSpc>
            </a:pPr>
            <a:r>
              <a:rPr lang="en-US" sz="4700" dirty="0" err="1" smtClean="0">
                <a:latin typeface="Calibri" pitchFamily="34" charset="0"/>
                <a:cs typeface="Calibri" pitchFamily="34" charset="0"/>
              </a:rPr>
              <a:t>Acanthocytes</a:t>
            </a:r>
            <a:endParaRPr lang="en-US" sz="4700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4700" dirty="0" smtClean="0">
                <a:latin typeface="Calibri" pitchFamily="34" charset="0"/>
                <a:cs typeface="Calibri" pitchFamily="34" charset="0"/>
              </a:rPr>
              <a:t>Burr Cells</a:t>
            </a:r>
          </a:p>
          <a:p>
            <a:pPr>
              <a:lnSpc>
                <a:spcPct val="80000"/>
              </a:lnSpc>
            </a:pPr>
            <a:r>
              <a:rPr lang="en-US" sz="4700" dirty="0" smtClean="0">
                <a:latin typeface="Calibri" pitchFamily="34" charset="0"/>
                <a:cs typeface="Calibri" pitchFamily="34" charset="0"/>
              </a:rPr>
              <a:t>Elliptocytes (Ovalocytes)</a:t>
            </a:r>
          </a:p>
          <a:p>
            <a:pPr>
              <a:lnSpc>
                <a:spcPct val="80000"/>
              </a:lnSpc>
            </a:pPr>
            <a:r>
              <a:rPr lang="en-US" sz="4700" dirty="0" smtClean="0">
                <a:latin typeface="Calibri" pitchFamily="34" charset="0"/>
                <a:cs typeface="Calibri" pitchFamily="34" charset="0"/>
              </a:rPr>
              <a:t>Stomatocytes</a:t>
            </a:r>
          </a:p>
          <a:p>
            <a:pPr>
              <a:lnSpc>
                <a:spcPct val="80000"/>
              </a:lnSpc>
            </a:pPr>
            <a:r>
              <a:rPr lang="en-US" sz="4700" dirty="0" smtClean="0">
                <a:latin typeface="Calibri" pitchFamily="34" charset="0"/>
                <a:cs typeface="Calibri" pitchFamily="34" charset="0"/>
              </a:rPr>
              <a:t>Sickle Cells</a:t>
            </a:r>
          </a:p>
          <a:p>
            <a:pPr>
              <a:lnSpc>
                <a:spcPct val="80000"/>
              </a:lnSpc>
            </a:pPr>
            <a:r>
              <a:rPr lang="en-US" sz="4700" dirty="0" smtClean="0">
                <a:latin typeface="Calibri" pitchFamily="34" charset="0"/>
                <a:cs typeface="Calibri" pitchFamily="34" charset="0"/>
              </a:rPr>
              <a:t>Target Cells</a:t>
            </a:r>
          </a:p>
          <a:p>
            <a:pPr>
              <a:lnSpc>
                <a:spcPct val="80000"/>
              </a:lnSpc>
            </a:pPr>
            <a:r>
              <a:rPr lang="en-US" sz="4700" dirty="0" smtClean="0">
                <a:latin typeface="Calibri" pitchFamily="34" charset="0"/>
                <a:cs typeface="Calibri" pitchFamily="34" charset="0"/>
              </a:rPr>
              <a:t>Tear Drops</a:t>
            </a:r>
          </a:p>
          <a:p>
            <a:pPr>
              <a:lnSpc>
                <a:spcPct val="80000"/>
              </a:lnSpc>
            </a:pPr>
            <a:r>
              <a:rPr lang="en-US" sz="4700" dirty="0" err="1" smtClean="0">
                <a:latin typeface="Calibri" pitchFamily="34" charset="0"/>
                <a:cs typeface="Calibri" pitchFamily="34" charset="0"/>
              </a:rPr>
              <a:t>Spherocytes</a:t>
            </a:r>
            <a:endParaRPr lang="en-US" sz="4700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4700" dirty="0" smtClean="0">
                <a:latin typeface="Calibri" pitchFamily="34" charset="0"/>
                <a:cs typeface="Calibri" pitchFamily="34" charset="0"/>
              </a:rPr>
              <a:t>Schistocytes</a:t>
            </a:r>
          </a:p>
          <a:p>
            <a:pPr>
              <a:lnSpc>
                <a:spcPct val="80000"/>
              </a:lnSpc>
            </a:pPr>
            <a:r>
              <a:rPr lang="en-US" sz="4700" dirty="0" smtClean="0">
                <a:latin typeface="Calibri" pitchFamily="34" charset="0"/>
                <a:cs typeface="Calibri" pitchFamily="34" charset="0"/>
              </a:rPr>
              <a:t>RBC Agglutination</a:t>
            </a:r>
          </a:p>
          <a:p>
            <a:pPr>
              <a:lnSpc>
                <a:spcPct val="80000"/>
              </a:lnSpc>
            </a:pPr>
            <a:r>
              <a:rPr lang="en-US" sz="4700" dirty="0" smtClean="0">
                <a:latin typeface="Calibri" pitchFamily="34" charset="0"/>
                <a:cs typeface="Calibri" pitchFamily="34" charset="0"/>
              </a:rPr>
              <a:t>RBC Rouleaux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26507" y="1447800"/>
            <a:ext cx="4572000" cy="1725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2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- - - - - - Color  - - - - - - </a:t>
            </a:r>
          </a:p>
          <a:p>
            <a:pPr marL="457200" indent="-457200">
              <a:lnSpc>
                <a:spcPct val="80000"/>
              </a:lnSpc>
              <a:buFont typeface="Arial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Hypochromia</a:t>
            </a:r>
          </a:p>
          <a:p>
            <a:pPr marL="457200" indent="-457200">
              <a:lnSpc>
                <a:spcPct val="80000"/>
              </a:lnSpc>
              <a:buFont typeface="Arial" pitchFamily="34" charset="0"/>
              <a:buChar char="•"/>
            </a:pPr>
            <a:r>
              <a:rPr lang="en-US" sz="2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Basophilic Stippling</a:t>
            </a:r>
          </a:p>
          <a:p>
            <a:pPr marL="457200" indent="-457200">
              <a:lnSpc>
                <a:spcPct val="80000"/>
              </a:lnSpc>
              <a:buFont typeface="Arial" pitchFamily="34" charset="0"/>
              <a:buChar char="•"/>
            </a:pPr>
            <a:r>
              <a:rPr lang="en-US" sz="2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Polychromatophilia</a:t>
            </a:r>
          </a:p>
          <a:p>
            <a:pPr>
              <a:lnSpc>
                <a:spcPct val="80000"/>
              </a:lnSpc>
            </a:pPr>
            <a:endParaRPr lang="en-US" sz="28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54940" y="3352800"/>
            <a:ext cx="3962400" cy="2289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2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- - - - - - </a:t>
            </a:r>
            <a:r>
              <a:rPr lang="en-US" sz="2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Inclusions </a:t>
            </a:r>
            <a:r>
              <a:rPr lang="en-US" sz="2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- - - - - -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NRBCs</a:t>
            </a:r>
            <a:endParaRPr lang="en-US" sz="26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n-US" sz="2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Howell-Jolly </a:t>
            </a:r>
            <a:r>
              <a:rPr lang="en-US" sz="2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Bodies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Pappenheimer Bodies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Hemoglobin </a:t>
            </a:r>
            <a:r>
              <a:rPr lang="en-US" sz="26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Crystals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41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Cells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55" y="1596540"/>
            <a:ext cx="2595985" cy="4529623"/>
          </a:xfrm>
        </p:spPr>
        <p:txBody>
          <a:bodyPr>
            <a:normAutofit/>
          </a:bodyPr>
          <a:lstStyle/>
          <a:p>
            <a:r>
              <a:rPr lang="en-US" dirty="0"/>
              <a:t>Grading Criteria per 50X Field</a:t>
            </a:r>
          </a:p>
          <a:p>
            <a:r>
              <a:rPr lang="en-US" dirty="0">
                <a:solidFill>
                  <a:srgbClr val="CCFF99"/>
                </a:solidFill>
              </a:rPr>
              <a:t>Occ</a:t>
            </a:r>
            <a:r>
              <a:rPr lang="en-US" dirty="0"/>
              <a:t> = 1-3</a:t>
            </a:r>
          </a:p>
          <a:p>
            <a:r>
              <a:rPr lang="en-US" dirty="0">
                <a:solidFill>
                  <a:srgbClr val="99FF66"/>
                </a:solidFill>
              </a:rPr>
              <a:t>Slt</a:t>
            </a:r>
            <a:r>
              <a:rPr lang="en-US" dirty="0"/>
              <a:t> = 4-20</a:t>
            </a:r>
          </a:p>
          <a:p>
            <a:r>
              <a:rPr lang="en-US" dirty="0">
                <a:solidFill>
                  <a:srgbClr val="66FF33"/>
                </a:solidFill>
              </a:rPr>
              <a:t>Mod</a:t>
            </a:r>
            <a:r>
              <a:rPr lang="en-US" dirty="0"/>
              <a:t> = 21-40</a:t>
            </a:r>
          </a:p>
          <a:p>
            <a:r>
              <a:rPr lang="en-US" dirty="0">
                <a:solidFill>
                  <a:srgbClr val="009900"/>
                </a:solidFill>
              </a:rPr>
              <a:t>Mkd</a:t>
            </a:r>
            <a:r>
              <a:rPr lang="en-US" dirty="0"/>
              <a:t> = &gt; 40</a:t>
            </a:r>
          </a:p>
          <a:p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73037" y="1443835"/>
            <a:ext cx="6501225" cy="4852093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00904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Cell Grading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53" y="1417320"/>
            <a:ext cx="3108960" cy="221730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772" y="1417320"/>
            <a:ext cx="3108960" cy="22310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4197096"/>
            <a:ext cx="3108960" cy="22195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772" y="4229146"/>
            <a:ext cx="3108960" cy="218749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657600" y="1775574"/>
            <a:ext cx="1484876" cy="4346589"/>
            <a:chOff x="3635764" y="1600200"/>
            <a:chExt cx="1484876" cy="4346589"/>
          </a:xfrm>
        </p:grpSpPr>
        <p:sp>
          <p:nvSpPr>
            <p:cNvPr id="9" name="TextBox 8"/>
            <p:cNvSpPr txBox="1"/>
            <p:nvPr/>
          </p:nvSpPr>
          <p:spPr>
            <a:xfrm>
              <a:off x="3657600" y="1600200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OCC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657600" y="2697480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SLT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57600" y="4526280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MOD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57600" y="5581029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MKD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3635764" y="1961183"/>
              <a:ext cx="936236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3650777" y="4892040"/>
              <a:ext cx="921223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4206240" y="3063240"/>
              <a:ext cx="914400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4206240" y="5946789"/>
              <a:ext cx="914400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576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Teardrops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37068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>
                <a:latin typeface="Comic Sans MS" pitchFamily="66" charset="0"/>
              </a:rPr>
              <a:t>APPEARANCE</a:t>
            </a:r>
            <a:r>
              <a:rPr lang="en-US" dirty="0">
                <a:latin typeface="Comic Sans MS" pitchFamily="66" charset="0"/>
              </a:rPr>
              <a:t>:  Round cells with elongated tail or point; resembles a </a:t>
            </a:r>
            <a:r>
              <a:rPr lang="en-US" dirty="0" smtClean="0">
                <a:latin typeface="Comic Sans MS" pitchFamily="66" charset="0"/>
              </a:rPr>
              <a:t>teardrop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2917173"/>
            <a:ext cx="6719020" cy="378170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58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Teardrops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14300" y="1828800"/>
            <a:ext cx="2286000" cy="4297363"/>
          </a:xfrm>
        </p:spPr>
        <p:txBody>
          <a:bodyPr>
            <a:normAutofit fontScale="92500"/>
          </a:bodyPr>
          <a:lstStyle/>
          <a:p>
            <a:r>
              <a:rPr lang="en-US" dirty="0"/>
              <a:t>Grading Criteria per 50X Field</a:t>
            </a:r>
          </a:p>
          <a:p>
            <a:r>
              <a:rPr lang="en-US" dirty="0">
                <a:solidFill>
                  <a:srgbClr val="CCFF99"/>
                </a:solidFill>
              </a:rPr>
              <a:t>Occ</a:t>
            </a:r>
            <a:r>
              <a:rPr lang="en-US" dirty="0"/>
              <a:t> = 1-3</a:t>
            </a:r>
          </a:p>
          <a:p>
            <a:r>
              <a:rPr lang="en-US" dirty="0">
                <a:solidFill>
                  <a:srgbClr val="99FF66"/>
                </a:solidFill>
              </a:rPr>
              <a:t>Slt</a:t>
            </a:r>
            <a:r>
              <a:rPr lang="en-US" dirty="0"/>
              <a:t> = 4-20</a:t>
            </a:r>
          </a:p>
          <a:p>
            <a:r>
              <a:rPr lang="en-US" dirty="0">
                <a:solidFill>
                  <a:srgbClr val="66FF33"/>
                </a:solidFill>
              </a:rPr>
              <a:t>Mod</a:t>
            </a:r>
            <a:r>
              <a:rPr lang="en-US" dirty="0"/>
              <a:t> = 21-40</a:t>
            </a:r>
          </a:p>
          <a:p>
            <a:r>
              <a:rPr lang="en-US" dirty="0">
                <a:solidFill>
                  <a:srgbClr val="009900"/>
                </a:solidFill>
              </a:rPr>
              <a:t>Mkd</a:t>
            </a:r>
            <a:r>
              <a:rPr lang="en-US" dirty="0"/>
              <a:t> = &gt; 40</a:t>
            </a:r>
          </a:p>
          <a:p>
            <a:endParaRPr lang="en-US" dirty="0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5754" y="1600200"/>
            <a:ext cx="6325346" cy="472082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03075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Teardrop Grading</a:t>
            </a:r>
            <a:endParaRPr lang="en-US" dirty="0"/>
          </a:p>
        </p:txBody>
      </p:sp>
      <p:pic>
        <p:nvPicPr>
          <p:cNvPr id="18" name="Content Placeholder 1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1417321"/>
            <a:ext cx="3108960" cy="2228615"/>
          </a:xfr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312" y="1417320"/>
            <a:ext cx="3108960" cy="223606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12" y="4165092"/>
            <a:ext cx="3108960" cy="220815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312" y="4165728"/>
            <a:ext cx="3108960" cy="220752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3679436" y="1775574"/>
            <a:ext cx="1484876" cy="4346589"/>
            <a:chOff x="3635764" y="1600200"/>
            <a:chExt cx="1484876" cy="4346589"/>
          </a:xfrm>
        </p:grpSpPr>
        <p:sp>
          <p:nvSpPr>
            <p:cNvPr id="23" name="TextBox 22"/>
            <p:cNvSpPr txBox="1"/>
            <p:nvPr/>
          </p:nvSpPr>
          <p:spPr>
            <a:xfrm>
              <a:off x="3657600" y="1600200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OCC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657600" y="2697480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SLT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657600" y="4526280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MOD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657600" y="5581029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MKD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>
              <a:off x="3635764" y="1961183"/>
              <a:ext cx="936236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H="1">
              <a:off x="3650777" y="4892040"/>
              <a:ext cx="921223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4206240" y="3063240"/>
              <a:ext cx="914400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4206240" y="5946789"/>
              <a:ext cx="914400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7530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Spherocytes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67609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APPEARANCE</a:t>
            </a:r>
            <a:r>
              <a:rPr lang="en-US" dirty="0"/>
              <a:t>:  Cells appear perfectly round and have no central pallor. They are often smaller than normal RBCs.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9784" y="2970886"/>
            <a:ext cx="6661221" cy="376964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83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Spherocytes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10" y="1749245"/>
            <a:ext cx="2748690" cy="4886560"/>
          </a:xfrm>
        </p:spPr>
        <p:txBody>
          <a:bodyPr/>
          <a:lstStyle/>
          <a:p>
            <a:r>
              <a:rPr lang="en-US" dirty="0"/>
              <a:t>Grading Criteria per 50X Field</a:t>
            </a:r>
          </a:p>
          <a:p>
            <a:r>
              <a:rPr lang="en-US" dirty="0">
                <a:solidFill>
                  <a:srgbClr val="CCFF99"/>
                </a:solidFill>
              </a:rPr>
              <a:t>Occ</a:t>
            </a:r>
            <a:r>
              <a:rPr lang="en-US" dirty="0"/>
              <a:t> = 1-3</a:t>
            </a:r>
          </a:p>
          <a:p>
            <a:r>
              <a:rPr lang="en-US" dirty="0">
                <a:solidFill>
                  <a:srgbClr val="99FF66"/>
                </a:solidFill>
              </a:rPr>
              <a:t>Slt</a:t>
            </a:r>
            <a:r>
              <a:rPr lang="en-US" dirty="0"/>
              <a:t> = 4-10</a:t>
            </a:r>
          </a:p>
          <a:p>
            <a:r>
              <a:rPr lang="en-US" dirty="0">
                <a:solidFill>
                  <a:srgbClr val="66FF33"/>
                </a:solidFill>
              </a:rPr>
              <a:t>Mod</a:t>
            </a:r>
            <a:r>
              <a:rPr lang="en-US" dirty="0"/>
              <a:t> = 11-20</a:t>
            </a:r>
          </a:p>
          <a:p>
            <a:r>
              <a:rPr lang="en-US" dirty="0">
                <a:solidFill>
                  <a:srgbClr val="009900"/>
                </a:solidFill>
              </a:rPr>
              <a:t>Mkd</a:t>
            </a:r>
            <a:r>
              <a:rPr lang="en-US" dirty="0"/>
              <a:t> = &gt; 20</a:t>
            </a:r>
          </a:p>
          <a:p>
            <a:endParaRPr lang="en-US" dirty="0"/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87639" y="1596541"/>
            <a:ext cx="6268856" cy="467866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13449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Spherocyte Grading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71" y="1442568"/>
            <a:ext cx="3051798" cy="222199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355" y="1416705"/>
            <a:ext cx="3106010" cy="22219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55" y="4107293"/>
            <a:ext cx="3129339" cy="22219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166" y="4167121"/>
            <a:ext cx="3083903" cy="222199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754994" y="1738043"/>
            <a:ext cx="1484876" cy="4346589"/>
            <a:chOff x="3635764" y="1600200"/>
            <a:chExt cx="1484876" cy="4346589"/>
          </a:xfrm>
        </p:grpSpPr>
        <p:sp>
          <p:nvSpPr>
            <p:cNvPr id="9" name="TextBox 8"/>
            <p:cNvSpPr txBox="1"/>
            <p:nvPr/>
          </p:nvSpPr>
          <p:spPr>
            <a:xfrm>
              <a:off x="3657600" y="1600200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OCC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657600" y="2697480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SLT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57600" y="4526280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MOD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57600" y="5581029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MKD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3635764" y="1961183"/>
              <a:ext cx="936236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3650777" y="4892040"/>
              <a:ext cx="921223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4206240" y="3063240"/>
              <a:ext cx="914400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4206240" y="5946789"/>
              <a:ext cx="914400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3818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Schistocytes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71599"/>
          </a:xfrm>
        </p:spPr>
        <p:txBody>
          <a:bodyPr>
            <a:normAutofit fontScale="92500"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APPEARANCE</a:t>
            </a:r>
            <a:r>
              <a:rPr lang="en-US" dirty="0"/>
              <a:t>:  Pieces of RBCs that can have vast variety of </a:t>
            </a:r>
            <a:r>
              <a:rPr lang="en-US" dirty="0" smtClean="0"/>
              <a:t>sizes and shapes, shapes that vary </a:t>
            </a:r>
            <a:r>
              <a:rPr lang="en-US" dirty="0"/>
              <a:t>from helmet to triangular to unclassified </a:t>
            </a:r>
            <a:r>
              <a:rPr lang="en-US" dirty="0" smtClean="0"/>
              <a:t>fragments.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2798740"/>
            <a:ext cx="6377245" cy="390686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372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Schistocytes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1828801"/>
            <a:ext cx="2400300" cy="4457700"/>
          </a:xfrm>
        </p:spPr>
        <p:txBody>
          <a:bodyPr>
            <a:normAutofit/>
          </a:bodyPr>
          <a:lstStyle/>
          <a:p>
            <a:r>
              <a:rPr lang="en-US" sz="2800" dirty="0"/>
              <a:t>Grading Criteria per 50X Field</a:t>
            </a:r>
          </a:p>
          <a:p>
            <a:r>
              <a:rPr lang="en-US" sz="2800" dirty="0">
                <a:solidFill>
                  <a:srgbClr val="CCFF99"/>
                </a:solidFill>
              </a:rPr>
              <a:t>Occ</a:t>
            </a:r>
            <a:r>
              <a:rPr lang="en-US" sz="2800" dirty="0"/>
              <a:t> = 1-3</a:t>
            </a:r>
          </a:p>
          <a:p>
            <a:r>
              <a:rPr lang="en-US" sz="2800" dirty="0">
                <a:solidFill>
                  <a:srgbClr val="99FF66"/>
                </a:solidFill>
              </a:rPr>
              <a:t>Slt</a:t>
            </a:r>
            <a:r>
              <a:rPr lang="en-US" sz="2800" dirty="0"/>
              <a:t> = 4-10</a:t>
            </a:r>
          </a:p>
          <a:p>
            <a:r>
              <a:rPr lang="en-US" sz="2800" dirty="0">
                <a:solidFill>
                  <a:srgbClr val="66FF33"/>
                </a:solidFill>
              </a:rPr>
              <a:t>Mod</a:t>
            </a:r>
            <a:r>
              <a:rPr lang="en-US" sz="2800" dirty="0"/>
              <a:t> = 11-20</a:t>
            </a:r>
          </a:p>
          <a:p>
            <a:r>
              <a:rPr lang="en-US" sz="2800" dirty="0">
                <a:solidFill>
                  <a:srgbClr val="009900"/>
                </a:solidFill>
              </a:rPr>
              <a:t>Mkd</a:t>
            </a:r>
            <a:r>
              <a:rPr lang="en-US" sz="2800" dirty="0"/>
              <a:t> = &gt; 20</a:t>
            </a:r>
          </a:p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1371600"/>
            <a:ext cx="6343650" cy="5074565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89862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Anisocytosis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3276600" cy="5181600"/>
          </a:xfrm>
        </p:spPr>
        <p:txBody>
          <a:bodyPr>
            <a:normAutofit fontScale="92500"/>
          </a:bodyPr>
          <a:lstStyle/>
          <a:p>
            <a:r>
              <a:rPr lang="en-US" sz="2400" b="1" dirty="0" smtClean="0"/>
              <a:t>RDW - CV  </a:t>
            </a:r>
            <a:r>
              <a:rPr lang="en-US" sz="2400" b="1" dirty="0"/>
              <a:t>Guide (g/dL)</a:t>
            </a:r>
          </a:p>
          <a:p>
            <a:r>
              <a:rPr lang="en-US" sz="2600" b="1" dirty="0" smtClean="0">
                <a:solidFill>
                  <a:srgbClr val="99FF66"/>
                </a:solidFill>
              </a:rPr>
              <a:t>Slt</a:t>
            </a:r>
            <a:r>
              <a:rPr lang="en-US" sz="2400" dirty="0" smtClean="0"/>
              <a:t> = 15-18, or                4-20 cells per 50X field</a:t>
            </a:r>
          </a:p>
          <a:p>
            <a:r>
              <a:rPr lang="en-US" sz="2600" b="1" dirty="0" smtClean="0">
                <a:solidFill>
                  <a:srgbClr val="66FF33"/>
                </a:solidFill>
              </a:rPr>
              <a:t>Mod</a:t>
            </a:r>
            <a:r>
              <a:rPr lang="en-US" sz="2400" dirty="0" smtClean="0"/>
              <a:t> = 18-24, or        21-40 cells per 50X field</a:t>
            </a:r>
          </a:p>
          <a:p>
            <a:r>
              <a:rPr lang="en-US" sz="2600" b="1" dirty="0" smtClean="0">
                <a:solidFill>
                  <a:srgbClr val="009900"/>
                </a:solidFill>
              </a:rPr>
              <a:t>Mrk</a:t>
            </a:r>
            <a:r>
              <a:rPr lang="en-US" sz="2400" dirty="0" smtClean="0"/>
              <a:t> = </a:t>
            </a:r>
            <a:r>
              <a:rPr lang="en-US" sz="2400" dirty="0"/>
              <a:t>&gt; </a:t>
            </a:r>
            <a:r>
              <a:rPr lang="en-US" sz="2400" dirty="0" smtClean="0"/>
              <a:t>25, or            &gt;40 cells per 50X field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Only use RDW as a guide</a:t>
            </a:r>
          </a:p>
          <a:p>
            <a:r>
              <a:rPr lang="en-US" sz="2400" dirty="0"/>
              <a:t>Interferences distort values</a:t>
            </a:r>
          </a:p>
          <a:p>
            <a:endParaRPr lang="en-US" dirty="0"/>
          </a:p>
        </p:txBody>
      </p:sp>
      <p:pic>
        <p:nvPicPr>
          <p:cNvPr id="4" name="Picture 6" descr="Doyle Bi-RBC Pop0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3065" y="1600200"/>
            <a:ext cx="5562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3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Schistocyte Grading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49" y="1600200"/>
            <a:ext cx="3151189" cy="222199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487" y="1417320"/>
            <a:ext cx="3073558" cy="22219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96" y="4243089"/>
            <a:ext cx="3068089" cy="22219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487" y="4160520"/>
            <a:ext cx="3106785" cy="222199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811385" y="1775574"/>
            <a:ext cx="1484876" cy="4346589"/>
            <a:chOff x="3635764" y="1600200"/>
            <a:chExt cx="1484876" cy="4346589"/>
          </a:xfrm>
        </p:grpSpPr>
        <p:sp>
          <p:nvSpPr>
            <p:cNvPr id="9" name="TextBox 8"/>
            <p:cNvSpPr txBox="1"/>
            <p:nvPr/>
          </p:nvSpPr>
          <p:spPr>
            <a:xfrm>
              <a:off x="3657600" y="1600200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OCC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657600" y="2697480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SLT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57600" y="4526280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MOD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57600" y="5581029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MKD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3635764" y="1961183"/>
              <a:ext cx="936236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3650777" y="4892040"/>
              <a:ext cx="921223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4206240" y="3063240"/>
              <a:ext cx="914400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4206240" y="5946789"/>
              <a:ext cx="914400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5900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Hypochromia</a:t>
            </a:r>
            <a:endParaRPr lang="en-US" dirty="0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399" y="2880360"/>
            <a:ext cx="7175895" cy="385123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48640" y="1234440"/>
            <a:ext cx="8046720" cy="150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7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Size</a:t>
            </a: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:  microcytic or macrocytic cells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7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Cytoplasm</a:t>
            </a:r>
            <a:r>
              <a:rPr lang="en-US" sz="27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:  hypochromic with central pallor &gt; 1/3 of RBC diameter (increased central pallor); some cells contain so little HGB that they are “ghost cells”</a:t>
            </a:r>
          </a:p>
        </p:txBody>
      </p:sp>
    </p:spTree>
    <p:extLst>
      <p:ext uri="{BB962C8B-B14F-4D97-AF65-F5344CB8AC3E}">
        <p14:creationId xmlns:p14="http://schemas.microsoft.com/office/powerpoint/2010/main" val="141121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Hypochromia</a:t>
            </a:r>
            <a:r>
              <a:rPr lang="en-US" dirty="0" smtClean="0"/>
              <a:t> Grading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76" y="2149104"/>
            <a:ext cx="3108960" cy="3291664"/>
          </a:xfrm>
        </p:spPr>
        <p:txBody>
          <a:bodyPr/>
          <a:lstStyle/>
          <a:p>
            <a:r>
              <a:rPr lang="en-US" sz="3000" dirty="0" smtClean="0"/>
              <a:t>Grading Criteria </a:t>
            </a:r>
            <a:r>
              <a:rPr lang="en-US" sz="3000" dirty="0"/>
              <a:t>per 50X </a:t>
            </a:r>
            <a:r>
              <a:rPr lang="en-US" sz="3000" dirty="0" smtClean="0"/>
              <a:t>Field using the MCHC</a:t>
            </a:r>
            <a:endParaRPr lang="en-US" sz="3000" dirty="0"/>
          </a:p>
          <a:p>
            <a:r>
              <a:rPr lang="en-US" dirty="0" err="1" smtClean="0">
                <a:solidFill>
                  <a:srgbClr val="99FF66"/>
                </a:solidFill>
              </a:rPr>
              <a:t>Slt</a:t>
            </a:r>
            <a:r>
              <a:rPr lang="en-US" dirty="0" smtClean="0"/>
              <a:t> </a:t>
            </a:r>
            <a:r>
              <a:rPr lang="en-US" dirty="0"/>
              <a:t>= </a:t>
            </a:r>
            <a:r>
              <a:rPr lang="en-US" dirty="0" smtClean="0"/>
              <a:t>32-30</a:t>
            </a:r>
            <a:endParaRPr lang="en-US" dirty="0"/>
          </a:p>
          <a:p>
            <a:r>
              <a:rPr lang="en-US" dirty="0">
                <a:solidFill>
                  <a:srgbClr val="66FF33"/>
                </a:solidFill>
              </a:rPr>
              <a:t>Mod</a:t>
            </a:r>
            <a:r>
              <a:rPr lang="en-US" dirty="0"/>
              <a:t> = </a:t>
            </a:r>
            <a:r>
              <a:rPr lang="en-US" dirty="0" smtClean="0"/>
              <a:t>30-28</a:t>
            </a:r>
            <a:endParaRPr lang="en-US" dirty="0"/>
          </a:p>
          <a:p>
            <a:r>
              <a:rPr lang="en-US" dirty="0" err="1">
                <a:solidFill>
                  <a:srgbClr val="009900"/>
                </a:solidFill>
              </a:rPr>
              <a:t>Mkd</a:t>
            </a:r>
            <a:r>
              <a:rPr lang="en-US" dirty="0"/>
              <a:t> = </a:t>
            </a:r>
            <a:r>
              <a:rPr lang="en-US" dirty="0" smtClean="0"/>
              <a:t>&lt;28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63550" y="1600200"/>
            <a:ext cx="5881369" cy="4389473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03461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Polychromasia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002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700" dirty="0">
                <a:latin typeface="Calibri" pitchFamily="34" charset="0"/>
                <a:cs typeface="Calibri" pitchFamily="34" charset="0"/>
              </a:rPr>
              <a:t>Appearance:  Diffused basophilia, polychromatophilic RBCs that are slightly larger to much larger than mature RBCs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2996128"/>
            <a:ext cx="5486400" cy="38142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860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Polychromasia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16628" y="1783080"/>
            <a:ext cx="237744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Grading Criteria per 50X Field</a:t>
            </a:r>
          </a:p>
          <a:p>
            <a:r>
              <a:rPr lang="en-US" sz="2800" dirty="0">
                <a:solidFill>
                  <a:srgbClr val="CCFF99"/>
                </a:solidFill>
              </a:rPr>
              <a:t>Occ</a:t>
            </a:r>
            <a:r>
              <a:rPr lang="en-US" sz="2800" dirty="0"/>
              <a:t> = </a:t>
            </a:r>
            <a:r>
              <a:rPr lang="en-US" sz="2800" dirty="0" smtClean="0"/>
              <a:t>1-2</a:t>
            </a:r>
            <a:endParaRPr lang="en-US" sz="2800" dirty="0"/>
          </a:p>
          <a:p>
            <a:r>
              <a:rPr lang="en-US" sz="2800" dirty="0">
                <a:solidFill>
                  <a:srgbClr val="99FF66"/>
                </a:solidFill>
              </a:rPr>
              <a:t>Slt</a:t>
            </a:r>
            <a:r>
              <a:rPr lang="en-US" sz="2800" dirty="0"/>
              <a:t> = </a:t>
            </a:r>
            <a:r>
              <a:rPr lang="en-US" sz="2800" dirty="0" smtClean="0"/>
              <a:t>3-5</a:t>
            </a:r>
            <a:endParaRPr lang="en-US" sz="2800" dirty="0"/>
          </a:p>
          <a:p>
            <a:r>
              <a:rPr lang="en-US" sz="2800" dirty="0">
                <a:solidFill>
                  <a:srgbClr val="66FF33"/>
                </a:solidFill>
              </a:rPr>
              <a:t>Mod</a:t>
            </a:r>
            <a:r>
              <a:rPr lang="en-US" sz="2800" dirty="0"/>
              <a:t> = </a:t>
            </a:r>
            <a:r>
              <a:rPr lang="en-US" sz="2800" dirty="0" smtClean="0"/>
              <a:t>6-8</a:t>
            </a:r>
            <a:endParaRPr lang="en-US" sz="2800" dirty="0"/>
          </a:p>
          <a:p>
            <a:r>
              <a:rPr lang="en-US" sz="2800" dirty="0">
                <a:solidFill>
                  <a:srgbClr val="009900"/>
                </a:solidFill>
              </a:rPr>
              <a:t>Mkd</a:t>
            </a:r>
            <a:r>
              <a:rPr lang="en-US" sz="2800" dirty="0"/>
              <a:t> = &gt; </a:t>
            </a:r>
            <a:r>
              <a:rPr lang="en-US" sz="2800" dirty="0" smtClean="0"/>
              <a:t>8</a:t>
            </a:r>
            <a:endParaRPr lang="en-US" sz="2800" dirty="0"/>
          </a:p>
          <a:p>
            <a:endParaRPr lang="en-US" dirty="0"/>
          </a:p>
        </p:txBody>
      </p:sp>
      <p:pic>
        <p:nvPicPr>
          <p:cNvPr id="5" name="Content Placeholder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3200" y="1563625"/>
            <a:ext cx="5703172" cy="4562538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17039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Polychromasia Grading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27" y="1492383"/>
            <a:ext cx="3215933" cy="222199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245" y="1417320"/>
            <a:ext cx="3062639" cy="22219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40" y="4071127"/>
            <a:ext cx="3163790" cy="22219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245" y="4071127"/>
            <a:ext cx="3072629" cy="222199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811385" y="1775574"/>
            <a:ext cx="1484876" cy="4346589"/>
            <a:chOff x="3635764" y="1600200"/>
            <a:chExt cx="1484876" cy="4346589"/>
          </a:xfrm>
        </p:grpSpPr>
        <p:sp>
          <p:nvSpPr>
            <p:cNvPr id="9" name="TextBox 8"/>
            <p:cNvSpPr txBox="1"/>
            <p:nvPr/>
          </p:nvSpPr>
          <p:spPr>
            <a:xfrm>
              <a:off x="3657600" y="1600200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OCC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657600" y="2697480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SLT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57600" y="4526280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MOD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57600" y="5581029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MKD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3635764" y="1961183"/>
              <a:ext cx="936236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3650777" y="4892040"/>
              <a:ext cx="921223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4206240" y="3063240"/>
              <a:ext cx="914400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4206240" y="5946789"/>
              <a:ext cx="914400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6082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Basophilic Stippling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714499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8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DESCRIPTION</a:t>
            </a:r>
            <a:r>
              <a:rPr lang="en-US" dirty="0">
                <a:latin typeface="Calibri" pitchFamily="34" charset="0"/>
                <a:cs typeface="Calibri" pitchFamily="34" charset="0"/>
              </a:rPr>
              <a:t>:  Medium sized, blue-black dots (granules) uniformly throughout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RBCs. Differentiated </a:t>
            </a:r>
            <a:r>
              <a:rPr lang="en-US" dirty="0">
                <a:latin typeface="Calibri" pitchFamily="34" charset="0"/>
                <a:cs typeface="Calibri" pitchFamily="34" charset="0"/>
              </a:rPr>
              <a:t>from pappenheimer bodies because of a more uniform shape but mainly because they are evenly dispersed throughout the RBC.</a:t>
            </a:r>
          </a:p>
          <a:p>
            <a:endParaRPr lang="en-US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5899" y="3095624"/>
            <a:ext cx="5816235" cy="36814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342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Basophilic Stippling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82880" y="1783080"/>
            <a:ext cx="2560320" cy="4335577"/>
          </a:xfrm>
        </p:spPr>
        <p:txBody>
          <a:bodyPr>
            <a:normAutofit/>
          </a:bodyPr>
          <a:lstStyle/>
          <a:p>
            <a:r>
              <a:rPr lang="en-US" sz="2800" dirty="0"/>
              <a:t>Grading Criteria per 50X Field</a:t>
            </a:r>
          </a:p>
          <a:p>
            <a:r>
              <a:rPr lang="en-US" sz="2800" dirty="0">
                <a:solidFill>
                  <a:srgbClr val="CCFF99"/>
                </a:solidFill>
              </a:rPr>
              <a:t>Occ</a:t>
            </a:r>
            <a:r>
              <a:rPr lang="en-US" sz="2800" dirty="0"/>
              <a:t> = </a:t>
            </a:r>
            <a:r>
              <a:rPr lang="en-US" sz="2800" dirty="0" smtClean="0"/>
              <a:t>1-2</a:t>
            </a:r>
            <a:endParaRPr lang="en-US" sz="2800" dirty="0"/>
          </a:p>
          <a:p>
            <a:r>
              <a:rPr lang="en-US" sz="2800" dirty="0">
                <a:solidFill>
                  <a:srgbClr val="99FF66"/>
                </a:solidFill>
              </a:rPr>
              <a:t>Slt</a:t>
            </a:r>
            <a:r>
              <a:rPr lang="en-US" sz="2800" dirty="0"/>
              <a:t> = </a:t>
            </a:r>
            <a:r>
              <a:rPr lang="en-US" sz="2800" dirty="0" smtClean="0"/>
              <a:t>3-5</a:t>
            </a:r>
            <a:endParaRPr lang="en-US" sz="2800" dirty="0"/>
          </a:p>
          <a:p>
            <a:r>
              <a:rPr lang="en-US" sz="2800" dirty="0">
                <a:solidFill>
                  <a:srgbClr val="66FF33"/>
                </a:solidFill>
              </a:rPr>
              <a:t>Mod</a:t>
            </a:r>
            <a:r>
              <a:rPr lang="en-US" sz="2800" dirty="0"/>
              <a:t> = </a:t>
            </a:r>
            <a:r>
              <a:rPr lang="en-US" sz="2800" dirty="0" smtClean="0"/>
              <a:t>6-8</a:t>
            </a:r>
            <a:endParaRPr lang="en-US" sz="2800" dirty="0"/>
          </a:p>
          <a:p>
            <a:r>
              <a:rPr lang="en-US" sz="2800" dirty="0">
                <a:solidFill>
                  <a:srgbClr val="009900"/>
                </a:solidFill>
              </a:rPr>
              <a:t>Mkd</a:t>
            </a:r>
            <a:r>
              <a:rPr lang="en-US" sz="2800" dirty="0"/>
              <a:t> = &gt; </a:t>
            </a:r>
            <a:r>
              <a:rPr lang="en-US" sz="2800" dirty="0" smtClean="0"/>
              <a:t>8</a:t>
            </a:r>
            <a:endParaRPr lang="en-US" sz="2800" dirty="0"/>
          </a:p>
          <a:p>
            <a:endParaRPr lang="en-U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3200" y="1600200"/>
            <a:ext cx="5694202" cy="4555042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90746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Basophilic Stippling Grading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03" y="1417320"/>
            <a:ext cx="3113187" cy="222199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943" y="1417320"/>
            <a:ext cx="3153268" cy="22219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13" y="4160520"/>
            <a:ext cx="3174854" cy="22219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364" y="4160520"/>
            <a:ext cx="3151847" cy="222199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798667" y="1592694"/>
            <a:ext cx="1484876" cy="4346589"/>
            <a:chOff x="3635764" y="1600200"/>
            <a:chExt cx="1484876" cy="4346589"/>
          </a:xfrm>
        </p:grpSpPr>
        <p:sp>
          <p:nvSpPr>
            <p:cNvPr id="10" name="TextBox 9"/>
            <p:cNvSpPr txBox="1"/>
            <p:nvPr/>
          </p:nvSpPr>
          <p:spPr>
            <a:xfrm>
              <a:off x="3657600" y="1600200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OCC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57600" y="2697480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SLT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57600" y="4526280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MOD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57600" y="5581029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MKD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3635764" y="1961183"/>
              <a:ext cx="936236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3650777" y="4892040"/>
              <a:ext cx="921223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4206240" y="3063240"/>
              <a:ext cx="914400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4206240" y="5946789"/>
              <a:ext cx="914400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508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NRBC’s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714499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Appearance</a:t>
            </a:r>
            <a:r>
              <a:rPr lang="en-US" dirty="0">
                <a:latin typeface="Calibri" pitchFamily="34" charset="0"/>
                <a:cs typeface="Calibri" pitchFamily="34" charset="0"/>
              </a:rPr>
              <a:t>:  RBC with small, dense pyknotic nucleus; nucleated RBC that is slightly larger than a normal RBC; the nucleus is small pyknotic with dense chromatin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1692" y="3543300"/>
            <a:ext cx="7891020" cy="31892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838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722" y="137160"/>
            <a:ext cx="8229600" cy="1097598"/>
          </a:xfrm>
        </p:spPr>
        <p:txBody>
          <a:bodyPr/>
          <a:lstStyle/>
          <a:p>
            <a:r>
              <a:rPr lang="en-US" dirty="0" smtClean="0"/>
              <a:t>Aniso Grading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1234440"/>
            <a:ext cx="3108960" cy="2192962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0" y="1234438"/>
            <a:ext cx="3108960" cy="23206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65" y="4105405"/>
            <a:ext cx="3108960" cy="22650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39" y="4077895"/>
            <a:ext cx="3108960" cy="2302653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3635764" y="1600200"/>
            <a:ext cx="1484876" cy="4346589"/>
            <a:chOff x="3635764" y="1600200"/>
            <a:chExt cx="1484876" cy="4346589"/>
          </a:xfrm>
        </p:grpSpPr>
        <p:sp>
          <p:nvSpPr>
            <p:cNvPr id="15" name="TextBox 14"/>
            <p:cNvSpPr txBox="1"/>
            <p:nvPr/>
          </p:nvSpPr>
          <p:spPr>
            <a:xfrm>
              <a:off x="3657600" y="1600200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OCC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57600" y="2697480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SLT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657600" y="4526280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MOD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657600" y="5581029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MKD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>
              <a:off x="3635764" y="1961183"/>
              <a:ext cx="936236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H="1">
              <a:off x="3650777" y="4892040"/>
              <a:ext cx="921223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4206240" y="3063240"/>
              <a:ext cx="914400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4206240" y="5946789"/>
              <a:ext cx="914400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079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NRBC’s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3200" y="1600200"/>
            <a:ext cx="5657453" cy="4525963"/>
          </a:xfrm>
          <a:ln/>
        </p:spPr>
      </p:pic>
      <p:sp>
        <p:nvSpPr>
          <p:cNvPr id="5" name="TextBox 4"/>
          <p:cNvSpPr txBox="1"/>
          <p:nvPr/>
        </p:nvSpPr>
        <p:spPr>
          <a:xfrm>
            <a:off x="365760" y="1234440"/>
            <a:ext cx="219456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NRBC’s are counted as a % of 100 cell count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rgbClr val="FFC000"/>
                </a:solidFill>
              </a:rPr>
              <a:t>NOTE: </a:t>
            </a:r>
            <a:r>
              <a:rPr lang="en-US" sz="2000" b="1" dirty="0">
                <a:solidFill>
                  <a:schemeClr val="bg1"/>
                </a:solidFill>
              </a:rPr>
              <a:t>If you have NRBCs present check your final WBC count and make sure it correlates with what you are seeing on the slide. 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36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Agglutination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01168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DESCRIPTION: 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irregular overlapping of red blood cells in a clump or cluster; length and width of this arrangement is usually about the 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same;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this effect usually disappears with warming of the sample</a:t>
            </a:r>
          </a:p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5619" y="3118513"/>
            <a:ext cx="6234182" cy="359918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347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Agglutination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" y="2148840"/>
            <a:ext cx="2377440" cy="4525963"/>
          </a:xfrm>
        </p:spPr>
        <p:txBody>
          <a:bodyPr/>
          <a:lstStyle/>
          <a:p>
            <a:r>
              <a:rPr lang="en-US" dirty="0" smtClean="0"/>
              <a:t>Grading on 50X:</a:t>
            </a:r>
          </a:p>
          <a:p>
            <a:r>
              <a:rPr lang="en-US" dirty="0" smtClean="0"/>
              <a:t>Either Absent or Present</a:t>
            </a:r>
            <a:endParaRPr lang="en-US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7464" y="1600200"/>
            <a:ext cx="6263656" cy="501057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71171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Rouleaux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20404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Description:  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linear arrangement of four or more red blood cells, simulating a "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stack of coins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"; length of arrangement is much greater than width and cells form a regular, uniform pattern</a:t>
            </a:r>
          </a:p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9727" y="3220604"/>
            <a:ext cx="6128353" cy="349169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419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Rouleaux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" y="2148840"/>
            <a:ext cx="2011680" cy="4525963"/>
          </a:xfrm>
        </p:spPr>
        <p:txBody>
          <a:bodyPr/>
          <a:lstStyle/>
          <a:p>
            <a:r>
              <a:rPr lang="en-US" dirty="0"/>
              <a:t>Grading on 50X:</a:t>
            </a:r>
          </a:p>
          <a:p>
            <a:r>
              <a:rPr lang="en-US" dirty="0"/>
              <a:t>Either Absent or Present</a:t>
            </a:r>
          </a:p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0245" y="1417320"/>
            <a:ext cx="6861046" cy="512064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6125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Howell – Jolly Bodies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4591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APPEARANCE</a:t>
            </a:r>
            <a:r>
              <a:rPr lang="en-US" dirty="0"/>
              <a:t>:  Large singular dark purple </a:t>
            </a:r>
            <a:r>
              <a:rPr lang="en-US" dirty="0" smtClean="0"/>
              <a:t>inclusion, spherical </a:t>
            </a:r>
            <a:r>
              <a:rPr lang="en-US" dirty="0"/>
              <a:t>or oblong blue-purple or blue-black inclusion; eccentrically located (off center</a:t>
            </a:r>
            <a:r>
              <a:rPr lang="en-US" dirty="0" smtClean="0"/>
              <a:t>).        AKA :</a:t>
            </a:r>
            <a:r>
              <a:rPr lang="en-US" dirty="0"/>
              <a:t> nuclear fragment; HJ bodies</a:t>
            </a:r>
          </a:p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9668" y="3246120"/>
            <a:ext cx="5649931" cy="358108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819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Howell – Jolly Bodies </a:t>
            </a:r>
          </a:p>
        </p:txBody>
      </p:sp>
      <p:pic>
        <p:nvPicPr>
          <p:cNvPr id="4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0320" y="1600200"/>
            <a:ext cx="6206094" cy="4964876"/>
          </a:xfrm>
          <a:ln/>
        </p:spPr>
      </p:pic>
      <p:sp>
        <p:nvSpPr>
          <p:cNvPr id="5" name="Rectangle 4"/>
          <p:cNvSpPr/>
          <p:nvPr/>
        </p:nvSpPr>
        <p:spPr>
          <a:xfrm>
            <a:off x="73698" y="248094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7320" y="2647981"/>
            <a:ext cx="2502999" cy="265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>
                <a:solidFill>
                  <a:prstClr val="white"/>
                </a:solidFill>
              </a:rPr>
              <a:t>Grading on 50X: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>
                <a:solidFill>
                  <a:prstClr val="white"/>
                </a:solidFill>
              </a:rPr>
              <a:t>Either Absent or Present</a:t>
            </a:r>
          </a:p>
        </p:txBody>
      </p:sp>
    </p:spTree>
    <p:extLst>
      <p:ext uri="{BB962C8B-B14F-4D97-AF65-F5344CB8AC3E}">
        <p14:creationId xmlns:p14="http://schemas.microsoft.com/office/powerpoint/2010/main" val="386895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Pappenheimer</a:t>
            </a:r>
            <a:r>
              <a:rPr lang="en-US" dirty="0"/>
              <a:t> Bodies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560320"/>
          </a:xfrm>
        </p:spPr>
        <p:txBody>
          <a:bodyPr>
            <a:normAutofit fontScale="85000" lnSpcReduction="20000"/>
          </a:bodyPr>
          <a:lstStyle/>
          <a:p>
            <a:r>
              <a:rPr lang="en-US" sz="3300" dirty="0" smtClean="0"/>
              <a:t>Appearance</a:t>
            </a:r>
            <a:r>
              <a:rPr lang="en-US" sz="3300" dirty="0"/>
              <a:t>:  blue-purple granules with irregular, sharp edges (not round); usually found along the periphery of the cell; one or two irregular small blue-purple-green granules; if present in multiples, they form irregular closely aggregated </a:t>
            </a:r>
            <a:r>
              <a:rPr lang="en-US" sz="3300" dirty="0" smtClean="0"/>
              <a:t>clusters. Visible </a:t>
            </a:r>
            <a:r>
              <a:rPr lang="en-US" sz="3300" dirty="0"/>
              <a:t>on Wright </a:t>
            </a:r>
            <a:r>
              <a:rPr lang="en-US" sz="3300" dirty="0" smtClean="0"/>
              <a:t>stain; iron </a:t>
            </a:r>
            <a:r>
              <a:rPr lang="en-US" sz="3300" dirty="0"/>
              <a:t>stain positive – which is a presumptive identification.</a:t>
            </a:r>
          </a:p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11680" y="4112596"/>
            <a:ext cx="4724400" cy="2708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50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Pappenheimer</a:t>
            </a:r>
            <a:r>
              <a:rPr lang="en-US" dirty="0"/>
              <a:t> Bodies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" y="1682643"/>
            <a:ext cx="2377440" cy="4525963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>
                <a:solidFill>
                  <a:prstClr val="white"/>
                </a:solidFill>
              </a:rPr>
              <a:t>Grading on 50X:</a:t>
            </a:r>
          </a:p>
          <a:p>
            <a:pPr lvl="0"/>
            <a:r>
              <a:rPr lang="en-US" dirty="0">
                <a:solidFill>
                  <a:prstClr val="white"/>
                </a:solidFill>
              </a:rPr>
              <a:t>Either Absent or </a:t>
            </a:r>
            <a:r>
              <a:rPr lang="en-US" dirty="0" smtClean="0">
                <a:solidFill>
                  <a:prstClr val="white"/>
                </a:solidFill>
              </a:rPr>
              <a:t>Present</a:t>
            </a:r>
          </a:p>
          <a:p>
            <a:pPr lvl="0"/>
            <a:r>
              <a:rPr lang="en-US" dirty="0" smtClean="0">
                <a:solidFill>
                  <a:prstClr val="white"/>
                </a:solidFill>
              </a:rPr>
              <a:t>If unsure, make a new slide and do an iron stain</a:t>
            </a:r>
            <a:endParaRPr lang="en-US" dirty="0">
              <a:solidFill>
                <a:prstClr val="white"/>
              </a:solidFill>
            </a:endParaRPr>
          </a:p>
          <a:p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lum bright="6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0320" y="1417320"/>
            <a:ext cx="6321206" cy="5056611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15060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Hemoglobin “C” Crystals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524" y="1417320"/>
            <a:ext cx="8229600" cy="2377440"/>
          </a:xfrm>
        </p:spPr>
        <p:txBody>
          <a:bodyPr>
            <a:normAutofit fontScale="47500" lnSpcReduction="20000"/>
          </a:bodyPr>
          <a:lstStyle/>
          <a:p>
            <a:r>
              <a:rPr lang="en-US" sz="4800" dirty="0" smtClean="0"/>
              <a:t>Appearance :  Dense staining, angular crystalline form that varies in shape; may be rectangular rod shaped, tetragonal, octahedral crystal (Washington monument, gold bar, clam shell); </a:t>
            </a:r>
            <a:r>
              <a:rPr lang="en-US" sz="4800" dirty="0" err="1" smtClean="0"/>
              <a:t>spherocytic</a:t>
            </a:r>
            <a:r>
              <a:rPr lang="en-US" sz="4800" dirty="0" smtClean="0"/>
              <a:t>, rhomboid, hexagon or bird wings; RBC often pale or colorless; there is generally a clear area around the crystal; some RBCs may be “envelope forms” which resemble a clam-shell; this type of crystal is also seen in </a:t>
            </a:r>
            <a:r>
              <a:rPr lang="en-US" sz="4800" dirty="0" err="1" smtClean="0"/>
              <a:t>thalassemias</a:t>
            </a:r>
            <a:r>
              <a:rPr lang="en-US" sz="4800" dirty="0" smtClean="0"/>
              <a:t> and sickling disorders. </a:t>
            </a:r>
            <a:endParaRPr lang="en-US" sz="4800" dirty="0"/>
          </a:p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0976" y="3545434"/>
            <a:ext cx="7296697" cy="325388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304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Macrocytosis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2339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en-US" dirty="0">
                <a:cs typeface="Calibri" pitchFamily="34" charset="0"/>
              </a:rPr>
              <a:t>APPEARANCE: </a:t>
            </a:r>
            <a:r>
              <a:rPr lang="en-US" dirty="0" smtClean="0">
                <a:cs typeface="Calibri" pitchFamily="34" charset="0"/>
              </a:rPr>
              <a:t>larger than a </a:t>
            </a:r>
            <a:r>
              <a:rPr lang="en-US" dirty="0">
                <a:cs typeface="Calibri" pitchFamily="34" charset="0"/>
              </a:rPr>
              <a:t>normal red blood </a:t>
            </a:r>
            <a:r>
              <a:rPr lang="en-US" dirty="0" smtClean="0">
                <a:cs typeface="Calibri" pitchFamily="34" charset="0"/>
              </a:rPr>
              <a:t>cell, </a:t>
            </a:r>
            <a:r>
              <a:rPr lang="en-US" dirty="0">
                <a:cs typeface="Calibri" pitchFamily="34" charset="0"/>
              </a:rPr>
              <a:t>round or oval shape; oval forms have sides that are not parallel to each other </a:t>
            </a:r>
            <a:r>
              <a:rPr lang="en-US" dirty="0" smtClean="0">
                <a:cs typeface="Calibri" pitchFamily="34" charset="0"/>
              </a:rPr>
              <a:t>normal </a:t>
            </a:r>
            <a:r>
              <a:rPr lang="en-US" dirty="0">
                <a:cs typeface="Calibri" pitchFamily="34" charset="0"/>
              </a:rPr>
              <a:t>hemoglobinization; no polychromasia</a:t>
            </a:r>
          </a:p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925" y="3423175"/>
            <a:ext cx="8958838" cy="288946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359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Hemoglobin “SC” Crystals</a:t>
            </a:r>
            <a:br>
              <a:rPr lang="en-US" dirty="0"/>
            </a:br>
            <a:r>
              <a:rPr lang="en-US" sz="4000" dirty="0"/>
              <a:t>(glove cells)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" y="2148840"/>
            <a:ext cx="2560320" cy="4533607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For crystals if it is the 1</a:t>
            </a:r>
            <a:r>
              <a:rPr lang="en-US" baseline="30000" dirty="0" smtClean="0"/>
              <a:t>st</a:t>
            </a:r>
            <a:r>
              <a:rPr lang="en-US" dirty="0" smtClean="0"/>
              <a:t> time seen it must be put up for review, after that a comment can be put under the RBC field about crystals seen.</a:t>
            </a:r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5091" y="1783080"/>
            <a:ext cx="6174599" cy="4939334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12419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429000"/>
            <a:ext cx="8229600" cy="1143000"/>
          </a:xfrm>
        </p:spPr>
        <p:txBody>
          <a:bodyPr/>
          <a:lstStyle/>
          <a:p>
            <a:r>
              <a:rPr lang="en-US" dirty="0" smtClean="0"/>
              <a:t>~The End~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8160" y="105156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800" kern="1200" spc="-150" smtClean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463040" y="1207561"/>
            <a:ext cx="60350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Reference:  Glassy, Eric M.D., Color Atlas of Hematology</a:t>
            </a:r>
          </a:p>
        </p:txBody>
      </p:sp>
    </p:spTree>
    <p:extLst>
      <p:ext uri="{BB962C8B-B14F-4D97-AF65-F5344CB8AC3E}">
        <p14:creationId xmlns:p14="http://schemas.microsoft.com/office/powerpoint/2010/main" val="330470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Macrocytes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1131"/>
            <a:ext cx="3044950" cy="5344674"/>
          </a:xfrm>
        </p:spPr>
        <p:txBody>
          <a:bodyPr>
            <a:normAutofit/>
          </a:bodyPr>
          <a:lstStyle/>
          <a:p>
            <a:r>
              <a:rPr lang="en-US" sz="2600" dirty="0" smtClean="0"/>
              <a:t>Use the MCV as a guide</a:t>
            </a:r>
          </a:p>
          <a:p>
            <a:r>
              <a:rPr lang="en-US" sz="2800" b="1" dirty="0" smtClean="0">
                <a:solidFill>
                  <a:srgbClr val="99FF66"/>
                </a:solidFill>
              </a:rPr>
              <a:t>Slt</a:t>
            </a:r>
            <a:r>
              <a:rPr lang="en-US" sz="2800" dirty="0" smtClean="0"/>
              <a:t> = 100-110 fL</a:t>
            </a:r>
            <a:endParaRPr lang="en-US" sz="2800" dirty="0"/>
          </a:p>
          <a:p>
            <a:r>
              <a:rPr lang="en-US" sz="2800" b="1" dirty="0" smtClean="0">
                <a:solidFill>
                  <a:srgbClr val="66FF33"/>
                </a:solidFill>
              </a:rPr>
              <a:t>Mod</a:t>
            </a:r>
            <a:r>
              <a:rPr lang="en-US" sz="2800" dirty="0" smtClean="0"/>
              <a:t> </a:t>
            </a:r>
            <a:r>
              <a:rPr lang="en-US" sz="2400" dirty="0" smtClean="0"/>
              <a:t>= </a:t>
            </a:r>
            <a:r>
              <a:rPr lang="en-US" sz="2600" dirty="0" smtClean="0"/>
              <a:t>111-120</a:t>
            </a:r>
            <a:r>
              <a:rPr lang="en-US" sz="2400" dirty="0" smtClean="0"/>
              <a:t> </a:t>
            </a:r>
            <a:r>
              <a:rPr lang="en-US" sz="2800" dirty="0" smtClean="0"/>
              <a:t>fL</a:t>
            </a:r>
            <a:endParaRPr lang="en-US" sz="2800" dirty="0"/>
          </a:p>
          <a:p>
            <a:r>
              <a:rPr lang="en-US" sz="2800" b="1" dirty="0" smtClean="0">
                <a:solidFill>
                  <a:srgbClr val="009900"/>
                </a:solidFill>
              </a:rPr>
              <a:t>Mrk</a:t>
            </a:r>
            <a:r>
              <a:rPr lang="en-US" sz="2800" dirty="0" smtClean="0"/>
              <a:t> = &gt;120 fL</a:t>
            </a:r>
          </a:p>
          <a:p>
            <a:r>
              <a:rPr lang="en-US" sz="2800" dirty="0"/>
              <a:t>Use the Lymph Nucleus to compare to RBC’s </a:t>
            </a:r>
          </a:p>
          <a:p>
            <a:endParaRPr lang="en-US" sz="2800" dirty="0"/>
          </a:p>
          <a:p>
            <a:endParaRPr lang="en-US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2245" y="1576844"/>
            <a:ext cx="6164584" cy="4600846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400703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Macrocyte Grading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92" y="1376406"/>
            <a:ext cx="3108960" cy="220152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69" y="4343400"/>
            <a:ext cx="3108960" cy="21142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192" y="1417320"/>
            <a:ext cx="3108960" cy="211969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774316" y="1633637"/>
            <a:ext cx="1484876" cy="4346589"/>
            <a:chOff x="3635764" y="1600200"/>
            <a:chExt cx="1484876" cy="4346589"/>
          </a:xfrm>
        </p:grpSpPr>
        <p:sp>
          <p:nvSpPr>
            <p:cNvPr id="9" name="TextBox 8"/>
            <p:cNvSpPr txBox="1"/>
            <p:nvPr/>
          </p:nvSpPr>
          <p:spPr>
            <a:xfrm>
              <a:off x="3657600" y="1600200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OCC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657600" y="2697480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SLT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57600" y="4526280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MOD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57600" y="5581029"/>
              <a:ext cx="1463040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C000"/>
                  </a:solidFill>
                </a:rPr>
                <a:t>MKD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3635764" y="1961183"/>
              <a:ext cx="936236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3650777" y="4892040"/>
              <a:ext cx="921223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4206240" y="3063240"/>
              <a:ext cx="914400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4206240" y="5946789"/>
              <a:ext cx="914400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0" name="Picture 2" descr="K:\PATH\lab-shared\8-Hematology-UA\xxM1G - EKGx - Working File - Michell-Emily\Work Project\RBC\Macrocytosis 4+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192" y="4343400"/>
            <a:ext cx="3101444" cy="211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72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Microcytes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2339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en-US" dirty="0"/>
              <a:t>APPEARANCE: </a:t>
            </a:r>
            <a:r>
              <a:rPr lang="en-US" dirty="0" smtClean="0"/>
              <a:t>smaller than a </a:t>
            </a:r>
            <a:r>
              <a:rPr lang="en-US" dirty="0"/>
              <a:t>normal </a:t>
            </a:r>
            <a:r>
              <a:rPr lang="en-US" dirty="0" smtClean="0"/>
              <a:t>RBC with cytoplasm that is  hypochromic with a </a:t>
            </a:r>
            <a:r>
              <a:rPr lang="en-US" dirty="0"/>
              <a:t>central pallor &gt; 1/3 of RBC </a:t>
            </a:r>
            <a:r>
              <a:rPr lang="en-US" dirty="0" smtClean="0"/>
              <a:t>diameter, some </a:t>
            </a:r>
            <a:r>
              <a:rPr lang="en-US" dirty="0"/>
              <a:t>cells contain so little HGB that they are “ghost cells”</a:t>
            </a:r>
          </a:p>
          <a:p>
            <a:endParaRPr lang="en-US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670" y="2970885"/>
            <a:ext cx="7940660" cy="382328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62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Purple Waves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64131970-C498-414B-8006-F6688F1E4F7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1_Purple Waves template</Template>
  <TotalTime>1484</TotalTime>
  <Words>1466</Words>
  <Application>Microsoft Office PowerPoint</Application>
  <PresentationFormat>On-screen Show (4:3)</PresentationFormat>
  <Paragraphs>266</Paragraphs>
  <Slides>61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3" baseType="lpstr">
      <vt:lpstr>1_Purple Waves template</vt:lpstr>
      <vt:lpstr>Presentation</vt:lpstr>
      <vt:lpstr>RBC’s</vt:lpstr>
      <vt:lpstr>Normal RBC’s</vt:lpstr>
      <vt:lpstr>RBC Morphologic Characteristics</vt:lpstr>
      <vt:lpstr>Anisocytosis</vt:lpstr>
      <vt:lpstr>Aniso Grading</vt:lpstr>
      <vt:lpstr>Macrocytosis</vt:lpstr>
      <vt:lpstr>Macrocytes</vt:lpstr>
      <vt:lpstr>Macrocyte Grading</vt:lpstr>
      <vt:lpstr>Microcytes</vt:lpstr>
      <vt:lpstr>Microcytes</vt:lpstr>
      <vt:lpstr>Microcyte Grading</vt:lpstr>
      <vt:lpstr>Anemia Graph</vt:lpstr>
      <vt:lpstr>Acanthocytes</vt:lpstr>
      <vt:lpstr>Acanthocytes</vt:lpstr>
      <vt:lpstr>Acanthocytes Grading</vt:lpstr>
      <vt:lpstr>Burr Cells (Echinocytes)</vt:lpstr>
      <vt:lpstr>Burr Cells</vt:lpstr>
      <vt:lpstr>Burr Cell Grading</vt:lpstr>
      <vt:lpstr>Acanthocytes vs. Burr Cells</vt:lpstr>
      <vt:lpstr>Eliptocytes (Ovalocytes)</vt:lpstr>
      <vt:lpstr>Eliptocytes (Ovalocytes)</vt:lpstr>
      <vt:lpstr>Eliptocyte Grading</vt:lpstr>
      <vt:lpstr>Stomatocytes</vt:lpstr>
      <vt:lpstr>Stomatocytes</vt:lpstr>
      <vt:lpstr>Stomatocyte Grading</vt:lpstr>
      <vt:lpstr>Sickle Cells</vt:lpstr>
      <vt:lpstr>Sickle Cells</vt:lpstr>
      <vt:lpstr>Sickle Cell Grading</vt:lpstr>
      <vt:lpstr>Target Cells</vt:lpstr>
      <vt:lpstr>Target Cells</vt:lpstr>
      <vt:lpstr>Target Cell Grading</vt:lpstr>
      <vt:lpstr>Teardrops</vt:lpstr>
      <vt:lpstr>Teardrops</vt:lpstr>
      <vt:lpstr>Teardrop Grading</vt:lpstr>
      <vt:lpstr>Spherocytes</vt:lpstr>
      <vt:lpstr>Spherocytes</vt:lpstr>
      <vt:lpstr>Spherocyte Grading</vt:lpstr>
      <vt:lpstr>Schistocytes</vt:lpstr>
      <vt:lpstr>Schistocytes</vt:lpstr>
      <vt:lpstr>Schistocyte Grading</vt:lpstr>
      <vt:lpstr>Hypochromia</vt:lpstr>
      <vt:lpstr>Hypochromia Grading</vt:lpstr>
      <vt:lpstr>Polychromasia</vt:lpstr>
      <vt:lpstr>Polychromasia</vt:lpstr>
      <vt:lpstr>Polychromasia Grading</vt:lpstr>
      <vt:lpstr>Basophilic Stippling</vt:lpstr>
      <vt:lpstr>Basophilic Stippling</vt:lpstr>
      <vt:lpstr>Basophilic Stippling Grading</vt:lpstr>
      <vt:lpstr>NRBC’s</vt:lpstr>
      <vt:lpstr>NRBC’s</vt:lpstr>
      <vt:lpstr>Agglutination</vt:lpstr>
      <vt:lpstr>Agglutination</vt:lpstr>
      <vt:lpstr>Rouleaux</vt:lpstr>
      <vt:lpstr>Rouleaux</vt:lpstr>
      <vt:lpstr>Howell – Jolly Bodies </vt:lpstr>
      <vt:lpstr>Howell – Jolly Bodies </vt:lpstr>
      <vt:lpstr>Pappenheimer Bodies</vt:lpstr>
      <vt:lpstr>Pappenheimer Bodies</vt:lpstr>
      <vt:lpstr>Hemoglobin “C” Crystals</vt:lpstr>
      <vt:lpstr>Hemoglobin “SC” Crystals (glove cells)</vt:lpstr>
      <vt:lpstr>~The End~</vt:lpstr>
    </vt:vector>
  </TitlesOfParts>
  <Company>Scott &amp; White Healthcare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%username%</dc:creator>
  <cp:keywords/>
  <cp:lastModifiedBy>%username%</cp:lastModifiedBy>
  <cp:revision>73</cp:revision>
  <cp:lastPrinted>2013-01-08T23:06:33Z</cp:lastPrinted>
  <dcterms:created xsi:type="dcterms:W3CDTF">2012-08-29T22:04:27Z</dcterms:created>
  <dcterms:modified xsi:type="dcterms:W3CDTF">2013-07-26T03:03:53Z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TC102867689990</vt:lpwstr>
  </property>
</Properties>
</file>