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4" r:id="rId3"/>
    <p:sldId id="263" r:id="rId4"/>
    <p:sldId id="268" r:id="rId5"/>
    <p:sldId id="264" r:id="rId6"/>
    <p:sldId id="265" r:id="rId7"/>
    <p:sldId id="266" r:id="rId8"/>
    <p:sldId id="273" r:id="rId9"/>
    <p:sldId id="276" r:id="rId10"/>
    <p:sldId id="274" r:id="rId11"/>
    <p:sldId id="275" r:id="rId12"/>
    <p:sldId id="272" r:id="rId13"/>
    <p:sldId id="285" r:id="rId14"/>
    <p:sldId id="277" r:id="rId15"/>
    <p:sldId id="280" r:id="rId16"/>
    <p:sldId id="278" r:id="rId17"/>
    <p:sldId id="279" r:id="rId18"/>
    <p:sldId id="281" r:id="rId19"/>
    <p:sldId id="282" r:id="rId20"/>
    <p:sldId id="283" r:id="rId21"/>
    <p:sldId id="286" r:id="rId22"/>
    <p:sldId id="287" r:id="rId23"/>
    <p:sldId id="288" r:id="rId24"/>
    <p:sldId id="289" r:id="rId25"/>
    <p:sldId id="291" r:id="rId26"/>
    <p:sldId id="292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733FD99-7CE8-4199-84E3-8B5AA57DE32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0B3509C-DEB8-4603-82AE-A34E13953CC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-cell_chronic_lymphocytic_leukemia" TargetMode="External"/><Relationship Id="rId2" Type="http://schemas.openxmlformats.org/officeDocument/2006/relationships/hyperlink" Target="http://imagebank.hematolog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lm.nih.gov/medlineplus/ency/article/000532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8229600" cy="3143250"/>
          </a:xfrm>
        </p:spPr>
        <p:txBody>
          <a:bodyPr/>
          <a:lstStyle/>
          <a:p>
            <a:pPr algn="ctr"/>
            <a:r>
              <a:rPr lang="en-US" sz="4000" dirty="0" smtClean="0"/>
              <a:t>Acute &amp; Chronic</a:t>
            </a:r>
            <a:br>
              <a:rPr lang="en-US" sz="4000" dirty="0" smtClean="0"/>
            </a:br>
            <a:r>
              <a:rPr lang="en-US" sz="4000" dirty="0" smtClean="0"/>
              <a:t>Lymphoblastic </a:t>
            </a:r>
            <a:br>
              <a:rPr lang="en-US" sz="4000" dirty="0" smtClean="0"/>
            </a:br>
            <a:r>
              <a:rPr lang="en-US" sz="4000" dirty="0" smtClean="0"/>
              <a:t>Leukemia</a:t>
            </a:r>
            <a:br>
              <a:rPr lang="en-US" sz="4000" dirty="0" smtClean="0"/>
            </a:br>
            <a:r>
              <a:rPr lang="en-US" sz="4000" dirty="0" smtClean="0"/>
              <a:t>&amp; </a:t>
            </a:r>
            <a:br>
              <a:rPr lang="en-US" sz="4000" dirty="0" smtClean="0"/>
            </a:br>
            <a:r>
              <a:rPr lang="en-US" sz="4000" dirty="0" smtClean="0"/>
              <a:t>Hairy Cell Leukemia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133600" y="3375490"/>
            <a:ext cx="6172200" cy="112031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Classification &amp; Images</a:t>
            </a:r>
          </a:p>
          <a:p>
            <a:r>
              <a:rPr lang="en-US" sz="1600" dirty="0"/>
              <a:t>When you see a blast they may be similar, but they do have different characteristics. </a:t>
            </a:r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43200" y="4800600"/>
            <a:ext cx="6172200" cy="739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latin typeface="Lucida Calligraphy" pitchFamily="66" charset="0"/>
              </a:rPr>
              <a:t>By: </a:t>
            </a:r>
            <a:r>
              <a:rPr lang="en-US" sz="1200" dirty="0" err="1" smtClean="0">
                <a:latin typeface="Lucida Calligraphy" pitchFamily="66" charset="0"/>
              </a:rPr>
              <a:t>Michell</a:t>
            </a:r>
            <a:r>
              <a:rPr lang="en-US" sz="1200" dirty="0" smtClean="0">
                <a:latin typeface="Lucida Calligraphy" pitchFamily="66" charset="0"/>
              </a:rPr>
              <a:t> McAdams &amp; Emily </a:t>
            </a:r>
            <a:r>
              <a:rPr lang="en-US" sz="1200" dirty="0" err="1" smtClean="0">
                <a:latin typeface="Lucida Calligraphy" pitchFamily="66" charset="0"/>
              </a:rPr>
              <a:t>Gehring</a:t>
            </a:r>
            <a:endParaRPr lang="en-US" sz="1200" dirty="0" smtClean="0">
              <a:latin typeface="Lucida Calligraphy" pitchFamily="66" charset="0"/>
            </a:endParaRPr>
          </a:p>
          <a:p>
            <a:pPr algn="ctr"/>
            <a:r>
              <a:rPr lang="en-US" sz="1200" dirty="0" smtClean="0">
                <a:latin typeface="Lucida Calligraphy" pitchFamily="66" charset="0"/>
              </a:rPr>
              <a:t>07/17/12</a:t>
            </a:r>
            <a:endParaRPr lang="en-US" sz="1200" dirty="0">
              <a:latin typeface="Lucida Calligraph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49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L2</a:t>
            </a:r>
            <a:endParaRPr lang="en-US" sz="3200" dirty="0"/>
          </a:p>
        </p:txBody>
      </p:sp>
      <p:pic>
        <p:nvPicPr>
          <p:cNvPr id="3074" name="Picture 2" descr="wcd%20L2x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341" y="2057399"/>
            <a:ext cx="4223659" cy="3200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56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1447800"/>
            <a:ext cx="8001000" cy="4953000"/>
          </a:xfrm>
        </p:spPr>
        <p:txBody>
          <a:bodyPr>
            <a:normAutofit/>
          </a:bodyPr>
          <a:lstStyle/>
          <a:p>
            <a:r>
              <a:rPr lang="en-US" dirty="0"/>
              <a:t>Cell Size – </a:t>
            </a:r>
            <a:r>
              <a:rPr lang="en-US" dirty="0" smtClean="0"/>
              <a:t>Large, homogeneous</a:t>
            </a:r>
            <a:endParaRPr lang="en-US" dirty="0"/>
          </a:p>
          <a:p>
            <a:r>
              <a:rPr lang="en-US" dirty="0"/>
              <a:t>Nuclear Chromatin – </a:t>
            </a:r>
            <a:r>
              <a:rPr lang="en-US" dirty="0" smtClean="0"/>
              <a:t>Finely stippled, and homogeneous</a:t>
            </a:r>
            <a:endParaRPr lang="en-US" dirty="0"/>
          </a:p>
          <a:p>
            <a:r>
              <a:rPr lang="en-US" dirty="0"/>
              <a:t>Nuclear Shape – </a:t>
            </a:r>
            <a:r>
              <a:rPr lang="en-US" dirty="0" smtClean="0"/>
              <a:t>Regular (round or oval)</a:t>
            </a:r>
            <a:endParaRPr lang="en-US" dirty="0"/>
          </a:p>
          <a:p>
            <a:r>
              <a:rPr lang="en-US" dirty="0"/>
              <a:t>Nucleoli </a:t>
            </a:r>
            <a:r>
              <a:rPr lang="en-US" dirty="0" smtClean="0"/>
              <a:t>– One or more, prominent</a:t>
            </a:r>
          </a:p>
          <a:p>
            <a:r>
              <a:rPr lang="en-US" dirty="0" smtClean="0"/>
              <a:t>Cytoplasm –Moderately abundant, strongly basophilic</a:t>
            </a:r>
          </a:p>
          <a:p>
            <a:r>
              <a:rPr lang="en-US" dirty="0" smtClean="0"/>
              <a:t>Cytoplasmic </a:t>
            </a:r>
            <a:r>
              <a:rPr lang="en-US" dirty="0"/>
              <a:t>Vacuolation – </a:t>
            </a:r>
            <a:r>
              <a:rPr lang="en-US" dirty="0" smtClean="0"/>
              <a:t>Prominent</a:t>
            </a:r>
          </a:p>
          <a:p>
            <a:endParaRPr lang="en-US" dirty="0"/>
          </a:p>
          <a:p>
            <a:r>
              <a:rPr lang="en-US" dirty="0" smtClean="0"/>
              <a:t>L3 is associated with the worst prognosis. </a:t>
            </a:r>
          </a:p>
          <a:p>
            <a:r>
              <a:rPr lang="en-US" dirty="0" smtClean="0"/>
              <a:t>MPO staining is always negative</a:t>
            </a:r>
          </a:p>
          <a:p>
            <a:r>
              <a:rPr lang="en-US" dirty="0" smtClean="0"/>
              <a:t>NSE is negative, but may show focal cytoplasmic positivity</a:t>
            </a:r>
          </a:p>
          <a:p>
            <a:r>
              <a:rPr lang="en-US" dirty="0" smtClean="0"/>
              <a:t>Vacuoles are PAS negative, but classically positive for the neutral lipid stain O Red O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81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L3</a:t>
            </a:r>
            <a:endParaRPr lang="en-US" sz="3200" dirty="0"/>
          </a:p>
        </p:txBody>
      </p:sp>
      <p:pic>
        <p:nvPicPr>
          <p:cNvPr id="4098" name="Picture 2" descr="wcd%20L3%20Burkitt's%20x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37" y="1700892"/>
            <a:ext cx="4743063" cy="249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wcd%20Burkitt%20O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3428999"/>
            <a:ext cx="2981324" cy="310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19799" y="271819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Positive O Red O Stain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162800" y="3087523"/>
            <a:ext cx="0" cy="1332077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68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229600" cy="3048000"/>
          </a:xfrm>
        </p:spPr>
        <p:txBody>
          <a:bodyPr/>
          <a:lstStyle/>
          <a:p>
            <a:pPr algn="ctr"/>
            <a:r>
              <a:rPr lang="en-US" sz="5400" dirty="0" smtClean="0"/>
              <a:t>Chronic</a:t>
            </a:r>
            <a:br>
              <a:rPr lang="en-US" sz="5400" dirty="0" smtClean="0"/>
            </a:br>
            <a:r>
              <a:rPr lang="en-US" sz="5400" dirty="0" smtClean="0"/>
              <a:t>Lymphoblastic </a:t>
            </a:r>
            <a:br>
              <a:rPr lang="en-US" sz="5400" dirty="0" smtClean="0"/>
            </a:br>
            <a:r>
              <a:rPr lang="en-US" sz="5400" dirty="0" smtClean="0"/>
              <a:t>Leukemia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707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295400"/>
            <a:ext cx="7125112" cy="444103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CLL is the most common type of leukemia.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CLL affects B-cell lymphocytes, which originate in the bone marrow and develop in the lymph nodes. Normally B-cells fight infection by producing antibodies.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CLL is a disease of adults, but in rare cases can occur in teenagers and occasionally in children. Most new diagnosed people are over the age of 50, the majority are men.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cause of CLL is unknown. There are no links to radiation, cancer-causing chemicals, or viruses.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391400" cy="4952999"/>
          </a:xfrm>
        </p:spPr>
        <p:txBody>
          <a:bodyPr/>
          <a:lstStyle/>
          <a:p>
            <a:pPr marL="18288" indent="0">
              <a:buNone/>
            </a:pPr>
            <a:r>
              <a:rPr lang="en-US" sz="3200" b="1" dirty="0" smtClean="0"/>
              <a:t>STAGING</a:t>
            </a:r>
          </a:p>
          <a:p>
            <a:pPr marL="18288" indent="0">
              <a:buNone/>
            </a:pPr>
            <a:r>
              <a:rPr lang="en-US" sz="2800" dirty="0" smtClean="0"/>
              <a:t>There </a:t>
            </a:r>
            <a:r>
              <a:rPr lang="en-US" sz="2800" dirty="0"/>
              <a:t>are two systems used to stage </a:t>
            </a:r>
            <a:r>
              <a:rPr lang="en-US" sz="2800" dirty="0" smtClean="0"/>
              <a:t>CLL</a:t>
            </a:r>
          </a:p>
          <a:p>
            <a:pPr lvl="1"/>
            <a:r>
              <a:rPr lang="en-US" sz="2400" dirty="0" smtClean="0"/>
              <a:t> Rai system uses numbers 0 – IV to group CLL into low, intermediate, and high risk categories. The higher the number the more advanced the cancer. 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400" dirty="0" err="1" smtClean="0"/>
              <a:t>Binet</a:t>
            </a:r>
            <a:r>
              <a:rPr lang="en-US" sz="2400" dirty="0" smtClean="0"/>
              <a:t> system uses letters A – C to stage CLL according to how many lymph node groups are involved and whether you have a drop in the number of red blood cells or platelets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73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620000" cy="4800600"/>
          </a:xfrm>
        </p:spPr>
        <p:txBody>
          <a:bodyPr/>
          <a:lstStyle/>
          <a:p>
            <a:pPr marL="18288" indent="0">
              <a:buNone/>
            </a:pPr>
            <a:r>
              <a:rPr lang="en-US" sz="3200" b="1" dirty="0" smtClean="0"/>
              <a:t>SYMPTOMS</a:t>
            </a:r>
          </a:p>
          <a:p>
            <a:pPr marL="18288" indent="0">
              <a:buNone/>
            </a:pPr>
            <a:r>
              <a:rPr lang="en-US" sz="2800" dirty="0" smtClean="0"/>
              <a:t>These </a:t>
            </a:r>
            <a:r>
              <a:rPr lang="en-US" sz="2800" dirty="0"/>
              <a:t>Symptoms may </a:t>
            </a:r>
            <a:r>
              <a:rPr lang="en-US" sz="2800" dirty="0" smtClean="0"/>
              <a:t>occur</a:t>
            </a:r>
          </a:p>
          <a:p>
            <a:pPr lvl="1"/>
            <a:r>
              <a:rPr lang="en-US" sz="2400" dirty="0" smtClean="0"/>
              <a:t>Abnormal bruising</a:t>
            </a:r>
          </a:p>
          <a:p>
            <a:pPr lvl="1"/>
            <a:r>
              <a:rPr lang="en-US" sz="2400" dirty="0" smtClean="0"/>
              <a:t>Enlarged lymph nodes, liver, or spleen</a:t>
            </a:r>
          </a:p>
          <a:p>
            <a:pPr lvl="1"/>
            <a:r>
              <a:rPr lang="en-US" sz="2400" dirty="0" smtClean="0"/>
              <a:t>Excessive sweating, night sweats</a:t>
            </a:r>
          </a:p>
          <a:p>
            <a:pPr lvl="1"/>
            <a:r>
              <a:rPr lang="en-US" sz="2400" dirty="0" smtClean="0"/>
              <a:t>Fatigue</a:t>
            </a:r>
          </a:p>
          <a:p>
            <a:pPr lvl="1"/>
            <a:r>
              <a:rPr lang="en-US" sz="2400" dirty="0" smtClean="0"/>
              <a:t>Fever</a:t>
            </a:r>
          </a:p>
          <a:p>
            <a:pPr lvl="1"/>
            <a:r>
              <a:rPr lang="en-US" sz="2400" dirty="0" smtClean="0"/>
              <a:t>Infections that keep coming back</a:t>
            </a:r>
          </a:p>
          <a:p>
            <a:pPr lvl="1"/>
            <a:r>
              <a:rPr lang="en-US" sz="2400" dirty="0" smtClean="0"/>
              <a:t>Loss of appetite or becoming full too quickly</a:t>
            </a:r>
          </a:p>
          <a:p>
            <a:pPr lvl="1"/>
            <a:r>
              <a:rPr lang="en-US" sz="2400" dirty="0" smtClean="0"/>
              <a:t>Unintentional weight loss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844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620000" cy="48768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3200" b="1" dirty="0" smtClean="0"/>
              <a:t>Diagnosis</a:t>
            </a:r>
            <a:endParaRPr lang="en-US" sz="3200" b="1" dirty="0"/>
          </a:p>
          <a:p>
            <a:r>
              <a:rPr lang="en-US" sz="2400" dirty="0" smtClean="0"/>
              <a:t>Diagnosis is based on the demonstration of abnormal population of B lymphocytes in the blood, bone marrow, or tissues that display an unusual but characteristic pattern of molecules on the cell surface.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combination of the microscopic examination of the peripheral blood and analysis of lymphocytes by flow cytometry is needed to establish the diagnosis.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87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7467600" cy="51054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3200" b="1" dirty="0" smtClean="0"/>
              <a:t>TREATMENT</a:t>
            </a:r>
          </a:p>
          <a:p>
            <a:r>
              <a:rPr lang="en-US" dirty="0" smtClean="0"/>
              <a:t>Early stages of CLL are normally not treated. Treatment focuses on controlling the disease and its symptoms rather than on a cure.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Chemotherapy is the most common treatment.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Bone marrow or stem cell transplants may be used and are the only therapy that offers a potential cure.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219200"/>
            <a:ext cx="7125112" cy="1600200"/>
          </a:xfrm>
        </p:spPr>
        <p:txBody>
          <a:bodyPr/>
          <a:lstStyle/>
          <a:p>
            <a:pPr marL="18288" indent="0">
              <a:buNone/>
            </a:pPr>
            <a:r>
              <a:rPr lang="en-US" sz="3200" b="1" dirty="0" smtClean="0"/>
              <a:t>BLAST CELLS</a:t>
            </a:r>
          </a:p>
          <a:p>
            <a:r>
              <a:rPr lang="en-US" dirty="0" smtClean="0"/>
              <a:t>Blasts </a:t>
            </a:r>
            <a:r>
              <a:rPr lang="en-US" dirty="0"/>
              <a:t>in this case of </a:t>
            </a:r>
            <a:r>
              <a:rPr lang="en-US" dirty="0" err="1"/>
              <a:t>precusor</a:t>
            </a:r>
            <a:r>
              <a:rPr lang="en-US" dirty="0"/>
              <a:t> B-cell ALL are relatively small with a high </a:t>
            </a:r>
            <a:r>
              <a:rPr lang="en-US" dirty="0" err="1"/>
              <a:t>nucleo</a:t>
            </a:r>
            <a:r>
              <a:rPr lang="en-US" dirty="0"/>
              <a:t>-cytoplasmic </a:t>
            </a:r>
            <a:r>
              <a:rPr lang="en-US" dirty="0" smtClean="0"/>
              <a:t>ratio.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85" y="2590800"/>
            <a:ext cx="574191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229600" cy="3048000"/>
          </a:xfrm>
        </p:spPr>
        <p:txBody>
          <a:bodyPr/>
          <a:lstStyle/>
          <a:p>
            <a:pPr algn="ctr"/>
            <a:r>
              <a:rPr lang="en-US" sz="5400" dirty="0" smtClean="0"/>
              <a:t>Acute</a:t>
            </a:r>
            <a:br>
              <a:rPr lang="en-US" sz="5400" dirty="0" smtClean="0"/>
            </a:br>
            <a:r>
              <a:rPr lang="en-US" sz="5400" dirty="0" smtClean="0"/>
              <a:t>Lymphoblastic </a:t>
            </a:r>
            <a:br>
              <a:rPr lang="en-US" sz="5400" dirty="0" smtClean="0"/>
            </a:br>
            <a:r>
              <a:rPr lang="en-US" sz="5400" dirty="0" smtClean="0"/>
              <a:t>Leukemia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763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447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/>
              <a:t>Chronic Lymphoblastic Leukemia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125112" cy="1630759"/>
          </a:xfrm>
        </p:spPr>
        <p:txBody>
          <a:bodyPr>
            <a:normAutofit fontScale="92500" lnSpcReduction="10000"/>
          </a:bodyPr>
          <a:lstStyle/>
          <a:p>
            <a:pPr marL="18288" indent="0">
              <a:buNone/>
            </a:pPr>
            <a:r>
              <a:rPr lang="en-US" sz="3500" b="1" dirty="0" smtClean="0"/>
              <a:t>PROLYMPHOCYTES</a:t>
            </a:r>
          </a:p>
          <a:p>
            <a:r>
              <a:rPr lang="en-US" dirty="0" smtClean="0"/>
              <a:t>Peripheral </a:t>
            </a:r>
            <a:r>
              <a:rPr lang="en-US" dirty="0"/>
              <a:t>smear showing </a:t>
            </a:r>
            <a:r>
              <a:rPr lang="en-US" dirty="0" err="1"/>
              <a:t>prolymphocytes</a:t>
            </a:r>
            <a:r>
              <a:rPr lang="en-US" dirty="0"/>
              <a:t> (arrows) and a small lymphocyte. The </a:t>
            </a:r>
            <a:r>
              <a:rPr lang="en-US" dirty="0" err="1"/>
              <a:t>prolymphocytes</a:t>
            </a:r>
            <a:r>
              <a:rPr lang="en-US" dirty="0"/>
              <a:t> have abundant cytoplasm and large nucleolus. In CLL, </a:t>
            </a:r>
            <a:r>
              <a:rPr lang="en-US" dirty="0" err="1"/>
              <a:t>prolymphocytes</a:t>
            </a:r>
            <a:r>
              <a:rPr lang="en-US" dirty="0"/>
              <a:t> may constitute up to 14% of the lymphocyte population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849959"/>
            <a:ext cx="5105400" cy="385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43200"/>
            <a:ext cx="8534400" cy="1905000"/>
          </a:xfrm>
        </p:spPr>
        <p:txBody>
          <a:bodyPr/>
          <a:lstStyle/>
          <a:p>
            <a:pPr algn="ctr"/>
            <a:r>
              <a:rPr lang="en-US" sz="5400" dirty="0" smtClean="0"/>
              <a:t>Hairy Cell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Leukemia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56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en-US" sz="4000" dirty="0"/>
              <a:t>Hairy Cell Leukemia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3544887"/>
          </a:xfrm>
        </p:spPr>
        <p:txBody>
          <a:bodyPr/>
          <a:lstStyle/>
          <a:p>
            <a:pPr>
              <a:defRPr/>
            </a:pPr>
            <a:r>
              <a:rPr lang="en-US" dirty="0"/>
              <a:t>Hairy cell leukemia is a chronic lymphoproliferative disease of B cell origin.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It occurs most commonly in mid-aged to elderly males.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Commonly associated with massive splenomegaly and pancytopenia </a:t>
            </a:r>
          </a:p>
        </p:txBody>
      </p:sp>
    </p:spTree>
    <p:extLst>
      <p:ext uri="{BB962C8B-B14F-4D97-AF65-F5344CB8AC3E}">
        <p14:creationId xmlns:p14="http://schemas.microsoft.com/office/powerpoint/2010/main" val="10141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en-US" sz="4000" dirty="0"/>
              <a:t>Hairy Cell Leukemia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990600"/>
            <a:ext cx="8153400" cy="4924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Hairy Cell Characteristics</a:t>
            </a:r>
          </a:p>
          <a:p>
            <a:pPr lvl="1" eaLnBrk="1" hangingPunct="1">
              <a:defRPr/>
            </a:pPr>
            <a:r>
              <a:rPr lang="en-US" sz="2000" dirty="0" smtClean="0"/>
              <a:t>Size: 12 to 20µm</a:t>
            </a:r>
            <a:endParaRPr lang="en-US" sz="2000" dirty="0"/>
          </a:p>
          <a:p>
            <a:pPr lvl="1" eaLnBrk="1" hangingPunct="1">
              <a:defRPr/>
            </a:pPr>
            <a:r>
              <a:rPr lang="en-US" sz="2000" dirty="0" smtClean="0"/>
              <a:t>N:C Ratio: 4:1 to 2:1</a:t>
            </a:r>
          </a:p>
          <a:p>
            <a:pPr lvl="1" eaLnBrk="1" hangingPunct="1">
              <a:defRPr/>
            </a:pPr>
            <a:r>
              <a:rPr lang="en-US" sz="2000" dirty="0" smtClean="0"/>
              <a:t>Cell Shape: Round to Ovoid</a:t>
            </a:r>
          </a:p>
          <a:p>
            <a:pPr lvl="1" eaLnBrk="1" hangingPunct="1">
              <a:defRPr/>
            </a:pPr>
            <a:r>
              <a:rPr lang="en-US" sz="2000" dirty="0" smtClean="0"/>
              <a:t>Chromatin: Fine to slightly coarse; parachromatin is scant and evenly dispersed</a:t>
            </a:r>
          </a:p>
          <a:p>
            <a:pPr lvl="1" eaLnBrk="1" hangingPunct="1">
              <a:defRPr/>
            </a:pPr>
            <a:r>
              <a:rPr lang="en-US" sz="2000" dirty="0" smtClean="0"/>
              <a:t>Nucleoli: one or more; small; rarely single and prominent</a:t>
            </a:r>
            <a:endParaRPr lang="en-US" dirty="0" smtClean="0"/>
          </a:p>
          <a:p>
            <a:pPr lvl="1" eaLnBrk="1" hangingPunct="1">
              <a:defRPr/>
            </a:pPr>
            <a:r>
              <a:rPr lang="en-US" sz="2000" dirty="0" smtClean="0"/>
              <a:t>Cytoplasm:  Moderate to abundant; pale blue to gray-blue and agranular; fine (hairy) irregular filamentous projections; the projections can be think, blunted, smudged, or serrated; small vacuoles may be present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2000" b="1" dirty="0" smtClean="0"/>
              <a:t>***NOTE: </a:t>
            </a:r>
            <a:r>
              <a:rPr lang="en-US" sz="2000" dirty="0" smtClean="0"/>
              <a:t>Some cases lack projections and have smooth cytoplasmic border</a:t>
            </a:r>
          </a:p>
        </p:txBody>
      </p:sp>
    </p:spTree>
    <p:extLst>
      <p:ext uri="{BB962C8B-B14F-4D97-AF65-F5344CB8AC3E}">
        <p14:creationId xmlns:p14="http://schemas.microsoft.com/office/powerpoint/2010/main" val="8928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en-US" sz="4000" dirty="0"/>
              <a:t>Hairy Cell Leukemia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94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Key Differentiating Features</a:t>
            </a:r>
            <a:endParaRPr lang="en-US" dirty="0"/>
          </a:p>
          <a:p>
            <a:pPr lvl="1" eaLnBrk="1" hangingPunct="1">
              <a:defRPr/>
            </a:pPr>
            <a:r>
              <a:rPr lang="en-US" dirty="0" smtClean="0"/>
              <a:t>Larger than a normal, mature lymphocyte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The chromatin is finer than in a normal lymphocyte or chronic lymphocytic leukemia cell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Fine, filamentous </a:t>
            </a:r>
            <a:r>
              <a:rPr lang="en-US" dirty="0" smtClean="0"/>
              <a:t>projections</a:t>
            </a:r>
          </a:p>
          <a:p>
            <a:pPr lvl="1" eaLnBrk="1" hangingPunct="1">
              <a:defRPr/>
            </a:pPr>
            <a:endParaRPr lang="en-US" dirty="0"/>
          </a:p>
          <a:p>
            <a:r>
              <a:rPr lang="en-US" altLang="en-US" dirty="0"/>
              <a:t>Potential Look-A-Like Cells</a:t>
            </a:r>
          </a:p>
          <a:p>
            <a:pPr lvl="1"/>
            <a:r>
              <a:rPr lang="en-US" altLang="en-US" dirty="0"/>
              <a:t>Reactive Lymphocytes</a:t>
            </a:r>
          </a:p>
          <a:p>
            <a:pPr lvl="1"/>
            <a:r>
              <a:rPr lang="en-US" altLang="en-US" dirty="0" err="1"/>
              <a:t>Prolymphocytes</a:t>
            </a:r>
            <a:endParaRPr lang="en-US" altLang="en-US" dirty="0"/>
          </a:p>
          <a:p>
            <a:pPr lvl="1"/>
            <a:r>
              <a:rPr lang="en-US" altLang="en-US" dirty="0"/>
              <a:t>Lymphoma Cells</a:t>
            </a:r>
          </a:p>
          <a:p>
            <a:pPr lvl="1"/>
            <a:r>
              <a:rPr lang="en-US" altLang="en-US" dirty="0" err="1"/>
              <a:t>Sézary</a:t>
            </a:r>
            <a:r>
              <a:rPr lang="en-US" altLang="en-US" dirty="0"/>
              <a:t> Cells</a:t>
            </a:r>
          </a:p>
          <a:p>
            <a:pPr lvl="1"/>
            <a:r>
              <a:rPr lang="en-US" altLang="en-US" dirty="0"/>
              <a:t>Monocytes</a:t>
            </a:r>
          </a:p>
          <a:p>
            <a:pPr lvl="1"/>
            <a:r>
              <a:rPr lang="en-US" altLang="en-US" dirty="0" err="1" smtClean="0"/>
              <a:t>Promonocytes</a:t>
            </a:r>
            <a:endParaRPr lang="en-US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2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589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en-US" sz="4000" dirty="0"/>
              <a:t>Hairy Cell Leukemia</a:t>
            </a:r>
          </a:p>
        </p:txBody>
      </p:sp>
      <p:pic>
        <p:nvPicPr>
          <p:cNvPr id="717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0" t="14551" r="17661" b="15382"/>
          <a:stretch>
            <a:fillRect/>
          </a:stretch>
        </p:blipFill>
        <p:spPr bwMode="auto">
          <a:xfrm>
            <a:off x="1371600" y="1277938"/>
            <a:ext cx="2513013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55" t="30060" r="10286" b="21510"/>
          <a:stretch>
            <a:fillRect/>
          </a:stretch>
        </p:blipFill>
        <p:spPr bwMode="auto">
          <a:xfrm>
            <a:off x="5410200" y="884237"/>
            <a:ext cx="1760537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1" t="25096" r="23137" b="15324"/>
          <a:stretch>
            <a:fillRect/>
          </a:stretch>
        </p:blipFill>
        <p:spPr bwMode="auto">
          <a:xfrm>
            <a:off x="1371600" y="3484563"/>
            <a:ext cx="3319463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6" t="6679" r="28384" b="6255"/>
          <a:stretch>
            <a:fillRect/>
          </a:stretch>
        </p:blipFill>
        <p:spPr bwMode="auto">
          <a:xfrm>
            <a:off x="5029200" y="2371725"/>
            <a:ext cx="22320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47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altLang="en-US" sz="4000" dirty="0"/>
              <a:t>Look-A-Like Cells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90600" y="1169988"/>
            <a:ext cx="7235825" cy="5486400"/>
            <a:chOff x="1774825" y="1169988"/>
            <a:chExt cx="7235825" cy="5486400"/>
          </a:xfrm>
        </p:grpSpPr>
        <p:pic>
          <p:nvPicPr>
            <p:cNvPr id="8195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10" t="14551" r="17661" b="15382"/>
            <a:stretch>
              <a:fillRect/>
            </a:stretch>
          </p:blipFill>
          <p:spPr bwMode="auto">
            <a:xfrm>
              <a:off x="1774825" y="1169988"/>
              <a:ext cx="2370138" cy="2039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6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93" t="30473" r="27441" b="18091"/>
            <a:stretch>
              <a:fillRect/>
            </a:stretch>
          </p:blipFill>
          <p:spPr bwMode="auto">
            <a:xfrm>
              <a:off x="6678613" y="1376363"/>
              <a:ext cx="2320925" cy="1836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7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9" t="17036" r="21481" b="21230"/>
            <a:stretch>
              <a:fillRect/>
            </a:stretch>
          </p:blipFill>
          <p:spPr bwMode="auto">
            <a:xfrm>
              <a:off x="4500563" y="1349375"/>
              <a:ext cx="1814512" cy="186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8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053" t="23135" r="29890" b="11320"/>
            <a:stretch>
              <a:fillRect/>
            </a:stretch>
          </p:blipFill>
          <p:spPr bwMode="auto">
            <a:xfrm>
              <a:off x="1873250" y="3960813"/>
              <a:ext cx="2271713" cy="199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81" t="27164" r="23836" b="28140"/>
            <a:stretch>
              <a:fillRect/>
            </a:stretch>
          </p:blipFill>
          <p:spPr bwMode="auto">
            <a:xfrm>
              <a:off x="4413250" y="3905250"/>
              <a:ext cx="2035175" cy="210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77" r="21001" b="50000"/>
            <a:stretch>
              <a:fillRect/>
            </a:stretch>
          </p:blipFill>
          <p:spPr bwMode="auto">
            <a:xfrm>
              <a:off x="6678613" y="4048125"/>
              <a:ext cx="2303462" cy="181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1" name="TextBox 6"/>
            <p:cNvSpPr txBox="1">
              <a:spLocks noChangeArrowheads="1"/>
            </p:cNvSpPr>
            <p:nvPr/>
          </p:nvSpPr>
          <p:spPr bwMode="auto">
            <a:xfrm>
              <a:off x="1824038" y="3209925"/>
              <a:ext cx="22717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Hairy Cell</a:t>
              </a:r>
            </a:p>
          </p:txBody>
        </p:sp>
        <p:sp>
          <p:nvSpPr>
            <p:cNvPr id="8202" name="TextBox 12"/>
            <p:cNvSpPr txBox="1">
              <a:spLocks noChangeArrowheads="1"/>
            </p:cNvSpPr>
            <p:nvPr/>
          </p:nvSpPr>
          <p:spPr bwMode="auto">
            <a:xfrm>
              <a:off x="4500563" y="3209925"/>
              <a:ext cx="18145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Prolymphocyte</a:t>
              </a:r>
            </a:p>
          </p:txBody>
        </p:sp>
        <p:sp>
          <p:nvSpPr>
            <p:cNvPr id="8203" name="TextBox 13"/>
            <p:cNvSpPr txBox="1">
              <a:spLocks noChangeArrowheads="1"/>
            </p:cNvSpPr>
            <p:nvPr/>
          </p:nvSpPr>
          <p:spPr bwMode="auto">
            <a:xfrm>
              <a:off x="6678613" y="3209925"/>
              <a:ext cx="23320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Lymphoma Cells</a:t>
              </a:r>
            </a:p>
          </p:txBody>
        </p:sp>
        <p:sp>
          <p:nvSpPr>
            <p:cNvPr id="8204" name="TextBox 14"/>
            <p:cNvSpPr txBox="1">
              <a:spLocks noChangeArrowheads="1"/>
            </p:cNvSpPr>
            <p:nvPr/>
          </p:nvSpPr>
          <p:spPr bwMode="auto">
            <a:xfrm>
              <a:off x="2101850" y="5954713"/>
              <a:ext cx="1814513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Reactive Lymphocyte</a:t>
              </a:r>
            </a:p>
          </p:txBody>
        </p:sp>
        <p:sp>
          <p:nvSpPr>
            <p:cNvPr id="8205" name="TextBox 15"/>
            <p:cNvSpPr txBox="1">
              <a:spLocks noChangeArrowheads="1"/>
            </p:cNvSpPr>
            <p:nvPr/>
          </p:nvSpPr>
          <p:spPr bwMode="auto">
            <a:xfrm>
              <a:off x="4522788" y="6010275"/>
              <a:ext cx="1814512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Reactive Lymphocyte</a:t>
              </a:r>
            </a:p>
          </p:txBody>
        </p:sp>
        <p:sp>
          <p:nvSpPr>
            <p:cNvPr id="8206" name="TextBox 16"/>
            <p:cNvSpPr txBox="1">
              <a:spLocks noChangeArrowheads="1"/>
            </p:cNvSpPr>
            <p:nvPr/>
          </p:nvSpPr>
          <p:spPr bwMode="auto">
            <a:xfrm>
              <a:off x="6937375" y="6054725"/>
              <a:ext cx="18145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Sézary Cells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76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95400"/>
            <a:ext cx="7467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Hematology and </a:t>
            </a:r>
            <a:r>
              <a:rPr lang="en-US" dirty="0" err="1" smtClean="0"/>
              <a:t>Fundametals</a:t>
            </a:r>
            <a:r>
              <a:rPr lang="en-US" dirty="0" smtClean="0"/>
              <a:t> of Hemostasis. Fifth Edition. Denise M </a:t>
            </a:r>
            <a:r>
              <a:rPr lang="en-US" dirty="0" err="1" smtClean="0"/>
              <a:t>Harmening</a:t>
            </a:r>
            <a:r>
              <a:rPr lang="en-US" dirty="0" smtClean="0"/>
              <a:t>. 2009.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http://imagebank.hematology.org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B-cell Chronic Lymphocytic Leukemia – Wikipedia </a:t>
            </a:r>
            <a:r>
              <a:rPr lang="en-US" sz="2400" dirty="0">
                <a:hlinkClick r:id="rId3"/>
              </a:rPr>
              <a:t>http://en.wikipedia.org/wiki/B-cell_chronic_lymphocytic_leukemia</a:t>
            </a:r>
            <a:endParaRPr lang="en-US" sz="2400" dirty="0"/>
          </a:p>
          <a:p>
            <a:endParaRPr lang="en-US" sz="2400" dirty="0"/>
          </a:p>
          <a:p>
            <a:r>
              <a:rPr lang="en-US" dirty="0"/>
              <a:t>Chronic Lymphocytic Leukemia – MedlinePlus </a:t>
            </a:r>
            <a:r>
              <a:rPr lang="en-US" sz="2400" dirty="0">
                <a:hlinkClick r:id="rId4"/>
              </a:rPr>
              <a:t>http://www.nlm.nih.gov/medlineplus/ency/article/000532.htm</a:t>
            </a:r>
            <a:endParaRPr lang="en-US" sz="2400" dirty="0"/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 smtClean="0"/>
              <a:t>References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44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Acute Lymphoid Leukemia is a clonal proliferation of lymphoid cells that have been “frozen” at a given stage of maturation with features of an early lymphocyte or lymphoblast. </a:t>
            </a:r>
          </a:p>
          <a:p>
            <a:r>
              <a:rPr lang="en-US" sz="2400" dirty="0" smtClean="0"/>
              <a:t>Acute Lymphoblastic Leukemia (ALL) is mostly a disease of children and rare in adults. </a:t>
            </a:r>
          </a:p>
          <a:p>
            <a:r>
              <a:rPr lang="en-US" sz="2400" dirty="0" smtClean="0"/>
              <a:t>ALL is associated with anemia, neutropenia, thrombocytopenia, lymphoblasts and prolymphocytes</a:t>
            </a:r>
          </a:p>
          <a:p>
            <a:r>
              <a:rPr lang="en-US" sz="2400" dirty="0" smtClean="0"/>
              <a:t>ALL does not have Auer rods and usually not dysplastic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sz="4000" dirty="0"/>
              <a:t>Acute Lymphoblastic Leukemia</a:t>
            </a:r>
          </a:p>
        </p:txBody>
      </p:sp>
    </p:spTree>
    <p:extLst>
      <p:ext uri="{BB962C8B-B14F-4D97-AF65-F5344CB8AC3E}">
        <p14:creationId xmlns:p14="http://schemas.microsoft.com/office/powerpoint/2010/main" val="40821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3000"/>
            <a:ext cx="8001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Classification relies on immunophenotypic, molecular, and cytogenetic characteristics of the clonal blast population along with the morphologic features of the blast. </a:t>
            </a:r>
          </a:p>
          <a:p>
            <a:r>
              <a:rPr lang="en-US" sz="2400" dirty="0"/>
              <a:t>Special stains are used to distinguish between AML and ALL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WHO classification does not rely on the FAB morphologic classification, rather it relies on whether the leukemia is a precursor B or precursor T cell lineage.</a:t>
            </a:r>
          </a:p>
          <a:p>
            <a:r>
              <a:rPr lang="en-US" sz="2400" dirty="0" smtClean="0"/>
              <a:t>FAB classification is helpful to differentiate between </a:t>
            </a:r>
            <a:r>
              <a:rPr lang="en-US" sz="2400" dirty="0" err="1" smtClean="0"/>
              <a:t>myeloblasts</a:t>
            </a:r>
            <a:r>
              <a:rPr lang="en-US" sz="2400" dirty="0" smtClean="0"/>
              <a:t>, lymphoblasts and reactive lymphocytes.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sz="4000" dirty="0"/>
              <a:t>Acute Lymphoblastic Leukemia</a:t>
            </a:r>
          </a:p>
        </p:txBody>
      </p:sp>
    </p:spTree>
    <p:extLst>
      <p:ext uri="{BB962C8B-B14F-4D97-AF65-F5344CB8AC3E}">
        <p14:creationId xmlns:p14="http://schemas.microsoft.com/office/powerpoint/2010/main" val="34558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ymphoi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2624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sz="4000" dirty="0"/>
              <a:t>Acute Lymphoblastic Leukemia</a:t>
            </a:r>
          </a:p>
        </p:txBody>
      </p:sp>
      <p:sp>
        <p:nvSpPr>
          <p:cNvPr id="5" name="Oval 4"/>
          <p:cNvSpPr/>
          <p:nvPr/>
        </p:nvSpPr>
        <p:spPr>
          <a:xfrm>
            <a:off x="5029200" y="2552700"/>
            <a:ext cx="3124200" cy="27432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3657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L1 – Small, uniform lymphoblasts</a:t>
            </a:r>
          </a:p>
          <a:p>
            <a:pPr marL="18288" indent="0">
              <a:buNone/>
            </a:pPr>
            <a:endParaRPr lang="en-US" sz="2400" dirty="0" smtClean="0"/>
          </a:p>
          <a:p>
            <a:r>
              <a:rPr lang="en-US" sz="2400" dirty="0" smtClean="0"/>
              <a:t>L2 – Large, pleomorphic lymphoblasts</a:t>
            </a:r>
          </a:p>
          <a:p>
            <a:pPr marL="18288" indent="0">
              <a:buNone/>
            </a:pPr>
            <a:endParaRPr lang="en-US" sz="2400" dirty="0" smtClean="0"/>
          </a:p>
          <a:p>
            <a:r>
              <a:rPr lang="en-US" sz="2400" dirty="0" smtClean="0"/>
              <a:t>L3 – </a:t>
            </a:r>
            <a:r>
              <a:rPr lang="en-US" sz="2400" dirty="0" err="1" smtClean="0"/>
              <a:t>Burkitt’s</a:t>
            </a:r>
            <a:r>
              <a:rPr lang="en-US" sz="2400" dirty="0" smtClean="0"/>
              <a:t> type (vacuolated and deeply basophilic cytoplasm)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FAB Classification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37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1" y="1524000"/>
            <a:ext cx="8001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Cell Size – Predominantly small</a:t>
            </a:r>
          </a:p>
          <a:p>
            <a:r>
              <a:rPr lang="en-US" dirty="0" smtClean="0"/>
              <a:t>Nuclear Chromatin – Homogeneous in any one case</a:t>
            </a:r>
          </a:p>
          <a:p>
            <a:r>
              <a:rPr lang="en-US" dirty="0" smtClean="0"/>
              <a:t>Nuclear Shape – Regular, occasional clefting</a:t>
            </a:r>
          </a:p>
          <a:p>
            <a:r>
              <a:rPr lang="en-US" dirty="0" smtClean="0"/>
              <a:t>Nucleoli – Inconspicuous</a:t>
            </a:r>
          </a:p>
          <a:p>
            <a:r>
              <a:rPr lang="en-US" dirty="0" smtClean="0"/>
              <a:t>Cytoplasm – Scanty</a:t>
            </a:r>
          </a:p>
          <a:p>
            <a:r>
              <a:rPr lang="en-US" dirty="0" smtClean="0"/>
              <a:t>Cytoplasmic Vacuolation – Variable</a:t>
            </a:r>
          </a:p>
          <a:p>
            <a:endParaRPr lang="en-US" dirty="0"/>
          </a:p>
          <a:p>
            <a:r>
              <a:rPr lang="en-US" dirty="0" smtClean="0"/>
              <a:t>L1 has a high N:C ratio and the nucleoli is absent.</a:t>
            </a:r>
          </a:p>
          <a:p>
            <a:r>
              <a:rPr lang="en-US" dirty="0" smtClean="0"/>
              <a:t>L1 has 90% blasts and is associated with the best prognosis</a:t>
            </a:r>
          </a:p>
          <a:p>
            <a:r>
              <a:rPr lang="en-US" dirty="0" smtClean="0"/>
              <a:t>L1 occurs mostly in children.</a:t>
            </a:r>
          </a:p>
          <a:p>
            <a:r>
              <a:rPr lang="en-US" dirty="0" smtClean="0"/>
              <a:t>MPO stain is always negative.</a:t>
            </a:r>
          </a:p>
          <a:p>
            <a:r>
              <a:rPr lang="en-US" dirty="0" smtClean="0"/>
              <a:t>Most are pro B or pre B lineage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86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L1</a:t>
            </a:r>
            <a:endParaRPr lang="en-US" sz="3200" dirty="0"/>
          </a:p>
        </p:txBody>
      </p:sp>
      <p:pic>
        <p:nvPicPr>
          <p:cNvPr id="2050" name="Picture 2" descr="wcd%20ALL%20proB%20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787" y="1828800"/>
            <a:ext cx="41280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73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8000999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Cell Size – </a:t>
            </a:r>
            <a:r>
              <a:rPr lang="en-US" sz="2200" dirty="0" smtClean="0"/>
              <a:t>Large, heterogeneous</a:t>
            </a:r>
            <a:endParaRPr lang="en-US" sz="2200" dirty="0"/>
          </a:p>
          <a:p>
            <a:r>
              <a:rPr lang="en-US" sz="2200" dirty="0"/>
              <a:t>Nuclear Chromatin – </a:t>
            </a:r>
            <a:r>
              <a:rPr lang="en-US" sz="2200" dirty="0" smtClean="0"/>
              <a:t>Heterogeneous</a:t>
            </a:r>
            <a:endParaRPr lang="en-US" sz="2200" dirty="0"/>
          </a:p>
          <a:p>
            <a:r>
              <a:rPr lang="en-US" sz="2200" dirty="0"/>
              <a:t>Nuclear Shape – </a:t>
            </a:r>
            <a:r>
              <a:rPr lang="en-US" sz="2200" dirty="0" smtClean="0"/>
              <a:t>Irregular, clefting and indentation common</a:t>
            </a:r>
            <a:endParaRPr lang="en-US" sz="2200" dirty="0"/>
          </a:p>
          <a:p>
            <a:r>
              <a:rPr lang="en-US" sz="2200" dirty="0"/>
              <a:t>Nucleoli – </a:t>
            </a:r>
            <a:r>
              <a:rPr lang="en-US" sz="2200" dirty="0" smtClean="0"/>
              <a:t>One or more, often large</a:t>
            </a:r>
            <a:endParaRPr lang="en-US" sz="2200" dirty="0"/>
          </a:p>
          <a:p>
            <a:r>
              <a:rPr lang="en-US" sz="2200" dirty="0"/>
              <a:t>Cytoplasm – </a:t>
            </a:r>
            <a:r>
              <a:rPr lang="en-US" sz="2200" dirty="0" smtClean="0"/>
              <a:t>Variable; often moderately abundant</a:t>
            </a:r>
            <a:endParaRPr lang="en-US" sz="2200" dirty="0"/>
          </a:p>
          <a:p>
            <a:r>
              <a:rPr lang="en-US" sz="2200" dirty="0"/>
              <a:t>Cytoplasmic Vacuolation – </a:t>
            </a:r>
            <a:r>
              <a:rPr lang="en-US" sz="2200" dirty="0" smtClean="0"/>
              <a:t>Variable</a:t>
            </a:r>
          </a:p>
          <a:p>
            <a:endParaRPr lang="en-US" sz="2200" dirty="0"/>
          </a:p>
          <a:p>
            <a:r>
              <a:rPr lang="en-US" sz="2200" dirty="0" smtClean="0"/>
              <a:t>L2 </a:t>
            </a:r>
            <a:r>
              <a:rPr lang="en-US" sz="2200" dirty="0"/>
              <a:t>has a </a:t>
            </a:r>
            <a:r>
              <a:rPr lang="en-US" sz="2200" dirty="0" smtClean="0"/>
              <a:t>low </a:t>
            </a:r>
            <a:r>
              <a:rPr lang="en-US" sz="2200" dirty="0"/>
              <a:t>N:C ratio and the </a:t>
            </a:r>
            <a:r>
              <a:rPr lang="en-US" sz="2200" dirty="0" smtClean="0"/>
              <a:t>nucleoli </a:t>
            </a:r>
            <a:r>
              <a:rPr lang="en-US" sz="2200" dirty="0"/>
              <a:t>is </a:t>
            </a:r>
            <a:r>
              <a:rPr lang="en-US" sz="2200" dirty="0" smtClean="0"/>
              <a:t>present.</a:t>
            </a:r>
            <a:endParaRPr lang="en-US" sz="2200" dirty="0"/>
          </a:p>
          <a:p>
            <a:r>
              <a:rPr lang="en-US" sz="2200" dirty="0" smtClean="0"/>
              <a:t>L2 </a:t>
            </a:r>
            <a:r>
              <a:rPr lang="en-US" sz="2200" dirty="0"/>
              <a:t>has </a:t>
            </a:r>
            <a:r>
              <a:rPr lang="en-US" sz="2200" dirty="0" smtClean="0"/>
              <a:t>50% blasts and has a worse prognosis then L1</a:t>
            </a:r>
          </a:p>
          <a:p>
            <a:r>
              <a:rPr lang="en-US" sz="2200" dirty="0" smtClean="0"/>
              <a:t>L2 tends to be seen in adults. </a:t>
            </a:r>
          </a:p>
          <a:p>
            <a:r>
              <a:rPr lang="en-US" sz="2200" dirty="0" smtClean="0"/>
              <a:t>L2 may be of pro B or pre B lineage, but cases of T cell are more likely. </a:t>
            </a:r>
          </a:p>
          <a:p>
            <a:r>
              <a:rPr lang="en-US" sz="2200" dirty="0" smtClean="0"/>
              <a:t>L2 blasts may have granular or “chunky” PAS positive with negative cytoplasmic background. </a:t>
            </a:r>
          </a:p>
          <a:p>
            <a:r>
              <a:rPr lang="en-US" sz="2200" dirty="0" smtClean="0"/>
              <a:t>NSE staining is usually negative.</a:t>
            </a:r>
          </a:p>
          <a:p>
            <a:r>
              <a:rPr lang="en-US" sz="2200" dirty="0" smtClean="0"/>
              <a:t>MPO staining is always negative.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/>
              <a:t>Acute Lymphoblastic Leukemia</a:t>
            </a:r>
            <a:br>
              <a:rPr lang="en-US" sz="4000" dirty="0" smtClean="0"/>
            </a:br>
            <a:r>
              <a:rPr lang="en-US" sz="3200" dirty="0" smtClean="0"/>
              <a:t>L2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97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248</TotalTime>
  <Words>1135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Elemental</vt:lpstr>
      <vt:lpstr>Acute &amp; Chronic Lymphoblastic  Leukemia &amp;  Hairy Cell Leukemia</vt:lpstr>
      <vt:lpstr>Acute Lymphoblastic  Leukemia</vt:lpstr>
      <vt:lpstr>Acute Lymphoblastic Leukemia</vt:lpstr>
      <vt:lpstr>Acute Lymphoblastic Leukemia</vt:lpstr>
      <vt:lpstr>Acute Lymphoblastic Leukemia</vt:lpstr>
      <vt:lpstr>Acute Lymphoblastic Leukemia FAB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Chronic Lymphoblastic  Leukemia</vt:lpstr>
      <vt:lpstr>Chronic Lymphoblastic Leukemia</vt:lpstr>
      <vt:lpstr>Chronic Lymphoblastic Leukemia</vt:lpstr>
      <vt:lpstr>Chronic Lymphoblastic Leukemia</vt:lpstr>
      <vt:lpstr>Chronic Lymphoblastic Leukemia</vt:lpstr>
      <vt:lpstr>Chronic Lymphoblastic Leukemia</vt:lpstr>
      <vt:lpstr>Chronic Lymphoblastic Leukemia</vt:lpstr>
      <vt:lpstr>Chronic Lymphoblastic Leukemia</vt:lpstr>
      <vt:lpstr>Hairy Cell Leukemia</vt:lpstr>
      <vt:lpstr>Hairy Cell Leukemia</vt:lpstr>
      <vt:lpstr>Hairy Cell Leukemia</vt:lpstr>
      <vt:lpstr>Hairy Cell Leukemia</vt:lpstr>
      <vt:lpstr>Hairy Cell Leukemia</vt:lpstr>
      <vt:lpstr>Look-A-Like Cells</vt:lpstr>
      <vt:lpstr>References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 Lymphoblastic  Leukemia</dc:title>
  <dc:creator>%username%</dc:creator>
  <cp:lastModifiedBy>Lowe, Michell D</cp:lastModifiedBy>
  <cp:revision>22</cp:revision>
  <dcterms:created xsi:type="dcterms:W3CDTF">2012-07-18T00:04:07Z</dcterms:created>
  <dcterms:modified xsi:type="dcterms:W3CDTF">2016-09-22T15:34:21Z</dcterms:modified>
</cp:coreProperties>
</file>