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wmv" ContentType="video/x-ms-wm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2"/>
  </p:sldMasterIdLst>
  <p:notesMasterIdLst>
    <p:notesMasterId r:id="rId21"/>
  </p:notesMasterIdLst>
  <p:sldIdLst>
    <p:sldId id="256" r:id="rId3"/>
    <p:sldId id="274" r:id="rId4"/>
    <p:sldId id="257" r:id="rId5"/>
    <p:sldId id="264" r:id="rId6"/>
    <p:sldId id="263" r:id="rId7"/>
    <p:sldId id="260" r:id="rId8"/>
    <p:sldId id="262" r:id="rId9"/>
    <p:sldId id="261" r:id="rId10"/>
    <p:sldId id="275" r:id="rId11"/>
    <p:sldId id="265" r:id="rId12"/>
    <p:sldId id="266" r:id="rId13"/>
    <p:sldId id="268" r:id="rId14"/>
    <p:sldId id="269" r:id="rId15"/>
    <p:sldId id="270" r:id="rId16"/>
    <p:sldId id="271" r:id="rId17"/>
    <p:sldId id="272" r:id="rId18"/>
    <p:sldId id="273" r:id="rId19"/>
    <p:sldId id="25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98" d="100"/>
          <a:sy n="98" d="100"/>
        </p:scale>
        <p:origin x="-354" y="-384"/>
      </p:cViewPr>
      <p:guideLst>
        <p:guide orient="horz" pos="2160"/>
        <p:guide pos="2880"/>
        <p:guide pos="144"/>
        <p:guide pos="5616"/>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7" d="100"/>
          <a:sy n="67" d="100"/>
        </p:scale>
        <p:origin x="-327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DA3D3F-FA3A-43FB-819B-B918D157AE16}" type="datetimeFigureOut">
              <a:rPr lang="en-US" smtClean="0"/>
              <a:t>9/28/2016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39F434-8BE4-4208-A27E-B9B0B17D628A}" type="slidenum">
              <a:rPr lang="en-US" smtClean="0"/>
              <a:t>‹#›</a:t>
            </a:fld>
            <a:endParaRPr lang="en-US"/>
          </a:p>
        </p:txBody>
      </p:sp>
    </p:spTree>
    <p:extLst>
      <p:ext uri="{BB962C8B-B14F-4D97-AF65-F5344CB8AC3E}">
        <p14:creationId xmlns:p14="http://schemas.microsoft.com/office/powerpoint/2010/main" val="1447269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56701E-279D-4010-B6E0-739AA257620B}"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B2CEA-3D82-4BDD-9400-F0522953981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6701E-279D-4010-B6E0-739AA257620B}"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B2CEA-3D82-4BDD-9400-F052295398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6701E-279D-4010-B6E0-739AA257620B}"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B2CEA-3D82-4BDD-9400-F0522953981D}" type="slidenum">
              <a:rPr lang="en-US" smtClean="0"/>
              <a:t>‹#›</a:t>
            </a:fld>
            <a:endParaRPr lang="en-US"/>
          </a:p>
        </p:txBody>
      </p:sp>
      <p:pic>
        <p:nvPicPr>
          <p:cNvPr id="7" name="Underwater.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contrast="10000"/>
          </a:blip>
          <a:srcRect t="69492" b="17288"/>
          <a:stretch/>
        </p:blipFill>
        <p:spPr>
          <a:xfrm>
            <a:off x="3628" y="5943600"/>
            <a:ext cx="9140372" cy="805542"/>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56701E-279D-4010-B6E0-739AA257620B}"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B2CEA-3D82-4BDD-9400-F052295398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2056701E-279D-4010-B6E0-739AA257620B}"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B2CEA-3D82-4BDD-9400-F0522953981D}" type="slidenum">
              <a:rPr lang="en-US" smtClean="0"/>
              <a:t>‹#›</a:t>
            </a:fld>
            <a:endParaRPr lang="en-US"/>
          </a:p>
        </p:txBody>
      </p:sp>
      <p:pic>
        <p:nvPicPr>
          <p:cNvPr id="9" name="Underwater.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contrast="10000"/>
          </a:blip>
          <a:srcRect t="33942" b="17288"/>
          <a:stretch/>
        </p:blipFill>
        <p:spPr>
          <a:xfrm>
            <a:off x="3628" y="0"/>
            <a:ext cx="9140372" cy="2971800"/>
          </a:xfrm>
          <a:prstGeom prst="rect">
            <a:avLst/>
          </a:prstGeom>
          <a:effectLst>
            <a:reflection blurRad="6350" stA="50000" endPos="95000" dist="1016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1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9"/>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56701E-279D-4010-B6E0-739AA257620B}"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B2CEA-3D82-4BDD-9400-F0522953981D}"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56701E-279D-4010-B6E0-739AA257620B}" type="datetimeFigureOut">
              <a:rPr lang="en-US" smtClean="0"/>
              <a:t>9/28/2016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BB2CEA-3D82-4BDD-9400-F052295398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56701E-279D-4010-B6E0-739AA257620B}" type="datetimeFigureOut">
              <a:rPr lang="en-US" smtClean="0"/>
              <a:t>9/28/2016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BB2CEA-3D82-4BDD-9400-F052295398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6701E-279D-4010-B6E0-739AA257620B}" type="datetimeFigureOut">
              <a:rPr lang="en-US" smtClean="0"/>
              <a:t>9/28/2016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BB2CEA-3D82-4BDD-9400-F0522953981D}" type="slidenum">
              <a:rPr lang="en-US" smtClean="0"/>
              <a:t>‹#›</a:t>
            </a:fld>
            <a:endParaRPr lang="en-US"/>
          </a:p>
        </p:txBody>
      </p:sp>
      <p:pic>
        <p:nvPicPr>
          <p:cNvPr id="5" name="Underwater.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contrast="10000"/>
          </a:blip>
          <a:srcRect t="69492" b="17288"/>
          <a:stretch/>
        </p:blipFill>
        <p:spPr>
          <a:xfrm>
            <a:off x="3628" y="5943600"/>
            <a:ext cx="9140372" cy="805542"/>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2056701E-279D-4010-B6E0-739AA257620B}" type="datetimeFigureOut">
              <a:rPr lang="en-US" smtClean="0"/>
              <a:t>9/28/2016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7BB2CEA-3D82-4BDD-9400-F0522953981D}" type="slidenum">
              <a:rPr lang="en-US" smtClean="0"/>
              <a:t>‹#›</a:t>
            </a:fld>
            <a:endParaRPr lang="en-US"/>
          </a:p>
        </p:txBody>
      </p:sp>
      <p:pic>
        <p:nvPicPr>
          <p:cNvPr id="10" name="Underwater.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contrast="10000"/>
          </a:blip>
          <a:srcRect t="69492" b="17288"/>
          <a:stretch/>
        </p:blipFill>
        <p:spPr>
          <a:xfrm>
            <a:off x="3628" y="5943600"/>
            <a:ext cx="9140372" cy="805542"/>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repeatCount="indefinite" fill="hold" display="0">
                  <p:stCondLst>
                    <p:cond delay="indefinite"/>
                  </p:stCondLst>
                </p:cTn>
                <p:tgtEl>
                  <p:spTgt spid="10"/>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6701E-279D-4010-B6E0-739AA257620B}"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B2CEA-3D82-4BDD-9400-F0522953981D}" type="slidenum">
              <a:rPr lang="en-US" smtClean="0"/>
              <a:t>‹#›</a:t>
            </a:fld>
            <a:endParaRPr lang="en-US"/>
          </a:p>
        </p:txBody>
      </p:sp>
      <p:pic>
        <p:nvPicPr>
          <p:cNvPr id="12" name="Underwater.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contrast="10000"/>
          </a:blip>
          <a:srcRect t="69492" b="17288"/>
          <a:stretch/>
        </p:blipFill>
        <p:spPr>
          <a:xfrm>
            <a:off x="3628" y="5943600"/>
            <a:ext cx="9140372" cy="805542"/>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2"/>
                                        </p:tgtEl>
                                      </p:cBhvr>
                                    </p:cmd>
                                  </p:childTnLst>
                                </p:cTn>
                              </p:par>
                            </p:childTnLst>
                          </p:cTn>
                        </p:par>
                      </p:childTnLst>
                    </p:cTn>
                  </p:par>
                </p:childTnLst>
              </p:cTn>
              <p:nextCondLst>
                <p:cond evt="onClick" delay="0">
                  <p:tgtEl>
                    <p:spTgt spid="12"/>
                  </p:tgtEl>
                </p:cond>
              </p:nextCondLst>
            </p:seq>
            <p:video>
              <p:cMediaNode vol="80000">
                <p:cTn id="12" repeatCount="indefinite" fill="hold" display="0">
                  <p:stCondLst>
                    <p:cond delay="indefinite"/>
                  </p:stCondLst>
                </p:cTn>
                <p:tgtEl>
                  <p:spTgt spid="12"/>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2056701E-279D-4010-B6E0-739AA257620B}" type="datetimeFigureOut">
              <a:rPr lang="en-US" smtClean="0"/>
              <a:t>9/28/2016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7BB2CEA-3D82-4BDD-9400-F052295398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293269" y="1075406"/>
            <a:ext cx="5648623" cy="2611678"/>
          </a:xfrm>
        </p:spPr>
        <p:txBody>
          <a:bodyPr>
            <a:noAutofit/>
          </a:bodyPr>
          <a:lstStyle/>
          <a:p>
            <a:pPr algn="ctr"/>
            <a:r>
              <a:rPr lang="en-US" sz="6000" dirty="0" smtClean="0">
                <a:effectLst>
                  <a:outerShdw blurRad="38100" dist="38100" dir="2700000" algn="tl">
                    <a:srgbClr val="000000">
                      <a:alpha val="43137"/>
                    </a:srgbClr>
                  </a:outerShdw>
                </a:effectLst>
              </a:rPr>
              <a:t>Key </a:t>
            </a:r>
            <a:r>
              <a:rPr lang="en-US" sz="6000" dirty="0" smtClean="0">
                <a:effectLst>
                  <a:outerShdw blurRad="38100" dist="38100" dir="2700000" algn="tl">
                    <a:srgbClr val="000000">
                      <a:alpha val="43137"/>
                    </a:srgbClr>
                  </a:outerShdw>
                </a:effectLst>
              </a:rPr>
              <a:t>Points</a:t>
            </a:r>
            <a:br>
              <a:rPr lang="en-US" sz="6000" dirty="0" smtClean="0">
                <a:effectLst>
                  <a:outerShdw blurRad="38100" dist="38100" dir="2700000" algn="tl">
                    <a:srgbClr val="000000">
                      <a:alpha val="43137"/>
                    </a:srgbClr>
                  </a:outerShdw>
                </a:effectLst>
              </a:rPr>
            </a:br>
            <a:r>
              <a:rPr lang="en-US" sz="6000" dirty="0" smtClean="0">
                <a:effectLst>
                  <a:outerShdw blurRad="38100" dist="38100" dir="2700000" algn="tl">
                    <a:srgbClr val="000000">
                      <a:alpha val="43137"/>
                    </a:srgbClr>
                  </a:outerShdw>
                </a:effectLst>
              </a:rPr>
              <a:t>&amp;</a:t>
            </a:r>
            <a:br>
              <a:rPr lang="en-US" sz="6000" dirty="0" smtClean="0">
                <a:effectLst>
                  <a:outerShdw blurRad="38100" dist="38100" dir="2700000" algn="tl">
                    <a:srgbClr val="000000">
                      <a:alpha val="43137"/>
                    </a:srgbClr>
                  </a:outerShdw>
                </a:effectLst>
              </a:rPr>
            </a:br>
            <a:r>
              <a:rPr lang="en-US" sz="6000" dirty="0" smtClean="0">
                <a:effectLst>
                  <a:outerShdw blurRad="38100" dist="38100" dir="2700000" algn="tl">
                    <a:srgbClr val="000000">
                      <a:alpha val="43137"/>
                    </a:srgbClr>
                  </a:outerShdw>
                </a:effectLst>
              </a:rPr>
              <a:t>Reagents</a:t>
            </a:r>
            <a:endParaRPr lang="en-US" sz="6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rot="19140000">
            <a:off x="1671260" y="3494453"/>
            <a:ext cx="3350495" cy="350676"/>
          </a:xfrm>
        </p:spPr>
        <p:txBody>
          <a:bodyPr>
            <a:noAutofit/>
          </a:bodyPr>
          <a:lstStyle/>
          <a:p>
            <a:pPr algn="ctr"/>
            <a:r>
              <a:rPr lang="en-US" sz="1600" i="1" dirty="0" smtClean="0">
                <a:latin typeface="Algerian" pitchFamily="82" charset="0"/>
              </a:rPr>
              <a:t>By: Michell McAdams</a:t>
            </a:r>
          </a:p>
          <a:p>
            <a:pPr algn="ctr"/>
            <a:r>
              <a:rPr lang="en-US" sz="1600" i="1" smtClean="0">
                <a:latin typeface="Algerian" pitchFamily="82" charset="0"/>
              </a:rPr>
              <a:t>06/2013</a:t>
            </a:r>
            <a:endParaRPr lang="en-US" sz="1600" i="1" dirty="0">
              <a:latin typeface="Algerian" pitchFamily="82" charset="0"/>
            </a:endParaRPr>
          </a:p>
        </p:txBody>
      </p:sp>
    </p:spTree>
    <p:extLst>
      <p:ext uri="{BB962C8B-B14F-4D97-AF65-F5344CB8AC3E}">
        <p14:creationId xmlns:p14="http://schemas.microsoft.com/office/powerpoint/2010/main" val="1630448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vert="horz" lIns="91440" tIns="45720" rIns="91440" bIns="45720" rtlCol="0" anchor="ctr">
            <a:noAutofit/>
          </a:bodyPr>
          <a:lstStyle/>
          <a:p>
            <a:pPr algn="ctr"/>
            <a:r>
              <a:rPr lang="en-US" sz="4000" b="1" dirty="0">
                <a:effectLst>
                  <a:outerShdw blurRad="38100" dist="38100" dir="2700000" algn="tl">
                    <a:srgbClr val="000000">
                      <a:alpha val="43137"/>
                    </a:srgbClr>
                  </a:outerShdw>
                </a:effectLst>
              </a:rPr>
              <a:t>Reagents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2960" y="1100628"/>
            <a:ext cx="7520940" cy="3928572"/>
          </a:xfrm>
        </p:spPr>
        <p:txBody>
          <a:bodyPr>
            <a:noAutofit/>
          </a:bodyPr>
          <a:lstStyle/>
          <a:p>
            <a:r>
              <a:rPr lang="en-US" sz="1900" b="0" dirty="0"/>
              <a:t>Neoplastine Cl Plus 10 (PT)</a:t>
            </a:r>
          </a:p>
          <a:p>
            <a:r>
              <a:rPr lang="en-US" sz="1900" b="0" dirty="0"/>
              <a:t>PTT</a:t>
            </a:r>
          </a:p>
          <a:p>
            <a:r>
              <a:rPr lang="en-US" sz="1900" b="0" dirty="0"/>
              <a:t>Thrombin</a:t>
            </a:r>
          </a:p>
          <a:p>
            <a:r>
              <a:rPr lang="en-US" sz="1900" b="0" dirty="0"/>
              <a:t>Fibrinogen</a:t>
            </a:r>
          </a:p>
          <a:p>
            <a:r>
              <a:rPr lang="en-US" sz="1900" b="0" dirty="0"/>
              <a:t>D-DI (Buffer and Latex)</a:t>
            </a:r>
          </a:p>
          <a:p>
            <a:r>
              <a:rPr lang="en-US" sz="1900" b="0" dirty="0"/>
              <a:t>Owren-Koller</a:t>
            </a:r>
          </a:p>
          <a:p>
            <a:r>
              <a:rPr lang="en-US" sz="1900" b="0" dirty="0"/>
              <a:t>Desorb U</a:t>
            </a:r>
          </a:p>
          <a:p>
            <a:r>
              <a:rPr lang="en-US" sz="1900" b="0" dirty="0" err="1"/>
              <a:t>CaCl</a:t>
            </a:r>
            <a:endParaRPr lang="en-US" sz="1900" b="0" dirty="0"/>
          </a:p>
          <a:p>
            <a:r>
              <a:rPr lang="en-US" sz="1900" b="0" dirty="0"/>
              <a:t>Anti-Factor </a:t>
            </a:r>
            <a:r>
              <a:rPr lang="en-US" sz="1900" b="0" dirty="0" err="1"/>
              <a:t>Xa</a:t>
            </a:r>
            <a:r>
              <a:rPr lang="en-US" sz="1900" b="0" dirty="0"/>
              <a:t> </a:t>
            </a:r>
            <a:r>
              <a:rPr lang="en-US" sz="1900" b="0" dirty="0"/>
              <a:t>– 2 Reagents</a:t>
            </a:r>
            <a:endParaRPr lang="en-US" sz="1900" b="0" dirty="0"/>
          </a:p>
          <a:p>
            <a:r>
              <a:rPr lang="en-US" sz="1900" b="0" dirty="0"/>
              <a:t>PFA – COL/EPI &amp; COL/ADP</a:t>
            </a:r>
          </a:p>
        </p:txBody>
      </p:sp>
      <p:cxnSp>
        <p:nvCxnSpPr>
          <p:cNvPr id="4" name="Straight Connector 3"/>
          <p:cNvCxnSpPr/>
          <p:nvPr/>
        </p:nvCxnSpPr>
        <p:spPr>
          <a:xfrm>
            <a:off x="0" y="990600"/>
            <a:ext cx="91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7008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vert="horz" lIns="91440" tIns="45720" rIns="91440" bIns="45720" rtlCol="0" anchor="ctr">
            <a:noAutofit/>
          </a:bodyPr>
          <a:lstStyle/>
          <a:p>
            <a:pPr algn="ctr"/>
            <a:r>
              <a:rPr lang="en-US" sz="4000" b="1" dirty="0" smtClean="0">
                <a:effectLst>
                  <a:outerShdw blurRad="38100" dist="38100" dir="2700000" algn="tl">
                    <a:srgbClr val="000000">
                      <a:alpha val="43137"/>
                    </a:srgbClr>
                  </a:outerShdw>
                </a:effectLst>
              </a:rPr>
              <a:t>Reagents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066800"/>
            <a:ext cx="8610600" cy="4267200"/>
          </a:xfrm>
        </p:spPr>
        <p:txBody>
          <a:bodyPr>
            <a:normAutofit fontScale="92500" lnSpcReduction="20000"/>
          </a:bodyPr>
          <a:lstStyle/>
          <a:p>
            <a:r>
              <a:rPr lang="en-US" sz="1900" b="0" dirty="0"/>
              <a:t>Most reagents needed for General Coagulation are in the 1st slide door or the 3 door </a:t>
            </a:r>
            <a:r>
              <a:rPr lang="en-US" sz="1900" b="0" dirty="0"/>
              <a:t>refrigerator</a:t>
            </a:r>
          </a:p>
          <a:p>
            <a:endParaRPr lang="en-US" sz="1900" b="0" dirty="0"/>
          </a:p>
          <a:p>
            <a:r>
              <a:rPr lang="en-US" sz="1900" b="0" dirty="0"/>
              <a:t>The </a:t>
            </a:r>
            <a:r>
              <a:rPr lang="en-US" sz="1900" b="0" dirty="0" err="1"/>
              <a:t>CaCl</a:t>
            </a:r>
            <a:r>
              <a:rPr lang="en-US" sz="1900" b="0" dirty="0"/>
              <a:t> is at the bottom of the 2nd door </a:t>
            </a:r>
            <a:endParaRPr lang="en-US" sz="1900" b="0" dirty="0"/>
          </a:p>
          <a:p>
            <a:endParaRPr lang="en-US" sz="1900" b="0" dirty="0"/>
          </a:p>
          <a:p>
            <a:r>
              <a:rPr lang="en-US" sz="1900" b="0" dirty="0"/>
              <a:t>The EPI/ADP for PFA is mid-way of the 3rd </a:t>
            </a:r>
            <a:r>
              <a:rPr lang="en-US" sz="1900" b="0" dirty="0"/>
              <a:t>door</a:t>
            </a:r>
          </a:p>
          <a:p>
            <a:endParaRPr lang="en-US" sz="1900" b="0" dirty="0"/>
          </a:p>
          <a:p>
            <a:r>
              <a:rPr lang="en-US" sz="1900" b="0" dirty="0"/>
              <a:t>If there is something missing look in the walk-in refrigerator in Sp. </a:t>
            </a:r>
            <a:r>
              <a:rPr lang="en-US" sz="1900" b="0" dirty="0" err="1" smtClean="0"/>
              <a:t>Coag</a:t>
            </a:r>
            <a:endParaRPr lang="en-US" sz="1900" b="0" dirty="0" smtClean="0"/>
          </a:p>
          <a:p>
            <a:endParaRPr lang="en-US" sz="1900" b="0" dirty="0" smtClean="0"/>
          </a:p>
          <a:p>
            <a:r>
              <a:rPr lang="en-US" sz="1900" b="0" dirty="0"/>
              <a:t>When first arriving to the </a:t>
            </a:r>
            <a:r>
              <a:rPr lang="en-US" sz="1900" b="0" dirty="0" smtClean="0"/>
              <a:t>COAG bench </a:t>
            </a:r>
            <a:r>
              <a:rPr lang="en-US" sz="1900" b="0" dirty="0"/>
              <a:t>it is good practice to check your Product List.</a:t>
            </a:r>
          </a:p>
          <a:p>
            <a:endParaRPr lang="en-US" sz="1900" b="0" dirty="0"/>
          </a:p>
          <a:p>
            <a:r>
              <a:rPr lang="en-US" sz="1900" b="0" dirty="0"/>
              <a:t>This tells what reagents may expire soon, what may run out, or what may have already expired. </a:t>
            </a:r>
          </a:p>
          <a:p>
            <a:endParaRPr lang="en-US" sz="1900" b="0" dirty="0"/>
          </a:p>
        </p:txBody>
      </p:sp>
      <p:cxnSp>
        <p:nvCxnSpPr>
          <p:cNvPr id="4" name="Straight Connector 3"/>
          <p:cNvCxnSpPr/>
          <p:nvPr/>
        </p:nvCxnSpPr>
        <p:spPr>
          <a:xfrm>
            <a:off x="0" y="990600"/>
            <a:ext cx="91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6160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vert="horz" lIns="91440" tIns="45720" rIns="91440" bIns="45720" rtlCol="0" anchor="ctr">
            <a:noAutofit/>
          </a:bodyPr>
          <a:lstStyle/>
          <a:p>
            <a:pPr algn="ctr"/>
            <a:r>
              <a:rPr lang="en-US" sz="4000" b="1" dirty="0">
                <a:effectLst>
                  <a:outerShdw blurRad="38100" dist="38100" dir="2700000" algn="tl">
                    <a:srgbClr val="000000">
                      <a:alpha val="43137"/>
                    </a:srgbClr>
                  </a:outerShdw>
                </a:effectLst>
              </a:rPr>
              <a:t>Reagents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44884"/>
            <a:ext cx="7875270" cy="3579849"/>
          </a:xfrm>
        </p:spPr>
        <p:txBody>
          <a:bodyPr>
            <a:normAutofit/>
          </a:bodyPr>
          <a:lstStyle/>
          <a:p>
            <a:r>
              <a:rPr lang="en-US" sz="2400" dirty="0" smtClean="0">
                <a:solidFill>
                  <a:schemeClr val="tx1">
                    <a:lumMod val="75000"/>
                  </a:schemeClr>
                </a:solidFill>
              </a:rPr>
              <a:t>To get to the Product List:</a:t>
            </a:r>
          </a:p>
          <a:p>
            <a:pPr marL="342900" lvl="1" indent="-342900">
              <a:spcBef>
                <a:spcPts val="800"/>
              </a:spcBef>
              <a:buNone/>
            </a:pPr>
            <a:r>
              <a:rPr lang="en-US" sz="1900" dirty="0"/>
              <a:t>Click the Reagent Icon on the screen</a:t>
            </a:r>
          </a:p>
          <a:p>
            <a:pPr marL="342900" lvl="1" indent="-342900">
              <a:spcBef>
                <a:spcPts val="800"/>
              </a:spcBef>
              <a:buNone/>
            </a:pPr>
            <a:endParaRPr lang="en-US" sz="1900" dirty="0"/>
          </a:p>
          <a:p>
            <a:pPr marL="342900" lvl="1" indent="-342900">
              <a:spcBef>
                <a:spcPts val="800"/>
              </a:spcBef>
              <a:buNone/>
            </a:pPr>
            <a:r>
              <a:rPr lang="en-US" sz="1900" dirty="0"/>
              <a:t>Click List of Products tab</a:t>
            </a:r>
          </a:p>
          <a:p>
            <a:pPr marL="342900" lvl="1" indent="-342900">
              <a:spcBef>
                <a:spcPts val="800"/>
              </a:spcBef>
              <a:buNone/>
            </a:pPr>
            <a:endParaRPr lang="en-US" sz="1900" dirty="0"/>
          </a:p>
          <a:p>
            <a:pPr marL="342900" lvl="1" indent="-342900">
              <a:spcBef>
                <a:spcPts val="800"/>
              </a:spcBef>
              <a:buNone/>
            </a:pPr>
            <a:endParaRPr lang="en-US" sz="1900" dirty="0"/>
          </a:p>
          <a:p>
            <a:pPr marL="342900" lvl="2" indent="-342900">
              <a:spcBef>
                <a:spcPts val="800"/>
              </a:spcBef>
              <a:buNone/>
            </a:pPr>
            <a:r>
              <a:rPr lang="en-US" sz="1900" dirty="0"/>
              <a:t>This will give you what is on board</a:t>
            </a:r>
          </a:p>
          <a:p>
            <a:pPr marL="342900" lvl="2" indent="-342900">
              <a:spcBef>
                <a:spcPts val="800"/>
              </a:spcBef>
              <a:buNone/>
            </a:pPr>
            <a:r>
              <a:rPr lang="en-US" sz="1900" dirty="0"/>
              <a:t>Green is good, yellow is either low volume or will expire soon, red is expired, out, no calibration, or a problem occurred and can not be used</a:t>
            </a:r>
          </a:p>
        </p:txBody>
      </p:sp>
      <p:graphicFrame>
        <p:nvGraphicFramePr>
          <p:cNvPr id="4" name="Object 3"/>
          <p:cNvGraphicFramePr>
            <a:graphicFrameLocks noChangeAspect="1"/>
          </p:cNvGraphicFramePr>
          <p:nvPr>
            <p:extLst>
              <p:ext uri="{D42A27DB-BD31-4B8C-83A1-F6EECF244321}">
                <p14:modId xmlns:p14="http://schemas.microsoft.com/office/powerpoint/2010/main" val="2629128439"/>
              </p:ext>
            </p:extLst>
          </p:nvPr>
        </p:nvGraphicFramePr>
        <p:xfrm>
          <a:off x="4419600" y="1371600"/>
          <a:ext cx="1016000" cy="639763"/>
        </p:xfrm>
        <a:graphic>
          <a:graphicData uri="http://schemas.openxmlformats.org/presentationml/2006/ole">
            <mc:AlternateContent xmlns:mc="http://schemas.openxmlformats.org/markup-compatibility/2006">
              <mc:Choice xmlns:v="urn:schemas-microsoft-com:vml" Requires="v">
                <p:oleObj spid="_x0000_s1028" r:id="rId3" imgW="571731" imgH="380852" progId="Unknown">
                  <p:embed/>
                </p:oleObj>
              </mc:Choice>
              <mc:Fallback>
                <p:oleObj r:id="rId3" imgW="571731" imgH="380852" progId="Unknown">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371600"/>
                        <a:ext cx="1016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1" descr="Reagents"/>
          <p:cNvPicPr>
            <a:picLocks noChangeAspect="1" noChangeArrowheads="1"/>
          </p:cNvPicPr>
          <p:nvPr/>
        </p:nvPicPr>
        <p:blipFill>
          <a:blip r:embed="rId5">
            <a:extLst>
              <a:ext uri="{28A0092B-C50C-407E-A947-70E740481C1C}">
                <a14:useLocalDpi xmlns:a14="http://schemas.microsoft.com/office/drawing/2010/main" val="0"/>
              </a:ext>
            </a:extLst>
          </a:blip>
          <a:srcRect b="74933"/>
          <a:stretch>
            <a:fillRect/>
          </a:stretch>
        </p:blipFill>
        <p:spPr bwMode="auto">
          <a:xfrm>
            <a:off x="3124200" y="2390775"/>
            <a:ext cx="5114925" cy="96202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048000" y="2795303"/>
            <a:ext cx="990600" cy="252697"/>
          </a:xfrm>
          <a:prstGeom prst="round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 name="Straight Connector 6"/>
          <p:cNvCxnSpPr/>
          <p:nvPr/>
        </p:nvCxnSpPr>
        <p:spPr>
          <a:xfrm>
            <a:off x="0" y="990600"/>
            <a:ext cx="91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4166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vert="horz" lIns="91440" tIns="45720" rIns="91440" bIns="45720" rtlCol="0" anchor="ctr">
            <a:noAutofit/>
          </a:bodyPr>
          <a:lstStyle/>
          <a:p>
            <a:pPr algn="ctr"/>
            <a:r>
              <a:rPr lang="en-US" sz="4000" b="1" dirty="0">
                <a:effectLst>
                  <a:outerShdw blurRad="38100" dist="38100" dir="2700000" algn="tl">
                    <a:srgbClr val="000000">
                      <a:alpha val="43137"/>
                    </a:srgbClr>
                  </a:outerShdw>
                </a:effectLst>
              </a:rPr>
              <a:t>Reagents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990600"/>
            <a:ext cx="8686800" cy="4876800"/>
          </a:xfrm>
        </p:spPr>
        <p:txBody>
          <a:bodyPr/>
          <a:lstStyle/>
          <a:p>
            <a:r>
              <a:rPr lang="en-US" sz="2400" dirty="0">
                <a:solidFill>
                  <a:schemeClr val="tx1">
                    <a:lumMod val="75000"/>
                  </a:schemeClr>
                </a:solidFill>
              </a:rPr>
              <a:t>To load a Reagent:</a:t>
            </a:r>
          </a:p>
          <a:p>
            <a:pPr marL="342900" lvl="2" indent="-342900">
              <a:spcBef>
                <a:spcPts val="800"/>
              </a:spcBef>
              <a:buNone/>
            </a:pPr>
            <a:r>
              <a:rPr lang="en-US" sz="1900" dirty="0"/>
              <a:t>Click on Reagent Icon</a:t>
            </a:r>
          </a:p>
          <a:p>
            <a:pPr marL="342900" lvl="2" indent="-342900">
              <a:spcBef>
                <a:spcPts val="800"/>
              </a:spcBef>
              <a:buNone/>
            </a:pPr>
            <a:r>
              <a:rPr lang="en-US" sz="1900" dirty="0"/>
              <a:t>Open tab – this will open the reagent drawer</a:t>
            </a:r>
          </a:p>
          <a:p>
            <a:pPr marL="342900" lvl="2" indent="-342900">
              <a:spcBef>
                <a:spcPts val="800"/>
              </a:spcBef>
              <a:buNone/>
            </a:pPr>
            <a:endParaRPr lang="en-US" sz="1900" dirty="0"/>
          </a:p>
          <a:p>
            <a:pPr marL="342900" lvl="2" indent="-342900">
              <a:spcBef>
                <a:spcPts val="800"/>
              </a:spcBef>
              <a:buNone/>
            </a:pPr>
            <a:endParaRPr lang="en-US" sz="1900" dirty="0"/>
          </a:p>
          <a:p>
            <a:pPr marL="342900" lvl="2" indent="-342900">
              <a:spcBef>
                <a:spcPts val="800"/>
              </a:spcBef>
              <a:buNone/>
            </a:pPr>
            <a:endParaRPr lang="en-US" sz="1900" dirty="0"/>
          </a:p>
          <a:p>
            <a:pPr marL="342900" lvl="2" indent="-342900">
              <a:spcBef>
                <a:spcPts val="800"/>
              </a:spcBef>
              <a:buNone/>
            </a:pPr>
            <a:r>
              <a:rPr lang="en-US" sz="1900" dirty="0"/>
              <a:t>Scan barcode</a:t>
            </a:r>
          </a:p>
          <a:p>
            <a:pPr marL="342900" lvl="2" indent="-342900">
              <a:spcBef>
                <a:spcPts val="800"/>
              </a:spcBef>
              <a:buNone/>
            </a:pPr>
            <a:r>
              <a:rPr lang="en-US" sz="1900" dirty="0"/>
              <a:t>If not sure where to put reagent click the drop down arrow next to the reagent on the </a:t>
            </a:r>
            <a:r>
              <a:rPr lang="en-US" sz="1900" dirty="0" smtClean="0"/>
              <a:t>screen. This </a:t>
            </a:r>
            <a:r>
              <a:rPr lang="en-US" sz="1900" dirty="0"/>
              <a:t>will inform you where the </a:t>
            </a:r>
            <a:r>
              <a:rPr lang="en-US" sz="1900" dirty="0" smtClean="0"/>
              <a:t>reagent should </a:t>
            </a:r>
            <a:r>
              <a:rPr lang="en-US" sz="1900" dirty="0"/>
              <a:t>be put in the section of the drawer</a:t>
            </a:r>
            <a:r>
              <a:rPr lang="en-US" sz="1900" dirty="0"/>
              <a:t>.</a:t>
            </a:r>
          </a:p>
          <a:p>
            <a:pPr marL="342900" lvl="2" indent="-342900">
              <a:spcBef>
                <a:spcPts val="800"/>
              </a:spcBef>
              <a:buNone/>
            </a:pPr>
            <a:endParaRPr lang="en-US" sz="1900" dirty="0"/>
          </a:p>
          <a:p>
            <a:pPr marL="342900" lvl="2" indent="-342900">
              <a:spcBef>
                <a:spcPts val="800"/>
              </a:spcBef>
              <a:buNone/>
            </a:pPr>
            <a:r>
              <a:rPr lang="en-US" sz="1900" dirty="0"/>
              <a:t>Change any information (EX: Time bottle was made, volume if moved, </a:t>
            </a:r>
            <a:r>
              <a:rPr lang="en-US" sz="1900" dirty="0" err="1"/>
              <a:t>etc</a:t>
            </a:r>
            <a:r>
              <a:rPr lang="en-US" sz="1900" dirty="0"/>
              <a:t>)</a:t>
            </a:r>
          </a:p>
          <a:p>
            <a:pPr lvl="1"/>
            <a:endParaRPr lang="en-US" sz="2400" dirty="0" smtClean="0">
              <a:solidFill>
                <a:schemeClr val="tx1">
                  <a:lumMod val="75000"/>
                </a:schemeClr>
              </a:solidFill>
            </a:endParaRPr>
          </a:p>
          <a:p>
            <a:pPr marL="914400" lvl="2" indent="0">
              <a:buNone/>
            </a:pPr>
            <a:endParaRPr lang="en-US" sz="2000" dirty="0" smtClean="0">
              <a:solidFill>
                <a:schemeClr val="tx1">
                  <a:lumMod val="75000"/>
                </a:schemeClr>
              </a:solidFill>
            </a:endParaRPr>
          </a:p>
          <a:p>
            <a:pPr marL="457200" lvl="1" indent="0">
              <a:buNone/>
            </a:pPr>
            <a:endParaRPr lang="en-US" sz="2400" dirty="0" smtClean="0">
              <a:solidFill>
                <a:schemeClr val="tx1">
                  <a:lumMod val="75000"/>
                </a:schemeClr>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531698180"/>
              </p:ext>
            </p:extLst>
          </p:nvPr>
        </p:nvGraphicFramePr>
        <p:xfrm>
          <a:off x="2819400" y="1295400"/>
          <a:ext cx="1016000" cy="639762"/>
        </p:xfrm>
        <a:graphic>
          <a:graphicData uri="http://schemas.openxmlformats.org/presentationml/2006/ole">
            <mc:AlternateContent xmlns:mc="http://schemas.openxmlformats.org/markup-compatibility/2006">
              <mc:Choice xmlns:v="urn:schemas-microsoft-com:vml" Requires="v">
                <p:oleObj spid="_x0000_s2052" r:id="rId3" imgW="571731" imgH="380852" progId="Unknown">
                  <p:embed/>
                </p:oleObj>
              </mc:Choice>
              <mc:Fallback>
                <p:oleObj r:id="rId3" imgW="571731" imgH="380852" progId="Unknown">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295400"/>
                        <a:ext cx="1016000" cy="639762"/>
                      </a:xfrm>
                      <a:prstGeom prst="rect">
                        <a:avLst/>
                      </a:prstGeom>
                      <a:noFill/>
                      <a:ln>
                        <a:noFill/>
                      </a:ln>
                    </p:spPr>
                  </p:pic>
                </p:oleObj>
              </mc:Fallback>
            </mc:AlternateContent>
          </a:graphicData>
        </a:graphic>
      </p:graphicFrame>
      <p:pic>
        <p:nvPicPr>
          <p:cNvPr id="5" name="Picture 1" descr="Reagents"/>
          <p:cNvPicPr>
            <a:picLocks noChangeAspect="1" noChangeArrowheads="1"/>
          </p:cNvPicPr>
          <p:nvPr/>
        </p:nvPicPr>
        <p:blipFill>
          <a:blip r:embed="rId5">
            <a:extLst>
              <a:ext uri="{28A0092B-C50C-407E-A947-70E740481C1C}">
                <a14:useLocalDpi xmlns:a14="http://schemas.microsoft.com/office/drawing/2010/main" val="0"/>
              </a:ext>
            </a:extLst>
          </a:blip>
          <a:srcRect b="74933"/>
          <a:stretch>
            <a:fillRect/>
          </a:stretch>
        </p:blipFill>
        <p:spPr bwMode="auto">
          <a:xfrm>
            <a:off x="1143000" y="2362200"/>
            <a:ext cx="5114925" cy="9906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707719" y="2714625"/>
            <a:ext cx="1371600" cy="409575"/>
          </a:xfrm>
          <a:prstGeom prst="round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35332" r="45050" b="39195"/>
          <a:stretch/>
        </p:blipFill>
        <p:spPr>
          <a:xfrm>
            <a:off x="2242717" y="4419600"/>
            <a:ext cx="1465002" cy="689212"/>
          </a:xfrm>
          <a:prstGeom prst="rect">
            <a:avLst/>
          </a:prstGeom>
        </p:spPr>
      </p:pic>
      <p:cxnSp>
        <p:nvCxnSpPr>
          <p:cNvPr id="8" name="Straight Connector 7"/>
          <p:cNvCxnSpPr/>
          <p:nvPr/>
        </p:nvCxnSpPr>
        <p:spPr>
          <a:xfrm>
            <a:off x="0" y="990600"/>
            <a:ext cx="91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18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685800"/>
          </a:xfrm>
        </p:spPr>
        <p:txBody>
          <a:bodyPr vert="horz" lIns="91440" tIns="45720" rIns="91440" bIns="45720" rtlCol="0" anchor="ctr">
            <a:noAutofit/>
          </a:bodyPr>
          <a:lstStyle/>
          <a:p>
            <a:r>
              <a:rPr lang="en-US" sz="4000" b="1" dirty="0">
                <a:effectLst>
                  <a:outerShdw blurRad="38100" dist="38100" dir="2700000" algn="tl">
                    <a:srgbClr val="000000">
                      <a:alpha val="43137"/>
                    </a:srgbClr>
                  </a:outerShdw>
                </a:effectLst>
              </a:rPr>
              <a:t>Reagent</a:t>
            </a:r>
            <a:endParaRPr lang="en-US" sz="4000" b="1" dirty="0">
              <a:effectLst>
                <a:outerShdw blurRad="38100" dist="38100" dir="2700000" algn="tl">
                  <a:srgbClr val="000000">
                    <a:alpha val="43137"/>
                  </a:srgbClr>
                </a:outerShdw>
              </a:effectLst>
            </a:endParaRPr>
          </a:p>
        </p:txBody>
      </p:sp>
      <p:pic>
        <p:nvPicPr>
          <p:cNvPr id="2049" name="Picture 3"/>
          <p:cNvPicPr>
            <a:picLocks noChangeAspect="1" noChangeArrowheads="1"/>
          </p:cNvPicPr>
          <p:nvPr/>
        </p:nvPicPr>
        <p:blipFill>
          <a:blip r:embed="rId2">
            <a:extLst>
              <a:ext uri="{28A0092B-C50C-407E-A947-70E740481C1C}">
                <a14:useLocalDpi xmlns:a14="http://schemas.microsoft.com/office/drawing/2010/main" val="0"/>
              </a:ext>
            </a:extLst>
          </a:blip>
          <a:srcRect b="71474"/>
          <a:stretch>
            <a:fillRect/>
          </a:stretch>
        </p:blipFill>
        <p:spPr bwMode="auto">
          <a:xfrm>
            <a:off x="989463" y="3276600"/>
            <a:ext cx="5172075" cy="11049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3581400" y="3624262"/>
            <a:ext cx="1371600" cy="409575"/>
          </a:xfrm>
          <a:prstGeom prst="roundRect">
            <a:avLst/>
          </a:prstGeom>
          <a:noFill/>
          <a:ln w="50800" cap="flat" cmpd="sng" algn="ctr">
            <a:solidFill>
              <a:schemeClr val="accent6">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7"/>
          <p:cNvSpPr>
            <a:spLocks noChangeArrowheads="1"/>
          </p:cNvSpPr>
          <p:nvPr/>
        </p:nvSpPr>
        <p:spPr bwMode="auto">
          <a:xfrm>
            <a:off x="152400" y="990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8" name="Content Placeholder 2"/>
          <p:cNvSpPr>
            <a:spLocks noGrp="1"/>
          </p:cNvSpPr>
          <p:nvPr>
            <p:ph idx="1"/>
          </p:nvPr>
        </p:nvSpPr>
        <p:spPr>
          <a:xfrm>
            <a:off x="304800" y="1219200"/>
            <a:ext cx="8686800" cy="3200400"/>
          </a:xfrm>
        </p:spPr>
        <p:txBody>
          <a:bodyPr/>
          <a:lstStyle/>
          <a:p>
            <a:r>
              <a:rPr lang="en-US" sz="2400" dirty="0">
                <a:solidFill>
                  <a:schemeClr val="tx1">
                    <a:lumMod val="75000"/>
                  </a:schemeClr>
                </a:solidFill>
              </a:rPr>
              <a:t>To load a Reagent (Continued):</a:t>
            </a:r>
          </a:p>
          <a:p>
            <a:pPr marL="342900" lvl="2" indent="-342900">
              <a:spcBef>
                <a:spcPts val="800"/>
              </a:spcBef>
              <a:buNone/>
            </a:pPr>
            <a:r>
              <a:rPr lang="en-US" sz="1900" dirty="0"/>
              <a:t>Put reagent into appropriate slot</a:t>
            </a:r>
          </a:p>
          <a:p>
            <a:pPr marL="342900" lvl="2" indent="-342900">
              <a:spcBef>
                <a:spcPts val="800"/>
              </a:spcBef>
              <a:buNone/>
            </a:pPr>
            <a:r>
              <a:rPr lang="en-US" sz="1900" dirty="0"/>
              <a:t>A </a:t>
            </a:r>
            <a:r>
              <a:rPr lang="en-US" sz="1900" dirty="0"/>
              <a:t>light will </a:t>
            </a:r>
            <a:r>
              <a:rPr lang="en-US" sz="1900" dirty="0"/>
              <a:t>come on </a:t>
            </a:r>
            <a:r>
              <a:rPr lang="en-US" sz="1900" dirty="0"/>
              <a:t>next to the position and the STAGO will put the position into the computer</a:t>
            </a:r>
            <a:r>
              <a:rPr lang="en-US" sz="1900" dirty="0"/>
              <a:t>.</a:t>
            </a:r>
          </a:p>
          <a:p>
            <a:pPr marL="342900" lvl="2" indent="-342900">
              <a:spcBef>
                <a:spcPts val="800"/>
              </a:spcBef>
              <a:buNone/>
            </a:pPr>
            <a:r>
              <a:rPr lang="en-US" sz="1900" dirty="0"/>
              <a:t>Press </a:t>
            </a:r>
            <a:r>
              <a:rPr lang="en-US" sz="1900" dirty="0"/>
              <a:t>Close Drawer tab when done loading reagents. The drawer will close.</a:t>
            </a:r>
          </a:p>
          <a:p>
            <a:pPr marL="457200" lvl="1" indent="0">
              <a:buNone/>
            </a:pPr>
            <a:endParaRPr lang="en-US" sz="2400" dirty="0" smtClean="0">
              <a:solidFill>
                <a:schemeClr val="tx1">
                  <a:lumMod val="75000"/>
                </a:schemeClr>
              </a:solidFill>
            </a:endParaRPr>
          </a:p>
        </p:txBody>
      </p:sp>
      <p:cxnSp>
        <p:nvCxnSpPr>
          <p:cNvPr id="7" name="Straight Connector 6"/>
          <p:cNvCxnSpPr/>
          <p:nvPr/>
        </p:nvCxnSpPr>
        <p:spPr>
          <a:xfrm>
            <a:off x="0" y="990600"/>
            <a:ext cx="91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7581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191" y="1600200"/>
            <a:ext cx="571499" cy="472108"/>
          </a:xfrm>
          <a:prstGeom prst="rect">
            <a:avLst/>
          </a:prstGeom>
        </p:spPr>
      </p:pic>
      <p:sp>
        <p:nvSpPr>
          <p:cNvPr id="2" name="Title 1"/>
          <p:cNvSpPr>
            <a:spLocks noGrp="1"/>
          </p:cNvSpPr>
          <p:nvPr>
            <p:ph type="title"/>
          </p:nvPr>
        </p:nvSpPr>
        <p:spPr>
          <a:xfrm>
            <a:off x="0" y="0"/>
            <a:ext cx="9144000" cy="914400"/>
          </a:xfrm>
        </p:spPr>
        <p:txBody>
          <a:bodyPr vert="horz" lIns="91440" tIns="45720" rIns="91440" bIns="45720" rtlCol="0" anchor="ctr">
            <a:noAutofit/>
          </a:bodyPr>
          <a:lstStyle/>
          <a:p>
            <a:pPr algn="ctr"/>
            <a:r>
              <a:rPr lang="en-US" sz="4000" b="1" dirty="0">
                <a:effectLst>
                  <a:outerShdw blurRad="38100" dist="38100" dir="2700000" algn="tl">
                    <a:srgbClr val="000000">
                      <a:alpha val="43137"/>
                    </a:srgbClr>
                  </a:outerShdw>
                </a:effectLst>
              </a:rPr>
              <a:t>Reagent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753" y="1685621"/>
            <a:ext cx="515582" cy="386687"/>
          </a:xfrm>
          <a:prstGeom prst="rect">
            <a:avLst/>
          </a:prstGeom>
        </p:spPr>
      </p:pic>
      <p:sp>
        <p:nvSpPr>
          <p:cNvPr id="3" name="Content Placeholder 2"/>
          <p:cNvSpPr>
            <a:spLocks noGrp="1"/>
          </p:cNvSpPr>
          <p:nvPr>
            <p:ph idx="1"/>
          </p:nvPr>
        </p:nvSpPr>
        <p:spPr>
          <a:xfrm>
            <a:off x="457200" y="1219200"/>
            <a:ext cx="8686800" cy="3886200"/>
          </a:xfrm>
        </p:spPr>
        <p:txBody>
          <a:bodyPr/>
          <a:lstStyle/>
          <a:p>
            <a:r>
              <a:rPr lang="en-US" sz="2400" dirty="0">
                <a:solidFill>
                  <a:schemeClr val="tx1">
                    <a:lumMod val="75000"/>
                  </a:schemeClr>
                </a:solidFill>
              </a:rPr>
              <a:t>REAGENT FORECAST</a:t>
            </a:r>
            <a:r>
              <a:rPr lang="en-US" sz="2800" dirty="0"/>
              <a:t>	</a:t>
            </a:r>
          </a:p>
          <a:p>
            <a:pPr marL="342900" lvl="2" indent="-342900">
              <a:spcBef>
                <a:spcPts val="800"/>
              </a:spcBef>
              <a:buNone/>
            </a:pPr>
            <a:r>
              <a:rPr lang="en-US" sz="1900" dirty="0"/>
              <a:t>If a product is missing or not sufficient to run tests, </a:t>
            </a:r>
            <a:r>
              <a:rPr lang="en-US" sz="1900" dirty="0" smtClean="0"/>
              <a:t>the          </a:t>
            </a:r>
            <a:r>
              <a:rPr lang="en-US" sz="1900" dirty="0"/>
              <a:t>,    </a:t>
            </a:r>
            <a:r>
              <a:rPr lang="en-US" sz="1900" dirty="0" smtClean="0"/>
              <a:t>      </a:t>
            </a:r>
            <a:r>
              <a:rPr lang="en-US" sz="1900" dirty="0"/>
              <a:t>or    </a:t>
            </a:r>
            <a:r>
              <a:rPr lang="en-US" sz="1900" dirty="0" smtClean="0"/>
              <a:t>      </a:t>
            </a:r>
            <a:r>
              <a:rPr lang="en-US" sz="1900" dirty="0"/>
              <a:t>icon(s</a:t>
            </a:r>
            <a:r>
              <a:rPr lang="en-US" sz="1900" dirty="0"/>
              <a:t>) will blink at the bottom of the Test Panel screen</a:t>
            </a:r>
            <a:r>
              <a:rPr lang="en-US" sz="1900" dirty="0"/>
              <a:t>.</a:t>
            </a:r>
          </a:p>
          <a:p>
            <a:pPr marL="342900" lvl="2" indent="-342900">
              <a:spcBef>
                <a:spcPts val="800"/>
              </a:spcBef>
              <a:buNone/>
            </a:pPr>
            <a:r>
              <a:rPr lang="en-US" sz="1900" dirty="0"/>
              <a:t>Click on the icon blinking</a:t>
            </a:r>
            <a:endParaRPr lang="en-US" sz="1900" dirty="0"/>
          </a:p>
          <a:p>
            <a:pPr marL="342900" lvl="2" indent="-342900">
              <a:spcBef>
                <a:spcPts val="800"/>
              </a:spcBef>
              <a:buNone/>
            </a:pPr>
            <a:r>
              <a:rPr lang="en-US" sz="1900" dirty="0"/>
              <a:t>Reagent </a:t>
            </a:r>
            <a:r>
              <a:rPr lang="en-US" sz="1900" dirty="0"/>
              <a:t>missing will be listed with RED triangle </a:t>
            </a:r>
            <a:endParaRPr lang="en-US" sz="1900" dirty="0"/>
          </a:p>
          <a:p>
            <a:pPr marL="342900" lvl="2" indent="-342900">
              <a:spcBef>
                <a:spcPts val="800"/>
              </a:spcBef>
              <a:buNone/>
            </a:pPr>
            <a:r>
              <a:rPr lang="en-US" sz="1900" dirty="0"/>
              <a:t>     </a:t>
            </a:r>
            <a:endParaRPr lang="en-US" sz="1900" dirty="0"/>
          </a:p>
          <a:p>
            <a:pPr marL="342900" lvl="2" indent="-342900">
              <a:spcBef>
                <a:spcPts val="800"/>
              </a:spcBef>
              <a:buNone/>
            </a:pPr>
            <a:endParaRPr lang="en-US" sz="1900" dirty="0"/>
          </a:p>
          <a:p>
            <a:pPr marL="342900" lvl="2" indent="-342900">
              <a:spcBef>
                <a:spcPts val="800"/>
              </a:spcBef>
              <a:buNone/>
            </a:pPr>
            <a:endParaRPr lang="en-US" sz="1900" dirty="0" smtClean="0"/>
          </a:p>
          <a:p>
            <a:pPr marL="342900" lvl="2" indent="-342900">
              <a:spcBef>
                <a:spcPts val="800"/>
              </a:spcBef>
              <a:buNone/>
            </a:pPr>
            <a:r>
              <a:rPr lang="en-US" sz="1900" dirty="0" smtClean="0"/>
              <a:t>Load </a:t>
            </a:r>
            <a:r>
              <a:rPr lang="en-US" sz="1900" dirty="0"/>
              <a:t>necessary product and the tests will resume</a:t>
            </a: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1685621"/>
            <a:ext cx="554813" cy="386688"/>
          </a:xfrm>
          <a:prstGeom prst="rect">
            <a:avLst/>
          </a:prstGeom>
        </p:spPr>
      </p:pic>
      <p:pic>
        <p:nvPicPr>
          <p:cNvPr id="7" name="Picture 6"/>
          <p:cNvPicPr/>
          <p:nvPr/>
        </p:nvPicPr>
        <p:blipFill rotWithShape="1">
          <a:blip r:embed="rId5">
            <a:extLst>
              <a:ext uri="{28A0092B-C50C-407E-A947-70E740481C1C}">
                <a14:useLocalDpi xmlns:a14="http://schemas.microsoft.com/office/drawing/2010/main" val="0"/>
              </a:ext>
            </a:extLst>
          </a:blip>
          <a:srcRect t="11629" b="60093"/>
          <a:stretch/>
        </p:blipFill>
        <p:spPr bwMode="auto">
          <a:xfrm>
            <a:off x="2590800" y="3200400"/>
            <a:ext cx="5584013" cy="1219200"/>
          </a:xfrm>
          <a:prstGeom prst="rect">
            <a:avLst/>
          </a:prstGeom>
          <a:ln>
            <a:noFill/>
          </a:ln>
          <a:extLst>
            <a:ext uri="{53640926-AAD7-44D8-BBD7-CCE9431645EC}">
              <a14:shadowObscured xmlns:a14="http://schemas.microsoft.com/office/drawing/2010/main"/>
            </a:ext>
          </a:extLst>
        </p:spPr>
      </p:pic>
      <p:cxnSp>
        <p:nvCxnSpPr>
          <p:cNvPr id="8" name="Straight Connector 7"/>
          <p:cNvCxnSpPr/>
          <p:nvPr/>
        </p:nvCxnSpPr>
        <p:spPr>
          <a:xfrm>
            <a:off x="0" y="990600"/>
            <a:ext cx="91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6850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vert="horz" lIns="91440" tIns="45720" rIns="91440" bIns="45720" rtlCol="0" anchor="ctr">
            <a:noAutofit/>
          </a:bodyPr>
          <a:lstStyle/>
          <a:p>
            <a:pPr algn="ctr"/>
            <a:r>
              <a:rPr lang="en-US" sz="4000" b="1" dirty="0">
                <a:effectLst>
                  <a:outerShdw blurRad="38100" dist="38100" dir="2700000" algn="tl">
                    <a:srgbClr val="000000">
                      <a:alpha val="43137"/>
                    </a:srgbClr>
                  </a:outerShdw>
                </a:effectLst>
              </a:rPr>
              <a:t>Reagent	</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219200"/>
            <a:ext cx="8686800" cy="5257800"/>
          </a:xfrm>
        </p:spPr>
        <p:txBody>
          <a:bodyPr>
            <a:normAutofit/>
          </a:bodyPr>
          <a:lstStyle/>
          <a:p>
            <a:pPr marL="342900" lvl="2" indent="-342900">
              <a:spcBef>
                <a:spcPts val="800"/>
              </a:spcBef>
              <a:buNone/>
            </a:pPr>
            <a:r>
              <a:rPr lang="en-US" sz="2400" b="1" dirty="0">
                <a:solidFill>
                  <a:schemeClr val="tx1">
                    <a:lumMod val="75000"/>
                  </a:schemeClr>
                </a:solidFill>
              </a:rPr>
              <a:t>If you need into the product drawer quicker:</a:t>
            </a:r>
          </a:p>
          <a:p>
            <a:pPr marL="342900" lvl="2" indent="-342900">
              <a:spcBef>
                <a:spcPts val="800"/>
              </a:spcBef>
              <a:buNone/>
            </a:pPr>
            <a:r>
              <a:rPr lang="en-US" sz="1900" dirty="0"/>
              <a:t>You can use the Block Sample Pipetting (this tells the instrument that you want in and will not pick up anything else).</a:t>
            </a:r>
          </a:p>
          <a:p>
            <a:pPr marL="342900" lvl="2" indent="-342900">
              <a:spcBef>
                <a:spcPts val="800"/>
              </a:spcBef>
              <a:buNone/>
            </a:pPr>
            <a:endParaRPr lang="en-US" sz="1900" dirty="0" smtClean="0"/>
          </a:p>
          <a:p>
            <a:pPr marL="342900" lvl="2" indent="-342900">
              <a:spcBef>
                <a:spcPts val="800"/>
              </a:spcBef>
              <a:buNone/>
            </a:pPr>
            <a:endParaRPr lang="en-US" sz="1900" dirty="0"/>
          </a:p>
          <a:p>
            <a:pPr marL="342900" lvl="2" indent="-342900">
              <a:spcBef>
                <a:spcPts val="800"/>
              </a:spcBef>
              <a:buNone/>
            </a:pPr>
            <a:r>
              <a:rPr lang="en-US" sz="1900" dirty="0"/>
              <a:t>When the instrument is at a stopping place it will let you open the drawer. </a:t>
            </a:r>
          </a:p>
          <a:p>
            <a:pPr marL="342900" lvl="2" indent="-342900">
              <a:spcBef>
                <a:spcPts val="800"/>
              </a:spcBef>
              <a:buNone/>
            </a:pPr>
            <a:endParaRPr lang="en-US" sz="1900" dirty="0"/>
          </a:p>
          <a:p>
            <a:pPr marL="342900" lvl="2" indent="-342900">
              <a:spcBef>
                <a:spcPts val="800"/>
              </a:spcBef>
              <a:buNone/>
            </a:pPr>
            <a:r>
              <a:rPr lang="en-US" sz="2400" b="1" dirty="0">
                <a:solidFill>
                  <a:schemeClr val="accent2">
                    <a:lumMod val="75000"/>
                  </a:schemeClr>
                </a:solidFill>
              </a:rPr>
              <a:t>***Note: </a:t>
            </a:r>
            <a:r>
              <a:rPr lang="en-US" sz="2400" b="1" dirty="0" smtClean="0">
                <a:solidFill>
                  <a:schemeClr val="accent2">
                    <a:lumMod val="75000"/>
                  </a:schemeClr>
                </a:solidFill>
              </a:rPr>
              <a:t>It </a:t>
            </a:r>
            <a:r>
              <a:rPr lang="en-US" sz="2400" b="1" dirty="0">
                <a:solidFill>
                  <a:schemeClr val="accent2">
                    <a:lumMod val="75000"/>
                  </a:schemeClr>
                </a:solidFill>
              </a:rPr>
              <a:t>takes approximately 4 minutes to clear everything out of the incubation stations.</a:t>
            </a:r>
            <a:r>
              <a:rPr lang="en-US" sz="2400" b="1" dirty="0"/>
              <a:t> </a:t>
            </a:r>
            <a:endParaRPr lang="en-US" sz="24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1" y="2057400"/>
            <a:ext cx="1142999" cy="841074"/>
          </a:xfrm>
          <a:prstGeom prst="rect">
            <a:avLst/>
          </a:prstGeom>
        </p:spPr>
      </p:pic>
      <p:cxnSp>
        <p:nvCxnSpPr>
          <p:cNvPr id="5" name="Straight Connector 4"/>
          <p:cNvCxnSpPr/>
          <p:nvPr/>
        </p:nvCxnSpPr>
        <p:spPr>
          <a:xfrm>
            <a:off x="0" y="990600"/>
            <a:ext cx="91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1639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vert="horz" lIns="91440" tIns="45720" rIns="91440" bIns="45720" rtlCol="0" anchor="ctr">
            <a:noAutofit/>
          </a:bodyPr>
          <a:lstStyle/>
          <a:p>
            <a:pPr algn="ctr"/>
            <a:r>
              <a:rPr lang="en-US" sz="4000" b="1" dirty="0">
                <a:effectLst>
                  <a:outerShdw blurRad="38100" dist="38100" dir="2700000" algn="tl">
                    <a:srgbClr val="000000">
                      <a:alpha val="43137"/>
                    </a:srgbClr>
                  </a:outerShdw>
                </a:effectLst>
              </a:rPr>
              <a:t>Reagent</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00628"/>
            <a:ext cx="8305800" cy="3852372"/>
          </a:xfrm>
        </p:spPr>
        <p:txBody>
          <a:bodyPr>
            <a:normAutofit/>
          </a:bodyPr>
          <a:lstStyle/>
          <a:p>
            <a:r>
              <a:rPr lang="en-US" sz="1900" b="0" dirty="0"/>
              <a:t>PTT reagent should be mixed well before placing on the STAGO. </a:t>
            </a:r>
            <a:endParaRPr lang="en-US" sz="1900" b="0" dirty="0" smtClean="0"/>
          </a:p>
          <a:p>
            <a:r>
              <a:rPr lang="en-US" sz="1900" dirty="0" smtClean="0">
                <a:solidFill>
                  <a:schemeClr val="accent2">
                    <a:lumMod val="75000"/>
                  </a:schemeClr>
                </a:solidFill>
              </a:rPr>
              <a:t>Do </a:t>
            </a:r>
            <a:r>
              <a:rPr lang="en-US" sz="1900" dirty="0">
                <a:solidFill>
                  <a:schemeClr val="accent2">
                    <a:lumMod val="75000"/>
                  </a:schemeClr>
                </a:solidFill>
              </a:rPr>
              <a:t>not shake</a:t>
            </a:r>
            <a:r>
              <a:rPr lang="en-US" sz="1900" b="0" dirty="0"/>
              <a:t>, but you can invert 10x to mix the reagent.</a:t>
            </a:r>
          </a:p>
          <a:p>
            <a:pPr marL="0" indent="0">
              <a:buNone/>
            </a:pPr>
            <a:endParaRPr lang="en-US" sz="1900" b="0" dirty="0"/>
          </a:p>
          <a:p>
            <a:r>
              <a:rPr lang="en-US" sz="1900" b="0" dirty="0"/>
              <a:t>Once reagents are placed on the </a:t>
            </a:r>
            <a:r>
              <a:rPr lang="en-US" sz="1900" dirty="0">
                <a:solidFill>
                  <a:schemeClr val="accent2">
                    <a:lumMod val="75000"/>
                  </a:schemeClr>
                </a:solidFill>
              </a:rPr>
              <a:t>STAGO DO NOT LIFT THEM OUT </a:t>
            </a:r>
            <a:r>
              <a:rPr lang="en-US" sz="1900" b="0" dirty="0"/>
              <a:t>of the drawer. Once the sensor recognizes that it has be removed, it is gone and you will need to rescan before placing it back on.  If you do this you MUST adjust the volume and time. </a:t>
            </a:r>
          </a:p>
        </p:txBody>
      </p:sp>
      <p:cxnSp>
        <p:nvCxnSpPr>
          <p:cNvPr id="4" name="Straight Connector 3"/>
          <p:cNvCxnSpPr/>
          <p:nvPr/>
        </p:nvCxnSpPr>
        <p:spPr>
          <a:xfrm>
            <a:off x="0" y="990600"/>
            <a:ext cx="91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7454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33600"/>
            <a:ext cx="9144000" cy="1566372"/>
          </a:xfrm>
        </p:spPr>
        <p:txBody>
          <a:bodyPr>
            <a:normAutofit/>
          </a:bodyPr>
          <a:lstStyle/>
          <a:p>
            <a:pPr marL="0" indent="0" algn="ctr"/>
            <a:r>
              <a:rPr lang="en-US" sz="4000" dirty="0" smtClean="0"/>
              <a:t>~ The End~</a:t>
            </a:r>
          </a:p>
          <a:p>
            <a:pPr marL="0" indent="0" algn="ctr"/>
            <a:r>
              <a:rPr lang="en-US" sz="4000" dirty="0" smtClean="0">
                <a:sym typeface="Wingdings" pitchFamily="2" charset="2"/>
              </a:rPr>
              <a:t></a:t>
            </a:r>
            <a:endParaRPr lang="en-US" sz="4000" dirty="0"/>
          </a:p>
        </p:txBody>
      </p:sp>
    </p:spTree>
    <p:extLst>
      <p:ext uri="{BB962C8B-B14F-4D97-AF65-F5344CB8AC3E}">
        <p14:creationId xmlns:p14="http://schemas.microsoft.com/office/powerpoint/2010/main" val="959317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smtClean="0">
                <a:effectLst>
                  <a:outerShdw blurRad="38100" dist="38100" dir="2700000" algn="tl">
                    <a:srgbClr val="000000">
                      <a:alpha val="43137"/>
                    </a:srgbClr>
                  </a:outerShdw>
                </a:effectLst>
              </a:rPr>
              <a:t>Key Points</a:t>
            </a:r>
            <a:endParaRPr lang="en-US" sz="9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8647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sz="4000" b="1" dirty="0" smtClean="0">
                <a:effectLst>
                  <a:outerShdw blurRad="38100" dist="38100" dir="2700000" algn="tl">
                    <a:srgbClr val="000000">
                      <a:alpha val="43137"/>
                    </a:srgbClr>
                  </a:outerShdw>
                </a:effectLst>
              </a:rPr>
              <a:t>Key Points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2960" y="1100628"/>
            <a:ext cx="7520940" cy="4004772"/>
          </a:xfrm>
        </p:spPr>
        <p:txBody>
          <a:bodyPr>
            <a:normAutofit/>
          </a:bodyPr>
          <a:lstStyle/>
          <a:p>
            <a:pPr>
              <a:buFont typeface="Wingdings" pitchFamily="2" charset="2"/>
              <a:buChar char="§"/>
            </a:pPr>
            <a:r>
              <a:rPr lang="en-US" sz="1900" dirty="0"/>
              <a:t>REMOVE </a:t>
            </a:r>
            <a:r>
              <a:rPr lang="en-US" sz="1900" dirty="0">
                <a:solidFill>
                  <a:srgbClr val="7030A0"/>
                </a:solidFill>
              </a:rPr>
              <a:t>ALL</a:t>
            </a:r>
            <a:r>
              <a:rPr lang="en-US" sz="1900" dirty="0"/>
              <a:t> CAPS AND STOPPERS before loading onto the instrument</a:t>
            </a:r>
          </a:p>
          <a:p>
            <a:pPr marL="0" indent="0"/>
            <a:endParaRPr lang="en-US" sz="1900" dirty="0"/>
          </a:p>
          <a:p>
            <a:pPr>
              <a:buFont typeface="Wingdings" pitchFamily="2" charset="2"/>
              <a:buChar char="§"/>
            </a:pPr>
            <a:r>
              <a:rPr lang="en-US" sz="1900" dirty="0"/>
              <a:t>Be sure to </a:t>
            </a:r>
            <a:r>
              <a:rPr lang="en-US" sz="1900" dirty="0">
                <a:solidFill>
                  <a:srgbClr val="7030A0"/>
                </a:solidFill>
              </a:rPr>
              <a:t>remove</a:t>
            </a:r>
            <a:r>
              <a:rPr lang="en-US" sz="1900" dirty="0"/>
              <a:t> the stir bar from the PT prior to discarding the </a:t>
            </a:r>
            <a:r>
              <a:rPr lang="en-US" sz="1900" dirty="0" smtClean="0"/>
              <a:t>bottle</a:t>
            </a:r>
          </a:p>
          <a:p>
            <a:pPr>
              <a:buFont typeface="Wingdings" pitchFamily="2" charset="2"/>
              <a:buChar char="§"/>
            </a:pPr>
            <a:endParaRPr lang="en-US" sz="1900" dirty="0"/>
          </a:p>
          <a:p>
            <a:pPr>
              <a:buFont typeface="Wingdings" pitchFamily="2" charset="2"/>
              <a:buChar char="§"/>
            </a:pPr>
            <a:r>
              <a:rPr lang="en-US" sz="1800" dirty="0" smtClean="0"/>
              <a:t>Block Sample Pipetting – This usually means that the instrument has run out of something. Load what is needed to continue use.</a:t>
            </a:r>
            <a:endParaRPr lang="en-US" sz="1800" dirty="0"/>
          </a:p>
          <a:p>
            <a:endParaRPr lang="en-US" dirty="0"/>
          </a:p>
        </p:txBody>
      </p:sp>
      <p:cxnSp>
        <p:nvCxnSpPr>
          <p:cNvPr id="5" name="Straight Connector 4"/>
          <p:cNvCxnSpPr/>
          <p:nvPr/>
        </p:nvCxnSpPr>
        <p:spPr>
          <a:xfrm>
            <a:off x="0" y="990600"/>
            <a:ext cx="91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942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sz="4000" b="1" dirty="0" smtClean="0">
                <a:effectLst>
                  <a:outerShdw blurRad="38100" dist="38100" dir="2700000" algn="tl">
                    <a:srgbClr val="000000">
                      <a:alpha val="43137"/>
                    </a:srgbClr>
                  </a:outerShdw>
                </a:effectLst>
              </a:rPr>
              <a:t>Key Points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2960" y="1100628"/>
            <a:ext cx="7520940" cy="4004772"/>
          </a:xfrm>
        </p:spPr>
        <p:txBody>
          <a:bodyPr>
            <a:normAutofit/>
          </a:bodyPr>
          <a:lstStyle/>
          <a:p>
            <a:pPr>
              <a:buFont typeface="Wingdings" pitchFamily="2" charset="2"/>
              <a:buChar char="§"/>
            </a:pPr>
            <a:r>
              <a:rPr lang="en-US" sz="1900" dirty="0" smtClean="0"/>
              <a:t>PT </a:t>
            </a:r>
            <a:r>
              <a:rPr lang="en-US" sz="1900" dirty="0"/>
              <a:t>reagents </a:t>
            </a:r>
            <a:r>
              <a:rPr lang="en-US" sz="1900" dirty="0" smtClean="0"/>
              <a:t>require </a:t>
            </a:r>
            <a:r>
              <a:rPr lang="en-US" sz="1900" dirty="0"/>
              <a:t>a stir bar </a:t>
            </a:r>
            <a:r>
              <a:rPr lang="en-US" sz="1900" dirty="0" smtClean="0"/>
              <a:t>and a reducer before </a:t>
            </a:r>
            <a:r>
              <a:rPr lang="en-US" sz="1900" dirty="0"/>
              <a:t>loading on the </a:t>
            </a:r>
            <a:r>
              <a:rPr lang="en-US" sz="1900" dirty="0" smtClean="0"/>
              <a:t>instrument. The reducer helps prevent evaporation and prevents the needle from hitting the stir bar which could potentially demagnetize the needle’s level detection.</a:t>
            </a:r>
          </a:p>
          <a:p>
            <a:pPr>
              <a:buFont typeface="Wingdings" pitchFamily="2" charset="2"/>
              <a:buChar char="§"/>
            </a:pPr>
            <a:endParaRPr lang="en-US" sz="1900" dirty="0"/>
          </a:p>
          <a:p>
            <a:pPr>
              <a:buFont typeface="Wingdings" pitchFamily="2" charset="2"/>
              <a:buChar char="§"/>
            </a:pPr>
            <a:r>
              <a:rPr lang="en-US" sz="1900"/>
              <a:t>R</a:t>
            </a:r>
            <a:r>
              <a:rPr lang="en-US" sz="1900" smtClean="0"/>
              <a:t>eagents </a:t>
            </a:r>
            <a:r>
              <a:rPr lang="en-US" sz="1900" dirty="0" smtClean="0"/>
              <a:t>needing a reducer: </a:t>
            </a:r>
          </a:p>
          <a:p>
            <a:pPr lvl="2"/>
            <a:r>
              <a:rPr lang="en-US" sz="1900" dirty="0"/>
              <a:t>PT &amp; TT = Max reducer</a:t>
            </a:r>
          </a:p>
          <a:p>
            <a:pPr lvl="2"/>
            <a:r>
              <a:rPr lang="en-US" sz="1900" dirty="0"/>
              <a:t>D-DI (both bottles) &amp; FIB = Mini </a:t>
            </a:r>
            <a:r>
              <a:rPr lang="en-US" sz="1900" dirty="0" smtClean="0"/>
              <a:t>reducer</a:t>
            </a:r>
          </a:p>
          <a:p>
            <a:pPr lvl="2"/>
            <a:endParaRPr lang="en-US" sz="1900" dirty="0" smtClean="0"/>
          </a:p>
          <a:p>
            <a:pPr marL="342900" lvl="2" indent="-342900">
              <a:spcBef>
                <a:spcPts val="800"/>
              </a:spcBef>
              <a:buClrTx/>
            </a:pPr>
            <a:r>
              <a:rPr lang="en-US" sz="1900" b="1" dirty="0"/>
              <a:t>PTT does not require a </a:t>
            </a:r>
            <a:r>
              <a:rPr lang="en-US" sz="1900" b="1" dirty="0" smtClean="0"/>
              <a:t>reducer</a:t>
            </a:r>
            <a:endParaRPr lang="en-US" dirty="0"/>
          </a:p>
        </p:txBody>
      </p:sp>
      <p:cxnSp>
        <p:nvCxnSpPr>
          <p:cNvPr id="5" name="Straight Connector 4"/>
          <p:cNvCxnSpPr/>
          <p:nvPr/>
        </p:nvCxnSpPr>
        <p:spPr>
          <a:xfrm>
            <a:off x="0" y="990600"/>
            <a:ext cx="91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475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sz="4000" b="1" dirty="0">
                <a:effectLst>
                  <a:outerShdw blurRad="38100" dist="38100" dir="2700000" algn="tl">
                    <a:srgbClr val="000000">
                      <a:alpha val="43137"/>
                    </a:srgbClr>
                  </a:outerShdw>
                </a:effectLst>
              </a:rPr>
              <a:t>Key</a:t>
            </a:r>
            <a:r>
              <a:rPr lang="en-US" sz="4000" b="1" dirty="0" smtClean="0">
                <a:effectLst>
                  <a:outerShdw blurRad="38100" dist="38100" dir="2700000" algn="tl">
                    <a:srgbClr val="000000">
                      <a:alpha val="43137"/>
                    </a:srgbClr>
                  </a:outerShdw>
                </a:effectLst>
              </a:rPr>
              <a:t> Points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990600"/>
            <a:ext cx="8686800" cy="4038600"/>
          </a:xfrm>
        </p:spPr>
        <p:txBody>
          <a:bodyPr>
            <a:noAutofit/>
          </a:bodyPr>
          <a:lstStyle/>
          <a:p>
            <a:pPr>
              <a:buFont typeface="Wingdings" pitchFamily="2" charset="2"/>
              <a:buChar char="§"/>
            </a:pPr>
            <a:r>
              <a:rPr lang="en-US" sz="1900" dirty="0" smtClean="0"/>
              <a:t>Reagents have designated sections to be placed in. The drawer is labeled R0, R1, R2 (Use appropriate slot according to bottle size)</a:t>
            </a:r>
          </a:p>
          <a:p>
            <a:pPr lvl="3"/>
            <a:r>
              <a:rPr lang="en-US" sz="1900" dirty="0" smtClean="0"/>
              <a:t>All 3 areas require Desorb. There is no designated slot for reagents but is suggested to use the five back positions of the drawer (19, 21, 22, 28, 29) for Desorb.</a:t>
            </a:r>
          </a:p>
          <a:p>
            <a:pPr lvl="4"/>
            <a:r>
              <a:rPr lang="en-US" sz="1900" dirty="0" smtClean="0"/>
              <a:t>The reason you want these slots is because the Desorb is used to wash the needles and they are the closes to the wash well to help prevent contamination</a:t>
            </a:r>
          </a:p>
          <a:p>
            <a:pPr lvl="3"/>
            <a:r>
              <a:rPr lang="en-US" sz="1900" dirty="0" smtClean="0"/>
              <a:t>R0 – Controls, Calibrators &amp; Diluents</a:t>
            </a:r>
          </a:p>
          <a:p>
            <a:pPr lvl="3"/>
            <a:r>
              <a:rPr lang="en-US" sz="1900" dirty="0" smtClean="0"/>
              <a:t>R1 – Intermediate Reagents (reagents added before incubation) EX: PTT</a:t>
            </a:r>
          </a:p>
          <a:p>
            <a:pPr lvl="3"/>
            <a:r>
              <a:rPr lang="en-US" sz="1900" dirty="0" smtClean="0"/>
              <a:t>R2 – Start Reagents EX: </a:t>
            </a:r>
            <a:r>
              <a:rPr lang="en-US" sz="1900" dirty="0" err="1" smtClean="0"/>
              <a:t>Thromboplastin</a:t>
            </a:r>
            <a:r>
              <a:rPr lang="en-US" sz="1900" dirty="0" smtClean="0"/>
              <a:t>, CaCl</a:t>
            </a:r>
            <a:r>
              <a:rPr lang="en-US" sz="1900" baseline="-25000" dirty="0" smtClean="0"/>
              <a:t>2 </a:t>
            </a:r>
            <a:r>
              <a:rPr lang="en-US" sz="1900" baseline="-25000" dirty="0"/>
              <a:t> </a:t>
            </a:r>
            <a:endParaRPr lang="en-US" sz="1900" baseline="-25000" dirty="0" smtClean="0"/>
          </a:p>
        </p:txBody>
      </p:sp>
      <p:cxnSp>
        <p:nvCxnSpPr>
          <p:cNvPr id="4" name="Straight Connector 3"/>
          <p:cNvCxnSpPr/>
          <p:nvPr/>
        </p:nvCxnSpPr>
        <p:spPr>
          <a:xfrm>
            <a:off x="0" y="990600"/>
            <a:ext cx="91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312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sz="4000" b="1" dirty="0">
                <a:effectLst>
                  <a:outerShdw blurRad="38100" dist="38100" dir="2700000" algn="tl">
                    <a:srgbClr val="000000">
                      <a:alpha val="43137"/>
                    </a:srgbClr>
                  </a:outerShdw>
                </a:effectLst>
              </a:rPr>
              <a:t>Key</a:t>
            </a:r>
            <a:r>
              <a:rPr lang="en-US" sz="4000" b="1" dirty="0" smtClean="0">
                <a:effectLst>
                  <a:outerShdw blurRad="38100" dist="38100" dir="2700000" algn="tl">
                    <a:srgbClr val="000000">
                      <a:alpha val="43137"/>
                    </a:srgbClr>
                  </a:outerShdw>
                </a:effectLst>
              </a:rPr>
              <a:t> Points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2960" y="1100628"/>
            <a:ext cx="7520940" cy="3928572"/>
          </a:xfrm>
        </p:spPr>
        <p:txBody>
          <a:bodyPr>
            <a:normAutofit/>
          </a:bodyPr>
          <a:lstStyle/>
          <a:p>
            <a:pPr>
              <a:buFont typeface="Wingdings" pitchFamily="2" charset="2"/>
              <a:buChar char="§"/>
            </a:pPr>
            <a:r>
              <a:rPr lang="en-US" sz="1800" b="0" dirty="0" smtClean="0"/>
              <a:t>Needle 1 is used for patient samples and R0 of drawer. Needle 1 has the smallest bore of all the needles. It has it’s own stylet. The stylets that come with needle 2 &amp; 3 are larger in diameter; they should NOT be used on needle 1 at all. Needle 1 is usually the one that will become clogged first.</a:t>
            </a:r>
          </a:p>
          <a:p>
            <a:pPr>
              <a:buFont typeface="Wingdings" pitchFamily="2" charset="2"/>
              <a:buChar char="§"/>
            </a:pPr>
            <a:endParaRPr lang="en-US" sz="1800" b="0" dirty="0"/>
          </a:p>
          <a:p>
            <a:pPr>
              <a:buFont typeface="Wingdings" pitchFamily="2" charset="2"/>
              <a:buChar char="§"/>
            </a:pPr>
            <a:r>
              <a:rPr lang="en-US" sz="1800" b="0" dirty="0" smtClean="0"/>
              <a:t>Needles 2&amp; 3 are reagent needles. Needle 2 is used for R1 of the drawer. Needle 3 is used for R2 of the drawer  and is the thermal needle where reagents such as CaCl</a:t>
            </a:r>
            <a:r>
              <a:rPr lang="en-US" sz="1800" b="0" baseline="-25000" dirty="0" smtClean="0"/>
              <a:t>2 </a:t>
            </a:r>
            <a:r>
              <a:rPr lang="en-US" sz="1800" b="0" dirty="0" smtClean="0"/>
              <a:t>is flash heated at 37</a:t>
            </a:r>
            <a:r>
              <a:rPr lang="en-US" sz="1800" b="0" dirty="0" smtClean="0">
                <a:sym typeface="Symbol"/>
              </a:rPr>
              <a:t></a:t>
            </a:r>
            <a:r>
              <a:rPr lang="en-US" sz="1800" b="0" dirty="0" smtClean="0"/>
              <a:t> before being added to the cuvette. </a:t>
            </a:r>
          </a:p>
        </p:txBody>
      </p:sp>
      <p:cxnSp>
        <p:nvCxnSpPr>
          <p:cNvPr id="4" name="Straight Connector 3"/>
          <p:cNvCxnSpPr/>
          <p:nvPr/>
        </p:nvCxnSpPr>
        <p:spPr>
          <a:xfrm>
            <a:off x="0" y="990600"/>
            <a:ext cx="91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025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sz="4000" b="1" dirty="0">
                <a:effectLst>
                  <a:outerShdw blurRad="38100" dist="38100" dir="2700000" algn="tl">
                    <a:srgbClr val="000000">
                      <a:alpha val="43137"/>
                    </a:srgbClr>
                  </a:outerShdw>
                </a:effectLst>
              </a:rPr>
              <a:t>Key</a:t>
            </a:r>
            <a:r>
              <a:rPr lang="en-US" sz="4000" b="1" dirty="0" smtClean="0">
                <a:effectLst>
                  <a:outerShdw blurRad="38100" dist="38100" dir="2700000" algn="tl">
                    <a:srgbClr val="000000">
                      <a:alpha val="43137"/>
                    </a:srgbClr>
                  </a:outerShdw>
                </a:effectLst>
              </a:rPr>
              <a:t> Points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itchFamily="2" charset="2"/>
              <a:buChar char="§"/>
            </a:pPr>
            <a:r>
              <a:rPr lang="en-US" sz="1800" b="0" dirty="0" smtClean="0"/>
              <a:t>Database will only hold 5000 samples. Files will delete as a 1</a:t>
            </a:r>
            <a:r>
              <a:rPr lang="en-US" sz="1800" b="0" baseline="30000" dirty="0" smtClean="0"/>
              <a:t>st</a:t>
            </a:r>
            <a:r>
              <a:rPr lang="en-US" sz="1800" b="0" dirty="0" smtClean="0"/>
              <a:t> in 1</a:t>
            </a:r>
            <a:r>
              <a:rPr lang="en-US" sz="1800" b="0" baseline="30000" dirty="0" smtClean="0"/>
              <a:t>st</a:t>
            </a:r>
            <a:r>
              <a:rPr lang="en-US" sz="1800" b="0" dirty="0" smtClean="0"/>
              <a:t> out (there is no need to delete patient files)</a:t>
            </a:r>
          </a:p>
          <a:p>
            <a:pPr marL="0" indent="0"/>
            <a:endParaRPr lang="en-US" sz="1800" b="0" dirty="0"/>
          </a:p>
          <a:p>
            <a:pPr>
              <a:buFont typeface="Wingdings" pitchFamily="2" charset="2"/>
              <a:buChar char="§"/>
            </a:pPr>
            <a:r>
              <a:rPr lang="en-US" sz="1800" b="0" dirty="0" smtClean="0"/>
              <a:t>Product screen (List of Products) tells Product ID, Name, Product Type, Position, Lot Number, Stability, Expiration time/date, Actual volume of reagent (including dead space), Number of Cuvettes available, Amount of wash solution available. The Forecast will give a margin number which is testing volume. </a:t>
            </a:r>
            <a:endParaRPr lang="en-US" sz="1800" b="0" dirty="0"/>
          </a:p>
        </p:txBody>
      </p:sp>
      <p:cxnSp>
        <p:nvCxnSpPr>
          <p:cNvPr id="4" name="Straight Connector 3"/>
          <p:cNvCxnSpPr/>
          <p:nvPr/>
        </p:nvCxnSpPr>
        <p:spPr>
          <a:xfrm>
            <a:off x="0" y="990600"/>
            <a:ext cx="91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132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sz="4000" b="1" dirty="0">
                <a:effectLst>
                  <a:outerShdw blurRad="38100" dist="38100" dir="2700000" algn="tl">
                    <a:srgbClr val="000000">
                      <a:alpha val="43137"/>
                    </a:srgbClr>
                  </a:outerShdw>
                </a:effectLst>
              </a:rPr>
              <a:t>Key</a:t>
            </a:r>
            <a:r>
              <a:rPr lang="en-US" sz="4000" b="1" dirty="0" smtClean="0">
                <a:effectLst>
                  <a:outerShdw blurRad="38100" dist="38100" dir="2700000" algn="tl">
                    <a:srgbClr val="000000">
                      <a:alpha val="43137"/>
                    </a:srgbClr>
                  </a:outerShdw>
                </a:effectLst>
              </a:rPr>
              <a:t> Points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itchFamily="2" charset="2"/>
              <a:buChar char="§"/>
            </a:pPr>
            <a:r>
              <a:rPr lang="en-US" sz="1900" b="0" dirty="0" smtClean="0"/>
              <a:t>It is </a:t>
            </a:r>
            <a:r>
              <a:rPr lang="en-US" sz="1900" dirty="0" smtClean="0">
                <a:solidFill>
                  <a:srgbClr val="7030A0"/>
                </a:solidFill>
              </a:rPr>
              <a:t>very important </a:t>
            </a:r>
            <a:r>
              <a:rPr lang="en-US" sz="1900" b="0" dirty="0" smtClean="0"/>
              <a:t>to program the correct sample size. It is possible to crash a probe if the instrument does not recognize the correct sample size.</a:t>
            </a:r>
          </a:p>
          <a:p>
            <a:pPr>
              <a:buFont typeface="Wingdings" pitchFamily="2" charset="2"/>
              <a:buChar char="§"/>
            </a:pPr>
            <a:endParaRPr lang="en-US" sz="1900" b="0" dirty="0"/>
          </a:p>
          <a:p>
            <a:pPr>
              <a:buFont typeface="Wingdings" pitchFamily="2" charset="2"/>
              <a:buChar char="§"/>
            </a:pPr>
            <a:r>
              <a:rPr lang="en-US" sz="1900" b="0" dirty="0" smtClean="0"/>
              <a:t>When changing a new roll of cuvettes it is a good idea to clean out the rest of the cuvettes and start fresh. Be Sure to line the plastic inside the metal feeder or your cuvettes will not load. </a:t>
            </a:r>
            <a:endParaRPr lang="en-US" sz="1900" b="0" dirty="0"/>
          </a:p>
        </p:txBody>
      </p:sp>
      <p:cxnSp>
        <p:nvCxnSpPr>
          <p:cNvPr id="4" name="Straight Connector 3"/>
          <p:cNvCxnSpPr/>
          <p:nvPr/>
        </p:nvCxnSpPr>
        <p:spPr>
          <a:xfrm>
            <a:off x="0" y="990600"/>
            <a:ext cx="91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708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085764">
            <a:off x="792571" y="1866686"/>
            <a:ext cx="6174129" cy="1468240"/>
          </a:xfrm>
        </p:spPr>
        <p:txBody>
          <a:bodyPr>
            <a:noAutofit/>
          </a:bodyPr>
          <a:lstStyle/>
          <a:p>
            <a:r>
              <a:rPr lang="en-US" sz="9600" dirty="0" smtClean="0">
                <a:effectLst>
                  <a:outerShdw blurRad="38100" dist="38100" dir="2700000" algn="tl">
                    <a:srgbClr val="000000">
                      <a:alpha val="43137"/>
                    </a:srgbClr>
                  </a:outerShdw>
                </a:effectLst>
              </a:rPr>
              <a:t>Reagents</a:t>
            </a:r>
            <a:endParaRPr lang="en-US" sz="9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00102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3">
      <a:dk1>
        <a:srgbClr val="000000"/>
      </a:dk1>
      <a:lt1>
        <a:srgbClr val="FFFFFF"/>
      </a:lt1>
      <a:dk2>
        <a:srgbClr val="434342"/>
      </a:dk2>
      <a:lt2>
        <a:srgbClr val="CDD7D9"/>
      </a:lt2>
      <a:accent1>
        <a:srgbClr val="797B7E"/>
      </a:accent1>
      <a:accent2>
        <a:srgbClr val="7030A0"/>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D310BA1-D636-4FA6-8511-A91491A648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Angles</Template>
  <TotalTime>449</TotalTime>
  <Words>987</Words>
  <Application>Microsoft Office PowerPoint</Application>
  <PresentationFormat>On-screen Show (4:3)</PresentationFormat>
  <Paragraphs>111</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Angles</vt:lpstr>
      <vt:lpstr>Unknown</vt:lpstr>
      <vt:lpstr>Key Points &amp; Reagents</vt:lpstr>
      <vt:lpstr>Key Points</vt:lpstr>
      <vt:lpstr>Key Points</vt:lpstr>
      <vt:lpstr>Key Points</vt:lpstr>
      <vt:lpstr>Key Points</vt:lpstr>
      <vt:lpstr>Key Points</vt:lpstr>
      <vt:lpstr>Key Points</vt:lpstr>
      <vt:lpstr>Key Points</vt:lpstr>
      <vt:lpstr>Reagents</vt:lpstr>
      <vt:lpstr>Reagents</vt:lpstr>
      <vt:lpstr>Reagents</vt:lpstr>
      <vt:lpstr>Reagents</vt:lpstr>
      <vt:lpstr>Reagents</vt:lpstr>
      <vt:lpstr>Reagent</vt:lpstr>
      <vt:lpstr>Reagent</vt:lpstr>
      <vt:lpstr>Reagent </vt:lpstr>
      <vt:lpstr>Reagent</vt:lpstr>
      <vt:lpstr>PowerPoint Presentation</vt:lpstr>
    </vt:vector>
  </TitlesOfParts>
  <Company>Scott &amp; White Healthcare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Weiss</dc:creator>
  <dc:description>2010 animated water waves powerpoint template from presentationpro.com</dc:description>
  <cp:lastModifiedBy>McAdams, Michell D</cp:lastModifiedBy>
  <cp:revision>35</cp:revision>
  <dcterms:created xsi:type="dcterms:W3CDTF">2012-11-08T23:49:40Z</dcterms:created>
  <dcterms:modified xsi:type="dcterms:W3CDTF">2016-09-28T16:33:30Z</dcterms:modified>
  <cp:category>2010 nature</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TC018813449991</vt:lpwstr>
  </property>
</Properties>
</file>