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9" r:id="rId3"/>
    <p:sldId id="263" r:id="rId4"/>
    <p:sldId id="264" r:id="rId5"/>
    <p:sldId id="265" r:id="rId6"/>
    <p:sldId id="260" r:id="rId7"/>
    <p:sldId id="261" r:id="rId8"/>
    <p:sldId id="262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73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F8D82F-54D5-49C8-B094-77CCFB6134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F4EC0-DE61-40BF-9691-DEFB67B415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7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D1D2F-0E21-4741-82C7-3DA411286A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6D01B-C495-4E01-9D77-AEA2169ABF3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4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A7634-98F4-470E-8C5D-984D02CD0C5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3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85E4B-F0D3-4D8F-8B75-058C90AA2E0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5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191CC-70FD-494A-AD72-B46CD3E0538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9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1DB1E-19FC-48A9-8D95-87D223E4A1C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5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51ADD-77E8-4ED6-824A-EF2F3FD0621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8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F0D01-2CDE-4ACC-B037-39716A1922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9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637C1-AA4F-44C9-AFF8-444F616C6B4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0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632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632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632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63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954D3F1D-439B-4E9A-9030-8AF8286FF20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219200" y="533400"/>
            <a:ext cx="6781800" cy="2895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Disseminated Intravascular Coagulation (DIC) </a:t>
            </a:r>
            <a:br>
              <a:rPr lang="en-US" sz="40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</a:br>
            <a:r>
              <a:rPr lang="en-US" sz="40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&amp;</a:t>
            </a:r>
            <a:br>
              <a:rPr lang="en-US" sz="40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</a:br>
            <a:r>
              <a:rPr lang="en-US" sz="40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PFA-100 </a:t>
            </a:r>
            <a:endParaRPr lang="en-US" sz="40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4267200"/>
            <a:ext cx="2895600" cy="914400"/>
          </a:xfrm>
        </p:spPr>
        <p:txBody>
          <a:bodyPr/>
          <a:lstStyle/>
          <a:p>
            <a:r>
              <a:rPr lang="en-US" sz="2000" dirty="0" smtClean="0">
                <a:latin typeface="Monotype Corsiva" pitchFamily="66" charset="0"/>
              </a:rPr>
              <a:t>By: Michell McAdams</a:t>
            </a:r>
          </a:p>
          <a:p>
            <a:r>
              <a:rPr lang="en-US" sz="2000" dirty="0" smtClean="0">
                <a:latin typeface="Monotype Corsiva" pitchFamily="66" charset="0"/>
              </a:rPr>
              <a:t>02/2013</a:t>
            </a:r>
            <a:endParaRPr lang="en-US" sz="2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DIC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191000"/>
          </a:xfrm>
        </p:spPr>
        <p:txBody>
          <a:bodyPr/>
          <a:lstStyle/>
          <a:p>
            <a:r>
              <a:rPr lang="en-US" dirty="0" smtClean="0"/>
              <a:t>Record all DIC results in the Manual Result Logs Book</a:t>
            </a:r>
          </a:p>
          <a:p>
            <a:pPr lvl="1"/>
            <a:r>
              <a:rPr lang="en-US" dirty="0" smtClean="0"/>
              <a:t>Place a patient aliquot label on the sheet, record the lot # of reagent with expiration date, if your control is positive or negative, then initial.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FF"/>
                </a:solidFill>
              </a:rPr>
              <a:t>***NOTE: Save ALL positive FM and FDP samples. They must be transferred into a polyurethane tube labeled and put into SP Coag freezer in appropriate place.  </a:t>
            </a:r>
            <a:endParaRPr lang="en-US" sz="24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144001" cy="2667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Platelet Function </a:t>
            </a:r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Analysis</a:t>
            </a:r>
            <a:b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</a:br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</a:br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(</a:t>
            </a:r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</a:t>
            </a:r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)</a:t>
            </a:r>
            <a:endParaRPr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auto">
              <a:spcAft>
                <a:spcPts val="0"/>
              </a:spcAft>
              <a:buClr>
                <a:schemeClr val="accent5"/>
              </a:buClr>
              <a:buFont typeface="Wingdings" pitchFamily="2" charset="2"/>
              <a:buChar char="Ø"/>
              <a:defRPr/>
            </a:pPr>
            <a:r>
              <a:rPr lang="en-US" sz="3200" dirty="0" smtClean="0"/>
              <a:t>PFASCR </a:t>
            </a:r>
            <a:r>
              <a:rPr lang="en-US" sz="3200" dirty="0" smtClean="0"/>
              <a:t>is the test code that will appear on the patient label and in Soft</a:t>
            </a:r>
          </a:p>
          <a:p>
            <a:pPr marL="285750" indent="-285750" fontAlgn="auto">
              <a:spcAft>
                <a:spcPts val="0"/>
              </a:spcAft>
              <a:buClr>
                <a:schemeClr val="accent5"/>
              </a:buClr>
              <a:buFont typeface="Wingdings" pitchFamily="2" charset="2"/>
              <a:buChar char="Ø"/>
              <a:defRPr/>
            </a:pPr>
            <a:endParaRPr lang="en-US" sz="3200" dirty="0"/>
          </a:p>
          <a:p>
            <a:pPr marL="285750" indent="-285750" fontAlgn="auto">
              <a:spcAft>
                <a:spcPts val="0"/>
              </a:spcAft>
              <a:buClr>
                <a:schemeClr val="accent5"/>
              </a:buClr>
              <a:buFont typeface="Wingdings" pitchFamily="2" charset="2"/>
              <a:buChar char="Ø"/>
              <a:defRPr/>
            </a:pPr>
            <a:r>
              <a:rPr lang="en-US" sz="3200" dirty="0" smtClean="0"/>
              <a:t>DO NOT SPIN this sample. This test is ran on whole blood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07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00600"/>
          </a:xfrm>
        </p:spPr>
        <p:txBody>
          <a:bodyPr>
            <a:normAutofit/>
          </a:bodyPr>
          <a:lstStyle/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F</a:t>
            </a:r>
            <a:r>
              <a:rPr lang="en-US" dirty="0"/>
              <a:t>or this test there are two cartridges: COLL/EPI and COLL/ADP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ALWAYS run the COLL/EPI cartridge first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The system identifies which cartridge is running by the slots on the cartridge</a:t>
            </a: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Cartridge is kept in the 3rd slide door of the </a:t>
            </a:r>
            <a:r>
              <a:rPr lang="en-US" dirty="0" err="1"/>
              <a:t>Coag</a:t>
            </a:r>
            <a:r>
              <a:rPr lang="en-US" dirty="0"/>
              <a:t> refrigerator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rgbClr val="FF00FF"/>
                </a:solidFill>
              </a:rPr>
              <a:t>***NOTE: Cartridge must be at room temp before using. </a:t>
            </a:r>
          </a:p>
        </p:txBody>
      </p:sp>
    </p:spTree>
    <p:extLst>
      <p:ext uri="{BB962C8B-B14F-4D97-AF65-F5344CB8AC3E}">
        <p14:creationId xmlns:p14="http://schemas.microsoft.com/office/powerpoint/2010/main" val="37467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Starting</a:t>
            </a:r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 a 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4000" dirty="0"/>
              <a:t>First you must do the daily </a:t>
            </a:r>
            <a:r>
              <a:rPr lang="en-US" sz="4000" dirty="0" smtClean="0"/>
              <a:t>maintenance (If not done)</a:t>
            </a:r>
            <a:endParaRPr lang="en-US" sz="3800" dirty="0">
              <a:ea typeface="+mn-ea"/>
              <a:cs typeface="+mn-cs"/>
            </a:endParaRPr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4000" dirty="0"/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4000" dirty="0"/>
              <a:t>Check to be sure specimen is properly </a:t>
            </a:r>
            <a:r>
              <a:rPr lang="en-US" sz="4000" dirty="0"/>
              <a:t>collected </a:t>
            </a:r>
            <a:endParaRPr lang="en-US" sz="4000" dirty="0"/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4000" dirty="0"/>
          </a:p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4000" dirty="0"/>
              <a:t>Check to make sure there is no clot. Do this gently, you do not want to agitate the sample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defRPr/>
            </a:pPr>
            <a:endParaRPr lang="en-US" sz="2600" dirty="0" smtClean="0"/>
          </a:p>
          <a:p>
            <a:pPr marL="64008" indent="0" fontAlgn="auto">
              <a:spcAft>
                <a:spcPts val="0"/>
              </a:spcAft>
              <a:buNone/>
              <a:defRPr/>
            </a:pPr>
            <a:r>
              <a:rPr lang="en-US" sz="3400" dirty="0">
                <a:solidFill>
                  <a:srgbClr val="FF00FF"/>
                </a:solidFill>
              </a:rPr>
              <a:t>***Note: The allowable time from collection to testing the specimen is maximum 4 hours and should be at room temperature.</a:t>
            </a:r>
            <a:endParaRPr lang="en-US" sz="34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419600"/>
          </a:xfrm>
        </p:spPr>
        <p:txBody>
          <a:bodyPr>
            <a:normAutofit/>
          </a:bodyPr>
          <a:lstStyle/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Before each patient you </a:t>
            </a:r>
            <a:r>
              <a:rPr lang="en-US" sz="2400" dirty="0">
                <a:solidFill>
                  <a:srgbClr val="FF00FF"/>
                </a:solidFill>
              </a:rPr>
              <a:t>MUST</a:t>
            </a:r>
            <a:r>
              <a:rPr lang="en-US" sz="2800" dirty="0" smtClean="0"/>
              <a:t> do a </a:t>
            </a:r>
            <a:r>
              <a:rPr lang="en-US" sz="2800" dirty="0" smtClean="0"/>
              <a:t>Self Test.</a:t>
            </a:r>
            <a:endParaRPr lang="en-US" sz="2800" dirty="0" smtClean="0"/>
          </a:p>
          <a:p>
            <a:pPr lvl="1"/>
            <a:r>
              <a:rPr lang="en-US" sz="1800" dirty="0" smtClean="0"/>
              <a:t>Check </a:t>
            </a:r>
            <a:r>
              <a:rPr lang="en-US" sz="1800" dirty="0"/>
              <a:t>trigger solution (Volume and </a:t>
            </a:r>
            <a:r>
              <a:rPr lang="en-US" sz="1800" dirty="0" err="1"/>
              <a:t>Exp</a:t>
            </a:r>
            <a:r>
              <a:rPr lang="en-US" sz="1800" dirty="0"/>
              <a:t> Date: 60 days opened)</a:t>
            </a:r>
          </a:p>
          <a:p>
            <a:pPr lvl="1"/>
            <a:r>
              <a:rPr lang="en-US" sz="1800" dirty="0"/>
              <a:t>Be sure the blue cartridges are in place</a:t>
            </a:r>
          </a:p>
          <a:p>
            <a:pPr lvl="1"/>
            <a:r>
              <a:rPr lang="en-US" sz="1800" dirty="0"/>
              <a:t>Press the soft key next to Menu</a:t>
            </a:r>
          </a:p>
          <a:p>
            <a:pPr lvl="1"/>
            <a:r>
              <a:rPr lang="en-US" sz="1800" dirty="0"/>
              <a:t>Press #2 (Maintenance)</a:t>
            </a:r>
          </a:p>
          <a:p>
            <a:pPr lvl="1"/>
            <a:r>
              <a:rPr lang="en-US" sz="1800" dirty="0"/>
              <a:t>Press #2 (Self Test)</a:t>
            </a:r>
          </a:p>
          <a:p>
            <a:pPr lvl="1"/>
            <a:r>
              <a:rPr lang="en-US" sz="1800" dirty="0"/>
              <a:t>Press the soft key next to yes then next to continue</a:t>
            </a:r>
          </a:p>
          <a:p>
            <a:pPr lvl="1"/>
            <a:r>
              <a:rPr lang="en-US" sz="1800" dirty="0"/>
              <a:t>The system will check for cartridges</a:t>
            </a:r>
          </a:p>
          <a:p>
            <a:pPr lvl="1"/>
            <a:r>
              <a:rPr lang="en-US" sz="1800" dirty="0"/>
              <a:t>Place a sponge in the center of instrument when it comes around; add alcohol to the sponge. Press continue</a:t>
            </a:r>
          </a:p>
          <a:p>
            <a:pPr lvl="1"/>
            <a:r>
              <a:rPr lang="en-US" sz="1800" dirty="0"/>
              <a:t>After removing sponge Press continue </a:t>
            </a:r>
          </a:p>
          <a:p>
            <a:pPr marL="660654" lvl="1">
              <a:buFont typeface="Wingdings" pitchFamily="2" charset="2"/>
              <a:buChar char="Ø"/>
              <a:defRPr/>
            </a:pPr>
            <a:r>
              <a:rPr lang="en-US" sz="2800" dirty="0" smtClean="0"/>
              <a:t>You </a:t>
            </a:r>
            <a:r>
              <a:rPr lang="en-US" sz="2800" dirty="0"/>
              <a:t>are now ready to run a patient.</a:t>
            </a:r>
          </a:p>
          <a:p>
            <a:pPr marL="374904" lvl="1" indent="0">
              <a:buNone/>
              <a:defRPr/>
            </a:pPr>
            <a:endParaRPr lang="en-US" sz="2400" dirty="0" smtClean="0"/>
          </a:p>
          <a:p>
            <a:pPr marL="660654" lvl="1"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01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6096000" cy="4343400"/>
          </a:xfrm>
        </p:spPr>
        <p:txBody>
          <a:bodyPr>
            <a:normAutofit/>
          </a:bodyPr>
          <a:lstStyle/>
          <a:p>
            <a:pPr marL="285750" indent="-2857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How To Run:</a:t>
            </a:r>
          </a:p>
          <a:p>
            <a:pPr marL="685800" lvl="2" fontAlgn="auto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Place the COLL/EPI cartridge into cassette. </a:t>
            </a:r>
          </a:p>
          <a:p>
            <a:pPr marL="685800" lvl="2" fontAlgn="auto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Gently invert the patient sample 3-4 times</a:t>
            </a:r>
          </a:p>
          <a:p>
            <a:pPr marL="685800" lvl="2" fontAlgn="auto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Use reverse pipetting to sample 800µL of the patient sample</a:t>
            </a:r>
            <a:r>
              <a:rPr lang="en-US" sz="2800" dirty="0">
                <a:ea typeface="+mn-ea"/>
                <a:cs typeface="+mn-cs"/>
              </a:rPr>
              <a:t>. </a:t>
            </a:r>
            <a:r>
              <a:rPr lang="en-US" sz="2800" dirty="0">
                <a:ea typeface="+mn-ea"/>
                <a:cs typeface="+mn-cs"/>
              </a:rPr>
              <a:t>900µL if PLT count is &lt;150,00</a:t>
            </a:r>
          </a:p>
          <a:p>
            <a:pPr marL="685800" lvl="2" fontAlgn="auto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Without causing bubbles pipette into the small well closes to you </a:t>
            </a:r>
            <a:endParaRPr lang="en-US" sz="2800" dirty="0"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99" y="3657600"/>
            <a:ext cx="2485293" cy="174427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6096000" y="4724402"/>
            <a:ext cx="1295400" cy="677476"/>
          </a:xfrm>
          <a:prstGeom prst="straightConnector1">
            <a:avLst/>
          </a:prstGeom>
          <a:ln w="508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46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/>
          </a:bodyPr>
          <a:lstStyle/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3100" dirty="0">
                <a:ea typeface="+mn-ea"/>
                <a:cs typeface="+mn-cs"/>
              </a:rPr>
              <a:t>You will need to place the cassette with the test cartridge(s) into the incubation well</a:t>
            </a:r>
          </a:p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3100" dirty="0">
                <a:ea typeface="+mn-ea"/>
                <a:cs typeface="+mn-cs"/>
              </a:rPr>
              <a:t>Press the </a:t>
            </a:r>
            <a:r>
              <a:rPr lang="en-US" sz="3100" dirty="0" err="1">
                <a:ea typeface="+mn-ea"/>
                <a:cs typeface="+mn-cs"/>
              </a:rPr>
              <a:t>softkey</a:t>
            </a:r>
            <a:r>
              <a:rPr lang="en-US" sz="3100" dirty="0">
                <a:ea typeface="+mn-ea"/>
                <a:cs typeface="+mn-cs"/>
              </a:rPr>
              <a:t> located next to RUN</a:t>
            </a:r>
          </a:p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3100" dirty="0">
                <a:ea typeface="+mn-ea"/>
                <a:cs typeface="+mn-cs"/>
              </a:rPr>
              <a:t>The system will then recognize the cartridge</a:t>
            </a:r>
          </a:p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3100" dirty="0">
                <a:ea typeface="+mn-ea"/>
                <a:cs typeface="+mn-cs"/>
              </a:rPr>
              <a:t>For the patient ID use the MRN of the patient</a:t>
            </a:r>
          </a:p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3100" dirty="0">
                <a:ea typeface="+mn-ea"/>
                <a:cs typeface="+mn-cs"/>
              </a:rPr>
              <a:t>When testing is completed the system will print the results along with the patient ID</a:t>
            </a:r>
          </a:p>
        </p:txBody>
      </p:sp>
    </p:spTree>
    <p:extLst>
      <p:ext uri="{BB962C8B-B14F-4D97-AF65-F5344CB8AC3E}">
        <p14:creationId xmlns:p14="http://schemas.microsoft.com/office/powerpoint/2010/main" val="75828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>
            <a:noAutofit/>
          </a:bodyPr>
          <a:lstStyle/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Interpreting Results for COLL/EPI: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If there are any errors </a:t>
            </a:r>
            <a:r>
              <a:rPr lang="en-US" dirty="0">
                <a:ea typeface="+mn-ea"/>
                <a:cs typeface="+mn-cs"/>
              </a:rPr>
              <a:t>you </a:t>
            </a:r>
            <a:r>
              <a:rPr lang="en-US" dirty="0">
                <a:ea typeface="+mn-ea"/>
                <a:cs typeface="+mn-cs"/>
              </a:rPr>
              <a:t>MUST </a:t>
            </a:r>
            <a:r>
              <a:rPr lang="en-US" dirty="0">
                <a:ea typeface="+mn-ea"/>
                <a:cs typeface="+mn-cs"/>
              </a:rPr>
              <a:t>repeat test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If result it &lt;90 you can report </a:t>
            </a:r>
            <a:r>
              <a:rPr lang="en-US" dirty="0">
                <a:ea typeface="+mn-ea"/>
                <a:cs typeface="+mn-cs"/>
              </a:rPr>
              <a:t>result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Normal results: 90-193 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If &gt;193 you MUST run a COLL/ADP cartridge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Report and verify your result for the COLL/EPI. A canned message will appear automatically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This will reflex the COLL/ADP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33800"/>
          </a:xfrm>
        </p:spPr>
        <p:txBody>
          <a:bodyPr>
            <a:normAutofit/>
          </a:bodyPr>
          <a:lstStyle/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Interpreting Results for </a:t>
            </a:r>
            <a:r>
              <a:rPr lang="en-US" sz="2800" dirty="0">
                <a:ea typeface="+mn-ea"/>
                <a:cs typeface="+mn-cs"/>
              </a:rPr>
              <a:t>COLL/ADP:</a:t>
            </a:r>
            <a:endParaRPr lang="en-US" sz="2800" dirty="0">
              <a:ea typeface="+mn-ea"/>
              <a:cs typeface="+mn-cs"/>
            </a:endParaRP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If there are any </a:t>
            </a:r>
            <a:r>
              <a:rPr lang="en-US" dirty="0">
                <a:ea typeface="+mn-ea"/>
                <a:cs typeface="+mn-cs"/>
              </a:rPr>
              <a:t>errors </a:t>
            </a:r>
            <a:r>
              <a:rPr lang="en-US" dirty="0">
                <a:ea typeface="+mn-ea"/>
                <a:cs typeface="+mn-cs"/>
              </a:rPr>
              <a:t>you MUST repeat </a:t>
            </a:r>
            <a:r>
              <a:rPr lang="en-US" dirty="0">
                <a:ea typeface="+mn-ea"/>
                <a:cs typeface="+mn-cs"/>
              </a:rPr>
              <a:t>test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Normal results: 61-135 </a:t>
            </a:r>
          </a:p>
          <a:p>
            <a:pPr marL="685800" lvl="2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dirty="0">
                <a:ea typeface="+mn-ea"/>
                <a:cs typeface="+mn-cs"/>
              </a:rPr>
              <a:t>Report </a:t>
            </a:r>
            <a:r>
              <a:rPr lang="en-US" dirty="0">
                <a:ea typeface="+mn-ea"/>
                <a:cs typeface="+mn-cs"/>
              </a:rPr>
              <a:t>and verify your result for the </a:t>
            </a:r>
            <a:r>
              <a:rPr lang="en-US" dirty="0">
                <a:ea typeface="+mn-ea"/>
                <a:cs typeface="+mn-cs"/>
              </a:rPr>
              <a:t>COLL/ADP. </a:t>
            </a:r>
            <a:r>
              <a:rPr lang="en-US" dirty="0">
                <a:ea typeface="+mn-ea"/>
                <a:cs typeface="+mn-cs"/>
              </a:rPr>
              <a:t>A canned message will appear automatically</a:t>
            </a:r>
          </a:p>
          <a:p>
            <a:pPr marL="660654" lvl="1">
              <a:buFont typeface="Wingdings" pitchFamily="2" charset="2"/>
              <a:buChar char="Ø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651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DIC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191000"/>
          </a:xfrm>
        </p:spPr>
        <p:txBody>
          <a:bodyPr/>
          <a:lstStyle/>
          <a:p>
            <a:r>
              <a:rPr lang="en-US" sz="2200" dirty="0">
                <a:latin typeface="Comic Sans MS" pitchFamily="66" charset="0"/>
              </a:rPr>
              <a:t>Disseminated intravascular coagulation (DIC) is an abnormal activation of coagulation (blood clotting) mechanisms that can develop as the result of a variety of diseases and conditions. </a:t>
            </a:r>
            <a:endParaRPr lang="en-US" sz="22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sz="2200" dirty="0" smtClean="0">
              <a:latin typeface="Comic Sans MS" pitchFamily="66" charset="0"/>
            </a:endParaRPr>
          </a:p>
          <a:p>
            <a:r>
              <a:rPr lang="en-US" sz="2200" dirty="0" smtClean="0">
                <a:latin typeface="Comic Sans MS" pitchFamily="66" charset="0"/>
              </a:rPr>
              <a:t>It </a:t>
            </a:r>
            <a:r>
              <a:rPr lang="en-US" sz="2200" dirty="0">
                <a:latin typeface="Comic Sans MS" pitchFamily="66" charset="0"/>
              </a:rPr>
              <a:t>is associated with inappropriate blood clotting (thrombosis) </a:t>
            </a:r>
            <a:r>
              <a:rPr lang="en-US" sz="2200" dirty="0" smtClean="0">
                <a:latin typeface="Comic Sans MS" pitchFamily="66" charset="0"/>
              </a:rPr>
              <a:t>inside the </a:t>
            </a:r>
            <a:r>
              <a:rPr lang="en-US" sz="2200" dirty="0">
                <a:latin typeface="Comic Sans MS" pitchFamily="66" charset="0"/>
              </a:rPr>
              <a:t>blood vessels throughout the body. C</a:t>
            </a:r>
            <a:r>
              <a:rPr lang="en-US" sz="2200" dirty="0" smtClean="0">
                <a:latin typeface="Comic Sans MS" pitchFamily="66" charset="0"/>
              </a:rPr>
              <a:t>lotting </a:t>
            </a:r>
            <a:r>
              <a:rPr lang="en-US" sz="2200" dirty="0">
                <a:latin typeface="Comic Sans MS" pitchFamily="66" charset="0"/>
              </a:rPr>
              <a:t>consumes coagulation proteins and </a:t>
            </a:r>
            <a:r>
              <a:rPr lang="en-US" sz="2200" dirty="0" smtClean="0">
                <a:latin typeface="Comic Sans MS" pitchFamily="66" charset="0"/>
              </a:rPr>
              <a:t>platelets causing </a:t>
            </a:r>
            <a:r>
              <a:rPr lang="en-US" sz="2200" dirty="0">
                <a:latin typeface="Comic Sans MS" pitchFamily="66" charset="0"/>
              </a:rPr>
              <a:t>small </a:t>
            </a:r>
            <a:r>
              <a:rPr lang="en-US" sz="2200" dirty="0" smtClean="0">
                <a:latin typeface="Comic Sans MS" pitchFamily="66" charset="0"/>
              </a:rPr>
              <a:t>clots to form that disrupt </a:t>
            </a:r>
            <a:r>
              <a:rPr lang="en-US" sz="2200" dirty="0">
                <a:latin typeface="Comic Sans MS" pitchFamily="66" charset="0"/>
              </a:rPr>
              <a:t>normal blood flow to organs (such as the kidneys</a:t>
            </a:r>
            <a:r>
              <a:rPr lang="en-US" sz="2200" dirty="0" smtClean="0">
                <a:latin typeface="Comic Sans MS" pitchFamily="66" charset="0"/>
              </a:rPr>
              <a:t>). It also causes excessive </a:t>
            </a:r>
            <a:r>
              <a:rPr lang="en-US" sz="2200" dirty="0">
                <a:latin typeface="Comic Sans MS" pitchFamily="66" charset="0"/>
              </a:rPr>
              <a:t>bleeding and organ </a:t>
            </a:r>
            <a:r>
              <a:rPr lang="en-US" sz="2200" dirty="0" smtClean="0">
                <a:latin typeface="Comic Sans MS" pitchFamily="66" charset="0"/>
              </a:rPr>
              <a:t>failure to occur, </a:t>
            </a:r>
            <a:r>
              <a:rPr lang="en-US" sz="2200" dirty="0">
                <a:latin typeface="Comic Sans MS" pitchFamily="66" charset="0"/>
              </a:rPr>
              <a:t>ranging in severity from moderate to life-threatening.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PFA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1" fontAlgn="auto"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800" dirty="0">
                <a:ea typeface="+mn-ea"/>
                <a:cs typeface="+mn-cs"/>
              </a:rPr>
              <a:t>When completely finished with testing place the blue cartridges back in the cassette and place on the instrument.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200" dirty="0" smtClean="0"/>
          </a:p>
          <a:p>
            <a:pPr marL="64008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100" dirty="0">
                <a:solidFill>
                  <a:srgbClr val="FF00FF"/>
                </a:solidFill>
              </a:rPr>
              <a:t>***NOTE: It does not matter which cartridge goes first.</a:t>
            </a:r>
            <a:endParaRPr lang="en-US" sz="21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0386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~ THE END~</a:t>
            </a:r>
          </a:p>
          <a:p>
            <a:pPr marL="0" indent="0" algn="ctr">
              <a:buNone/>
            </a:pP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8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Test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191000"/>
          </a:xfrm>
        </p:spPr>
        <p:txBody>
          <a:bodyPr/>
          <a:lstStyle/>
          <a:p>
            <a:r>
              <a:rPr lang="en-US" sz="3000" dirty="0" smtClean="0">
                <a:latin typeface="Comic Sans MS" pitchFamily="66" charset="0"/>
              </a:rPr>
              <a:t>PT/INR (Protime)</a:t>
            </a:r>
          </a:p>
          <a:p>
            <a:r>
              <a:rPr lang="en-US" sz="3000" dirty="0" smtClean="0">
                <a:latin typeface="Comic Sans MS" pitchFamily="66" charset="0"/>
              </a:rPr>
              <a:t>PTT (Partial Protime)</a:t>
            </a:r>
          </a:p>
          <a:p>
            <a:r>
              <a:rPr lang="en-US" sz="3000" dirty="0" smtClean="0">
                <a:latin typeface="Comic Sans MS" pitchFamily="66" charset="0"/>
              </a:rPr>
              <a:t>TT (Thrombin Time)</a:t>
            </a:r>
          </a:p>
          <a:p>
            <a:r>
              <a:rPr lang="en-US" sz="3000" dirty="0" smtClean="0">
                <a:latin typeface="Comic Sans MS" pitchFamily="66" charset="0"/>
              </a:rPr>
              <a:t>FIB (Fibrinogen)</a:t>
            </a:r>
          </a:p>
          <a:p>
            <a:r>
              <a:rPr lang="en-US" sz="3000" dirty="0" smtClean="0">
                <a:latin typeface="Comic Sans MS" pitchFamily="66" charset="0"/>
              </a:rPr>
              <a:t>D-DI (D-Dimer)</a:t>
            </a:r>
          </a:p>
          <a:p>
            <a:r>
              <a:rPr lang="en-US" sz="3000" dirty="0" smtClean="0">
                <a:latin typeface="Comic Sans MS" pitchFamily="66" charset="0"/>
              </a:rPr>
              <a:t>FDP (Fibrin Degradation Products)</a:t>
            </a:r>
          </a:p>
          <a:p>
            <a:r>
              <a:rPr lang="en-US" sz="3000" dirty="0" smtClean="0">
                <a:latin typeface="Comic Sans MS" pitchFamily="66" charset="0"/>
              </a:rPr>
              <a:t>FM (Fibrin Monomer)</a:t>
            </a:r>
            <a:endParaRPr lang="en-US" sz="3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0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Running Test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191000"/>
          </a:xfrm>
        </p:spPr>
        <p:txBody>
          <a:bodyPr/>
          <a:lstStyle/>
          <a:p>
            <a:r>
              <a:rPr lang="en-US" sz="3000" dirty="0" smtClean="0">
                <a:latin typeface="Comic Sans MS" pitchFamily="66" charset="0"/>
              </a:rPr>
              <a:t>PT/INR, PTT, TT, FIB, D-DI are ran on the Stago. </a:t>
            </a:r>
          </a:p>
          <a:p>
            <a:r>
              <a:rPr lang="en-US" sz="3000" dirty="0" smtClean="0">
                <a:latin typeface="Comic Sans MS" pitchFamily="66" charset="0"/>
              </a:rPr>
              <a:t>To run these test: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Open Sample Drawer</a:t>
            </a:r>
          </a:p>
          <a:p>
            <a:pPr lvl="2"/>
            <a:r>
              <a:rPr lang="en-US" sz="2300" dirty="0" smtClean="0">
                <a:latin typeface="Comic Sans MS" pitchFamily="66" charset="0"/>
              </a:rPr>
              <a:t>Make sure you are on Auto Mode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Scan barcode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Place sample in empty position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Test run according to the barcode</a:t>
            </a:r>
            <a:endParaRPr lang="en-US" sz="2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Fibrin Monomer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05800" cy="4419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Reconstitute each vial (two controls and one reagent) with exactly 200</a:t>
            </a:r>
            <a:r>
              <a:rPr lang="az-Cyrl-AZ" sz="2800" dirty="0" smtClean="0">
                <a:latin typeface="Comic Sans MS" pitchFamily="66" charset="0"/>
              </a:rPr>
              <a:t>µ</a:t>
            </a:r>
            <a:r>
              <a:rPr lang="en-US" sz="2800" dirty="0" smtClean="0">
                <a:latin typeface="Comic Sans MS" pitchFamily="66" charset="0"/>
              </a:rPr>
              <a:t>L of sterile water.</a:t>
            </a:r>
          </a:p>
          <a:p>
            <a:r>
              <a:rPr lang="en-US" sz="2800" dirty="0" smtClean="0">
                <a:latin typeface="Comic Sans MS" pitchFamily="66" charset="0"/>
              </a:rPr>
              <a:t>Using Glass Tubes ONLY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Label three GLASS TUBES: Neg, Pos</a:t>
            </a:r>
            <a:r>
              <a:rPr lang="en-US" sz="2500" dirty="0">
                <a:latin typeface="Comic Sans MS" pitchFamily="66" charset="0"/>
              </a:rPr>
              <a:t> </a:t>
            </a:r>
            <a:r>
              <a:rPr lang="en-US" sz="2500" dirty="0" smtClean="0">
                <a:latin typeface="Comic Sans MS" pitchFamily="66" charset="0"/>
              </a:rPr>
              <a:t>and Patient’s </a:t>
            </a:r>
            <a:r>
              <a:rPr lang="en-US" sz="2500" dirty="0">
                <a:latin typeface="Comic Sans MS" pitchFamily="66" charset="0"/>
              </a:rPr>
              <a:t>last 4 numbers of order</a:t>
            </a:r>
            <a:endParaRPr lang="en-US" sz="2500" dirty="0" smtClean="0">
              <a:latin typeface="Comic Sans MS" pitchFamily="66" charset="0"/>
            </a:endParaRPr>
          </a:p>
          <a:p>
            <a:pPr lvl="1"/>
            <a:r>
              <a:rPr lang="en-US" sz="2500" dirty="0">
                <a:latin typeface="Comic Sans MS" pitchFamily="66" charset="0"/>
              </a:rPr>
              <a:t>Pipet 100µL </a:t>
            </a:r>
            <a:r>
              <a:rPr lang="en-US" sz="2500" dirty="0" smtClean="0">
                <a:latin typeface="Comic Sans MS" pitchFamily="66" charset="0"/>
              </a:rPr>
              <a:t>of control/patient into labeled tubes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Mix vial of test reagent well without causing bubbles, then add 50</a:t>
            </a:r>
            <a:r>
              <a:rPr lang="az-Cyrl-AZ" sz="2500" dirty="0" smtClean="0">
                <a:latin typeface="Comic Sans MS" pitchFamily="66" charset="0"/>
              </a:rPr>
              <a:t>µ</a:t>
            </a:r>
            <a:r>
              <a:rPr lang="en-US" sz="2500" dirty="0">
                <a:latin typeface="Comic Sans MS" pitchFamily="66" charset="0"/>
              </a:rPr>
              <a:t>L </a:t>
            </a:r>
            <a:r>
              <a:rPr lang="en-US" sz="2500" dirty="0" smtClean="0">
                <a:latin typeface="Comic Sans MS" pitchFamily="66" charset="0"/>
              </a:rPr>
              <a:t>to each tube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Incubate tubes in 37ºC water bath for 10 minutes. </a:t>
            </a:r>
          </a:p>
          <a:p>
            <a:pPr lvl="1"/>
            <a:endParaRPr lang="en-US" sz="2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99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Fibrin </a:t>
            </a:r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Monomer (</a:t>
            </a:r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Cont</a:t>
            </a:r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.)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267200"/>
          </a:xfrm>
        </p:spPr>
        <p:txBody>
          <a:bodyPr/>
          <a:lstStyle/>
          <a:p>
            <a:pPr lvl="1"/>
            <a:r>
              <a:rPr lang="en-US" sz="2500" dirty="0" smtClean="0">
                <a:latin typeface="Comic Sans MS" pitchFamily="66" charset="0"/>
              </a:rPr>
              <a:t>Remove tubes from water bath. Insure all water is wiped from the outside and bottom of tubes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Label a test card with appropriate labels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Transfer entire contents of tube onto card in proper circle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Rock or rotate in a circular motion to mix, (Mechanical rotator may be used at 80-100 rpms). Rotate for 6 minutes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Compare patient to controls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Report as Negative or Positive</a:t>
            </a:r>
            <a:endParaRPr lang="en-US" sz="2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Fibrin Degradation Products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191000"/>
          </a:xfrm>
        </p:spPr>
        <p:txBody>
          <a:bodyPr/>
          <a:lstStyle/>
          <a:p>
            <a:r>
              <a:rPr lang="en-US" sz="3000" dirty="0" smtClean="0">
                <a:latin typeface="Comic Sans MS" pitchFamily="66" charset="0"/>
              </a:rPr>
              <a:t>Bring reagents/controls to room temp</a:t>
            </a:r>
          </a:p>
          <a:p>
            <a:r>
              <a:rPr lang="en-US" sz="3000" dirty="0" smtClean="0">
                <a:latin typeface="Comic Sans MS" pitchFamily="66" charset="0"/>
              </a:rPr>
              <a:t>Using Polyurethane Tubes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Label 3 tubes as A, B, C or 1:2, 1:4, 1:8 along with last 4 numbers of order</a:t>
            </a:r>
          </a:p>
          <a:p>
            <a:pPr lvl="1"/>
            <a:r>
              <a:rPr lang="en-US" sz="2500" dirty="0">
                <a:latin typeface="Comic Sans MS" pitchFamily="66" charset="0"/>
              </a:rPr>
              <a:t>Add </a:t>
            </a:r>
            <a:r>
              <a:rPr lang="en-US" sz="2500" dirty="0" smtClean="0">
                <a:latin typeface="Comic Sans MS" pitchFamily="66" charset="0"/>
              </a:rPr>
              <a:t>50µL of buffer to each tube</a:t>
            </a:r>
          </a:p>
          <a:p>
            <a:pPr lvl="1"/>
            <a:r>
              <a:rPr lang="en-US" sz="2500" dirty="0">
                <a:latin typeface="Comic Sans MS" pitchFamily="66" charset="0"/>
              </a:rPr>
              <a:t>Add </a:t>
            </a:r>
            <a:r>
              <a:rPr lang="en-US" sz="2500" dirty="0" smtClean="0">
                <a:latin typeface="Comic Sans MS" pitchFamily="66" charset="0"/>
              </a:rPr>
              <a:t>50µL of patient sample to tube A, vortex thoroughly</a:t>
            </a:r>
          </a:p>
          <a:p>
            <a:pPr lvl="1"/>
            <a:r>
              <a:rPr lang="en-US" sz="2500" dirty="0">
                <a:latin typeface="Comic Sans MS" pitchFamily="66" charset="0"/>
              </a:rPr>
              <a:t>Transfer </a:t>
            </a:r>
            <a:r>
              <a:rPr lang="en-US" sz="2500" dirty="0" smtClean="0">
                <a:latin typeface="Comic Sans MS" pitchFamily="66" charset="0"/>
              </a:rPr>
              <a:t>50µL from tube A to tube B, vortex</a:t>
            </a:r>
          </a:p>
          <a:p>
            <a:pPr lvl="1"/>
            <a:r>
              <a:rPr lang="en-US" sz="2500" dirty="0">
                <a:latin typeface="Comic Sans MS" pitchFamily="66" charset="0"/>
              </a:rPr>
              <a:t>Transfer </a:t>
            </a:r>
            <a:r>
              <a:rPr lang="en-US" sz="2500" dirty="0" smtClean="0">
                <a:latin typeface="Comic Sans MS" pitchFamily="66" charset="0"/>
              </a:rPr>
              <a:t>50µL from tube B to tube C, vortex</a:t>
            </a:r>
            <a:endParaRPr lang="en-US" sz="2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Fibrin Degradation </a:t>
            </a:r>
            <a:r>
              <a:rPr lang="en-US" sz="4800" dirty="0" smtClean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Products (Cont.)</a:t>
            </a:r>
            <a:endParaRPr lang="en-US" sz="4800" dirty="0">
              <a:solidFill>
                <a:srgbClr val="FF00FF"/>
              </a:solidFill>
              <a:effectLst>
                <a:reflection blurRad="6350" stA="55000" endA="50" endPos="85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67200"/>
          </a:xfrm>
        </p:spPr>
        <p:txBody>
          <a:bodyPr/>
          <a:lstStyle/>
          <a:p>
            <a:pPr lvl="1"/>
            <a:r>
              <a:rPr lang="en-US" sz="2500" dirty="0" smtClean="0">
                <a:latin typeface="Comic Sans MS" pitchFamily="66" charset="0"/>
              </a:rPr>
              <a:t>Mix reagent well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Label a test card appropriately to include negative and positive controls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Transfer 20µL of undiluted controls and 20µL of diluted patient samples slightly off-center in  appropriately labeled red circle</a:t>
            </a:r>
          </a:p>
          <a:p>
            <a:pPr lvl="1"/>
            <a:r>
              <a:rPr lang="en-US" sz="2500" dirty="0">
                <a:latin typeface="Comic Sans MS" pitchFamily="66" charset="0"/>
              </a:rPr>
              <a:t>Transfer </a:t>
            </a:r>
            <a:r>
              <a:rPr lang="en-US" sz="2500" dirty="0" smtClean="0">
                <a:latin typeface="Comic Sans MS" pitchFamily="66" charset="0"/>
              </a:rPr>
              <a:t>20µL of reagent next to, but not touching, each test sample</a:t>
            </a:r>
          </a:p>
          <a:p>
            <a:pPr lvl="1"/>
            <a:r>
              <a:rPr lang="en-US" sz="2500" dirty="0" smtClean="0">
                <a:latin typeface="Comic Sans MS" pitchFamily="66" charset="0"/>
              </a:rPr>
              <a:t>Using a clean disposable mixing rod with each sample mix the reagent into the sample</a:t>
            </a:r>
            <a:endParaRPr lang="en-US" sz="2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sz="4800" dirty="0">
                <a:solidFill>
                  <a:srgbClr val="FF00FF"/>
                </a:solidFill>
                <a:effectLst>
                  <a:reflection blurRad="6350" stA="55000" endA="50" endPos="85000" dir="5400000" sy="-100000" algn="bl" rotWithShape="0"/>
                </a:effectLst>
                <a:latin typeface="Comic Sans MS" pitchFamily="66" charset="0"/>
              </a:rPr>
              <a:t>Fibrin Degradation Products (Cont.)</a:t>
            </a:r>
            <a:endParaRPr lang="en-US" sz="4800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2286000"/>
          </a:xfrm>
        </p:spPr>
        <p:txBody>
          <a:bodyPr/>
          <a:lstStyle/>
          <a:p>
            <a:pPr lvl="1"/>
            <a:r>
              <a:rPr lang="en-US" dirty="0" smtClean="0"/>
              <a:t>Spread the sample so it fills the entire circle</a:t>
            </a:r>
          </a:p>
          <a:p>
            <a:pPr lvl="1"/>
            <a:r>
              <a:rPr lang="en-US" dirty="0" smtClean="0"/>
              <a:t>Rotate slide for 3 minutes in a figure 8 motion</a:t>
            </a:r>
          </a:p>
          <a:p>
            <a:pPr lvl="1"/>
            <a:r>
              <a:rPr lang="en-US" dirty="0" smtClean="0"/>
              <a:t>Observe for agglutination by using the control reactions as a reference.</a:t>
            </a:r>
          </a:p>
          <a:p>
            <a:pPr lvl="1"/>
            <a:r>
              <a:rPr lang="en-US" dirty="0" smtClean="0"/>
              <a:t>See chart for reporting results.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633213"/>
              </p:ext>
            </p:extLst>
          </p:nvPr>
        </p:nvGraphicFramePr>
        <p:xfrm>
          <a:off x="2438400" y="4114800"/>
          <a:ext cx="41909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974"/>
                <a:gridCol w="525067"/>
                <a:gridCol w="525067"/>
                <a:gridCol w="525067"/>
                <a:gridCol w="1315824"/>
              </a:tblGrid>
              <a:tr h="2711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Fibrin</a:t>
                      </a:r>
                      <a:r>
                        <a:rPr lang="en-US" sz="1400" baseline="0" dirty="0" smtClean="0"/>
                        <a:t> Degradation Product Interpretation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403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Serial Tube</a:t>
                      </a:r>
                      <a:r>
                        <a:rPr lang="en-US" sz="12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ID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B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Plasma FDP Results (</a:t>
                      </a: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+mn-lt"/>
                        </a:rPr>
                        <a:t>µg/mL)</a:t>
                      </a:r>
                      <a:endParaRPr lang="en-US" sz="1200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4403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Dilution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1:2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1:4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1:8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244036">
                <a:tc rowSpan="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Reaction Interpretation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&lt;5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4403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+++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&gt;5 to &lt;10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4403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+++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+++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&gt;10 to &lt;20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4403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+++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+++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+++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&gt;20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ed">
  <a:themeElements>
    <a:clrScheme name="Custom 1">
      <a:dk1>
        <a:srgbClr val="65E0FF"/>
      </a:dk1>
      <a:lt1>
        <a:srgbClr val="000000"/>
      </a:lt1>
      <a:dk2>
        <a:srgbClr val="9999FF"/>
      </a:dk2>
      <a:lt2>
        <a:srgbClr val="84C1FF"/>
      </a:lt2>
      <a:accent1>
        <a:srgbClr val="3399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006AD6"/>
      </a:accent5>
      <a:accent6>
        <a:srgbClr val="8A8AE7"/>
      </a:accent6>
      <a:hlink>
        <a:srgbClr val="00CCFF"/>
      </a:hlink>
      <a:folHlink>
        <a:srgbClr val="5F5F5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ustom 1">
    <a:dk1>
      <a:srgbClr val="65E0FF"/>
    </a:dk1>
    <a:lt1>
      <a:srgbClr val="000000"/>
    </a:lt1>
    <a:dk2>
      <a:srgbClr val="9999FF"/>
    </a:dk2>
    <a:lt2>
      <a:srgbClr val="84C1FF"/>
    </a:lt2>
    <a:accent1>
      <a:srgbClr val="3399FF"/>
    </a:accent1>
    <a:accent2>
      <a:srgbClr val="9999FF"/>
    </a:accent2>
    <a:accent3>
      <a:srgbClr val="FFFFFF"/>
    </a:accent3>
    <a:accent4>
      <a:srgbClr val="000000"/>
    </a:accent4>
    <a:accent5>
      <a:srgbClr val="006AD6"/>
    </a:accent5>
    <a:accent6>
      <a:srgbClr val="8A8AE7"/>
    </a:accent6>
    <a:hlink>
      <a:srgbClr val="00CCFF"/>
    </a:hlink>
    <a:folHlink>
      <a:srgbClr val="5F5F5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1121</Words>
  <Application>Microsoft Office PowerPoint</Application>
  <PresentationFormat>On-screen Show (4:3)</PresentationFormat>
  <Paragraphs>152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Refined</vt:lpstr>
      <vt:lpstr>Disseminated Intravascular Coagulation (DIC)  &amp; PFA-100 </vt:lpstr>
      <vt:lpstr>DIC</vt:lpstr>
      <vt:lpstr>Test</vt:lpstr>
      <vt:lpstr>Running Test</vt:lpstr>
      <vt:lpstr>Fibrin Monomer</vt:lpstr>
      <vt:lpstr>Fibrin Monomer (Cont.)</vt:lpstr>
      <vt:lpstr>Fibrin Degradation Products</vt:lpstr>
      <vt:lpstr>Fibrin Degradation Products (Cont.)</vt:lpstr>
      <vt:lpstr>Fibrin Degradation Products (Cont.)</vt:lpstr>
      <vt:lpstr>DIC</vt:lpstr>
      <vt:lpstr>Platelet Function Analysis  (PFA)</vt:lpstr>
      <vt:lpstr>PFA </vt:lpstr>
      <vt:lpstr>PFA </vt:lpstr>
      <vt:lpstr>Starting a PFA </vt:lpstr>
      <vt:lpstr>PFA </vt:lpstr>
      <vt:lpstr>PFA </vt:lpstr>
      <vt:lpstr>PFA </vt:lpstr>
      <vt:lpstr>PFA </vt:lpstr>
      <vt:lpstr>PFA </vt:lpstr>
      <vt:lpstr>PFA </vt:lpstr>
      <vt:lpstr>PowerPoint Presentation</vt:lpstr>
    </vt:vector>
  </TitlesOfParts>
  <Company>Scott &amp; White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PHOTOMETRIC INTERFERENCES</dc:title>
  <dc:creator>Lowe, Michell D</dc:creator>
  <cp:lastModifiedBy>McAdams, Michell D</cp:lastModifiedBy>
  <cp:revision>29</cp:revision>
  <dcterms:created xsi:type="dcterms:W3CDTF">2011-11-30T00:39:24Z</dcterms:created>
  <dcterms:modified xsi:type="dcterms:W3CDTF">2016-09-23T16:50:03Z</dcterms:modified>
</cp:coreProperties>
</file>