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00" r:id="rId4"/>
    <p:sldId id="299" r:id="rId5"/>
    <p:sldId id="262" r:id="rId6"/>
    <p:sldId id="261" r:id="rId7"/>
    <p:sldId id="263" r:id="rId8"/>
    <p:sldId id="269" r:id="rId9"/>
    <p:sldId id="265" r:id="rId10"/>
    <p:sldId id="267" r:id="rId11"/>
    <p:sldId id="275" r:id="rId12"/>
    <p:sldId id="259" r:id="rId13"/>
    <p:sldId id="28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94" r:id="rId22"/>
    <p:sldId id="283" r:id="rId23"/>
    <p:sldId id="285" r:id="rId24"/>
    <p:sldId id="289" r:id="rId25"/>
    <p:sldId id="292" r:id="rId26"/>
    <p:sldId id="291" r:id="rId27"/>
    <p:sldId id="287" r:id="rId28"/>
    <p:sldId id="301" r:id="rId29"/>
    <p:sldId id="288" r:id="rId30"/>
    <p:sldId id="286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A441B-4FF6-428F-89A8-7424CD3F7CC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FDA-B2CE-47BF-A9A6-64F4C96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EB12-B5D4-4485-B360-D99FDFEA01F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878D-9096-4DD0-924D-46243B50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878D-9096-4DD0-924D-46243B5033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878D-9096-4DD0-924D-46243B5033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ED0C4-0404-4ACA-A156-A49508C7C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11EF-D5C9-4C10-A540-C5902C5BC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069F3-89B4-426D-BFED-C9620844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7E62-78A4-4D1D-892F-0AB6AF4445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5DD8CA-9797-4DCE-BDEF-AC2FAAD9D2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84D3-5D81-41CB-B604-4503945973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023-C69B-448D-9F55-FF43BC465E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757B-3CC2-418A-B878-57CAF5AE8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DFD-C3A0-4449-93DC-A228DBA51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161ED-6103-41D6-B6E9-ABAAEC326C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95CA-2FF0-440B-9325-33AB531E91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088F81B-2070-4E29-A21D-B299D35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14600"/>
            <a:ext cx="5105400" cy="2868168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dirty="0"/>
              <a:t>Sickle Cell Screen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556260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arlow Solid Italic" pitchFamily="82" charset="0"/>
              </a:rPr>
              <a:t>Re-written By:</a:t>
            </a:r>
          </a:p>
          <a:p>
            <a:pPr algn="ctr"/>
            <a:r>
              <a:rPr lang="en-US" sz="1400" dirty="0" err="1" smtClean="0">
                <a:latin typeface="Harlow Solid Italic" pitchFamily="82" charset="0"/>
              </a:rPr>
              <a:t>Michell</a:t>
            </a:r>
            <a:r>
              <a:rPr lang="en-US" sz="1400" dirty="0" smtClean="0">
                <a:latin typeface="Harlow Solid Italic" pitchFamily="82" charset="0"/>
              </a:rPr>
              <a:t> McAdams </a:t>
            </a: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&amp; </a:t>
            </a: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Emily </a:t>
            </a:r>
            <a:r>
              <a:rPr lang="en-US" sz="1400" dirty="0" err="1" smtClean="0">
                <a:latin typeface="Harlow Solid Italic" pitchFamily="82" charset="0"/>
              </a:rPr>
              <a:t>Gehring</a:t>
            </a:r>
            <a:endParaRPr lang="en-US" sz="1400" dirty="0" smtClean="0">
              <a:latin typeface="Harlow Solid Italic" pitchFamily="82" charset="0"/>
            </a:endParaRP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05/2013</a:t>
            </a:r>
            <a:endParaRPr lang="en-US" sz="1400" dirty="0">
              <a:latin typeface="Harlow Solid Italic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228600"/>
            <a:ext cx="6705600" cy="1143000"/>
            <a:chOff x="152400" y="152400"/>
            <a:chExt cx="6705600" cy="1143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7" t="34609" r="38917" b="58828"/>
            <a:stretch/>
          </p:blipFill>
          <p:spPr bwMode="auto">
            <a:xfrm>
              <a:off x="1219200" y="152400"/>
              <a:ext cx="5638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98" t="28046" r="48079" b="64787"/>
            <a:stretch/>
          </p:blipFill>
          <p:spPr bwMode="auto">
            <a:xfrm>
              <a:off x="152400" y="152400"/>
              <a:ext cx="1066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687887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Control Storage and Stability:</a:t>
            </a:r>
          </a:p>
          <a:p>
            <a:pPr lvl="2"/>
            <a:r>
              <a:rPr lang="en-US" sz="2400" dirty="0"/>
              <a:t>Unopened vials are stable until the manufacturer’s date of expiration when stored in the refrigerator (2-8°C)</a:t>
            </a:r>
          </a:p>
          <a:p>
            <a:pPr lvl="2"/>
            <a:r>
              <a:rPr lang="en-US" sz="2400" dirty="0"/>
              <a:t>Opened vial stability is for </a:t>
            </a:r>
            <a:r>
              <a:rPr lang="en-US" sz="2400" b="1" dirty="0"/>
              <a:t>100 days or until manufacturer’s date of expiration</a:t>
            </a:r>
            <a:r>
              <a:rPr lang="en-US" sz="2400" dirty="0"/>
              <a:t>, whichever occurs first.</a:t>
            </a:r>
          </a:p>
          <a:p>
            <a:pPr lvl="2"/>
            <a:r>
              <a:rPr lang="en-US" sz="2400" dirty="0"/>
              <a:t>Store vials in refrigerator when not in </a:t>
            </a:r>
            <a:r>
              <a:rPr lang="en-US" sz="2400" dirty="0" smtClean="0"/>
              <a:t>use</a:t>
            </a:r>
          </a:p>
          <a:p>
            <a:pPr marL="530352" lvl="2" indent="0">
              <a:buNone/>
            </a:pPr>
            <a:endParaRPr lang="en-US" sz="2400" u="sng" dirty="0"/>
          </a:p>
          <a:p>
            <a:pPr lvl="1"/>
            <a:r>
              <a:rPr lang="en-US" sz="2400" b="1" dirty="0"/>
              <a:t>Storage Location:</a:t>
            </a:r>
          </a:p>
          <a:p>
            <a:pPr lvl="2"/>
            <a:r>
              <a:rPr lang="en-US" sz="2400" dirty="0"/>
              <a:t>Hematology Reagent Refrigerator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 err="1"/>
              <a:t>Streck</a:t>
            </a:r>
            <a:r>
              <a:rPr lang="en-US" sz="4000" b="1" dirty="0"/>
              <a:t> Negative and Positive Sickle-Chex Control Set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/>
              <a:t>Frequency:</a:t>
            </a:r>
          </a:p>
          <a:p>
            <a:pPr lvl="2"/>
            <a:r>
              <a:rPr lang="en-US" sz="1800" dirty="0"/>
              <a:t> First Run </a:t>
            </a:r>
            <a:r>
              <a:rPr lang="en-US" sz="1800" dirty="0" smtClean="0"/>
              <a:t>per </a:t>
            </a:r>
            <a:r>
              <a:rPr lang="en-US" sz="1800" dirty="0" smtClean="0"/>
              <a:t>shift</a:t>
            </a:r>
            <a:r>
              <a:rPr lang="en-US" sz="1800" dirty="0" smtClean="0"/>
              <a:t>: </a:t>
            </a:r>
            <a:r>
              <a:rPr lang="en-US" sz="1800" dirty="0" smtClean="0"/>
              <a:t>Each shift </a:t>
            </a:r>
            <a:r>
              <a:rPr lang="en-US" sz="1800" dirty="0" smtClean="0"/>
              <a:t>setting </a:t>
            </a:r>
            <a:r>
              <a:rPr lang="en-US" sz="1800" dirty="0"/>
              <a:t>up patient testing is to run </a:t>
            </a:r>
            <a:r>
              <a:rPr lang="en-US" sz="1800" dirty="0" smtClean="0"/>
              <a:t>a positive and negative control </a:t>
            </a:r>
            <a:r>
              <a:rPr lang="en-US" sz="1800" dirty="0"/>
              <a:t>with the first </a:t>
            </a:r>
            <a:r>
              <a:rPr lang="en-US" sz="1800" dirty="0" smtClean="0"/>
              <a:t>run. </a:t>
            </a:r>
            <a:endParaRPr lang="en-US" sz="1800" u="sng" dirty="0"/>
          </a:p>
          <a:p>
            <a:pPr lvl="2"/>
            <a:r>
              <a:rPr lang="en-US" sz="1800" dirty="0"/>
              <a:t>New Reagent Kit: Run controls immediately after opening a new reagent kit.</a:t>
            </a:r>
          </a:p>
          <a:p>
            <a:pPr marL="365760" lvl="1" indent="0">
              <a:buNone/>
            </a:pPr>
            <a:endParaRPr lang="en-US" u="sng" dirty="0" smtClean="0"/>
          </a:p>
          <a:p>
            <a:pPr lvl="1"/>
            <a:r>
              <a:rPr lang="en-US" b="1" dirty="0" smtClean="0"/>
              <a:t>Control </a:t>
            </a:r>
            <a:r>
              <a:rPr lang="en-US" b="1" dirty="0"/>
              <a:t>Verification: </a:t>
            </a:r>
            <a:r>
              <a:rPr lang="en-US" dirty="0"/>
              <a:t>If one or both controls do not give acceptable results:</a:t>
            </a:r>
          </a:p>
          <a:p>
            <a:pPr lvl="2"/>
            <a:r>
              <a:rPr lang="en-US" sz="1800" dirty="0"/>
              <a:t>DO NOT report patient results until the problem can be resolved</a:t>
            </a:r>
          </a:p>
          <a:p>
            <a:pPr lvl="2"/>
            <a:r>
              <a:rPr lang="en-US" sz="1800" dirty="0"/>
              <a:t>Review control product package insert and the reagent test kit instructions</a:t>
            </a:r>
          </a:p>
          <a:p>
            <a:pPr lvl="2"/>
            <a:r>
              <a:rPr lang="en-US" sz="1800" dirty="0"/>
              <a:t>Investigate all components of the test system and identify </a:t>
            </a:r>
            <a:r>
              <a:rPr lang="en-US" sz="1800" dirty="0" smtClean="0"/>
              <a:t>the </a:t>
            </a:r>
            <a:r>
              <a:rPr lang="en-US" sz="1800" dirty="0"/>
              <a:t>source of the problem (i.e., expiration date, reagents, controls, etc.).</a:t>
            </a:r>
          </a:p>
          <a:p>
            <a:pPr lvl="2"/>
            <a:r>
              <a:rPr lang="en-US" sz="1800" dirty="0"/>
              <a:t>Repeat the run with freshly pipetted control and patient samples</a:t>
            </a:r>
          </a:p>
          <a:p>
            <a:pPr lvl="2"/>
            <a:r>
              <a:rPr lang="en-US" sz="1800" dirty="0"/>
              <a:t>If unable to resolve the quality control discrepancy, contact the supervisor or designated person in charge.  </a:t>
            </a:r>
          </a:p>
          <a:p>
            <a:pPr lvl="2"/>
            <a:r>
              <a:rPr lang="en-US" sz="1800" b="1" dirty="0">
                <a:solidFill>
                  <a:srgbClr val="FF0000"/>
                </a:solidFill>
              </a:rPr>
              <a:t>DO NOT REPORT PATIENT </a:t>
            </a:r>
            <a:r>
              <a:rPr lang="en-US" sz="1800" b="1" dirty="0" smtClean="0">
                <a:solidFill>
                  <a:srgbClr val="FF0000"/>
                </a:solidFill>
              </a:rPr>
              <a:t>RESULTS</a:t>
            </a:r>
          </a:p>
          <a:p>
            <a:pPr lvl="2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b="1" dirty="0"/>
              <a:t>Quality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953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b="1" dirty="0" smtClean="0"/>
              <a:t>DO </a:t>
            </a:r>
            <a:r>
              <a:rPr lang="en-US" b="1" dirty="0"/>
              <a:t>NOT</a:t>
            </a:r>
            <a:r>
              <a:rPr lang="en-US" dirty="0"/>
              <a:t> perform testing on infants </a:t>
            </a:r>
            <a:r>
              <a:rPr lang="en-US" u="sng" dirty="0"/>
              <a:t>less than 6 months of age.</a:t>
            </a:r>
            <a:r>
              <a:rPr lang="en-US" dirty="0"/>
              <a:t>  False negative may occur due to the presence of Hemoglobin F</a:t>
            </a:r>
            <a:r>
              <a:rPr lang="en-US" dirty="0" smtClean="0"/>
              <a:t>.</a:t>
            </a:r>
            <a:endParaRPr lang="en-US" dirty="0"/>
          </a:p>
          <a:p>
            <a:pPr>
              <a:buClr>
                <a:schemeClr val="accent2"/>
              </a:buClr>
            </a:pPr>
            <a:r>
              <a:rPr lang="en-US" dirty="0" smtClean="0"/>
              <a:t>If </a:t>
            </a:r>
            <a:r>
              <a:rPr lang="en-US" dirty="0"/>
              <a:t>the patient’s hemoglobin value is less than 5 g/dl then the test sample volume used for the test is increased.</a:t>
            </a:r>
          </a:p>
          <a:p>
            <a:pPr>
              <a:buClr>
                <a:schemeClr val="accent2"/>
              </a:buClr>
            </a:pPr>
            <a:r>
              <a:rPr lang="en-US" dirty="0"/>
              <a:t>If the patient’s hemoglobin value is greater than 18 g/dl then the sample volume used for the test is decreased.</a:t>
            </a:r>
          </a:p>
          <a:p>
            <a:pPr>
              <a:buClr>
                <a:schemeClr val="accent2"/>
              </a:buClr>
            </a:pPr>
            <a:r>
              <a:rPr lang="en-US" dirty="0"/>
              <a:t>Other test interferences include:</a:t>
            </a:r>
          </a:p>
          <a:p>
            <a:pPr>
              <a:buClr>
                <a:schemeClr val="accent2"/>
              </a:buClr>
            </a:pPr>
            <a:r>
              <a:rPr lang="en-US" dirty="0"/>
              <a:t>WBC &gt; 100,000                           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MCHC </a:t>
            </a:r>
            <a:r>
              <a:rPr lang="en-US" dirty="0"/>
              <a:t>&gt; 30     </a:t>
            </a:r>
            <a:r>
              <a:rPr lang="en-US" dirty="0" smtClean="0"/>
              <a:t>                            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Platelets </a:t>
            </a:r>
            <a:r>
              <a:rPr lang="en-US" dirty="0"/>
              <a:t>&gt; 650,000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Presence </a:t>
            </a:r>
            <a:r>
              <a:rPr lang="en-US" dirty="0"/>
              <a:t>of Cold Agglutination</a:t>
            </a:r>
          </a:p>
          <a:p>
            <a:pPr>
              <a:buClr>
                <a:schemeClr val="accent2"/>
              </a:buClr>
            </a:pPr>
            <a:r>
              <a:rPr lang="en-US" dirty="0"/>
              <a:t>Positive sickle cell results are confirmed with the use of a test called hemoglobin electrophoresis.</a:t>
            </a:r>
          </a:p>
          <a:p>
            <a:endParaRPr lang="en-US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Limitations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7924800" cy="16002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Prior to testing patient samples, run an automated CBC to check for testing limitations.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CBC values may be used for samples with concurrent CBC order.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4" r="12953" b="25392"/>
          <a:stretch/>
        </p:blipFill>
        <p:spPr>
          <a:xfrm>
            <a:off x="2057400" y="3200400"/>
            <a:ext cx="5241699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r>
              <a:rPr lang="en-US" sz="5400" dirty="0" smtClean="0"/>
              <a:t>Check</a:t>
            </a:r>
            <a:r>
              <a:rPr lang="en-US" dirty="0" smtClean="0"/>
              <a:t> </a:t>
            </a:r>
            <a:r>
              <a:rPr lang="en-US" sz="5400" dirty="0" smtClean="0"/>
              <a:t>for</a:t>
            </a:r>
            <a:r>
              <a:rPr lang="en-US" dirty="0" smtClean="0"/>
              <a:t> </a:t>
            </a:r>
            <a:r>
              <a:rPr lang="en-US" sz="5400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9164813"/>
              </p:ext>
            </p:extLst>
          </p:nvPr>
        </p:nvGraphicFramePr>
        <p:xfrm>
          <a:off x="228600" y="381000"/>
          <a:ext cx="8686800" cy="6050280"/>
        </p:xfrm>
        <a:graphic>
          <a:graphicData uri="http://schemas.openxmlformats.org/drawingml/2006/table">
            <a:tbl>
              <a:tblPr firstRow="1" firstCol="1" bandRow="1"/>
              <a:tblGrid>
                <a:gridCol w="3919418"/>
                <a:gridCol w="4767382"/>
              </a:tblGrid>
              <a:tr h="4414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Sickle Cell Screen Limitations and Corrective Actions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Descriptions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Corrective Action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Patient age less than 6 months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Cancel due to age; retest after 6-months old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HGB &lt; 5 g/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Increase sample test volume to 40 µL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HGB &gt; 18.0 g/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Decrease sample test volume to 10µL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06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MCHC is &gt; 36 g/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Hyperlipidemia;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hyberglobulinemia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hyperparaproteinemia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; coarse flocculation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WBC is &gt; 100,000 / µL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PLT is &gt; 650,000 / µL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Large quantities of non-RBC cellular material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Prepare an RBC suspension using the plasma and buffy coat procedure described below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Use sample volume based on HGB of the RBC suspension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Cold Agglutination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Prewarm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blood and about 4 mL of Cell-Pack at 37ºC for 10-minutes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Prepare an RBC suspension using the plasma and buffy coat procedure described below except use the pre-warmed sample and Cell-Pack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Use sample volume based on HGB of the RBC suspension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Plasma and Buffy Coat Removal Procedure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0">
                <a:tc gridSpan="2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Transfer a portion of the sample to a labeled 12x75 tube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Fill the tube ¾ full with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Sysmex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Cell-Pack or 0.9% saline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CAP tube and gently invert 6-8 times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Centrifuge for 5 minutes at 3600 RPM with RCF of 2500-g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Discard buffy coat and supernatant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Repeat steps “b” through “e” once more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Obtain a 30-40% RBC suspension with Cell-pack or saline (i.e., add diluent of equal volume of RBCs plus ½ more of diluent)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Run the dilution on the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Sysmex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to obtain a HGB, WBC and PLT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Repeat washing steps until WBC/PLT is well below criteria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Test sample using the correct sample volume (i.e., 10, 20, or 40 µL) based on the HGB of the RBC suspension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58200" cy="1142999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/>
              <a:t>Patient sample is placed on rocker beside Operator workstation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5249352" cy="29463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6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2286000"/>
          </a:xfrm>
        </p:spPr>
        <p:txBody>
          <a:bodyPr/>
          <a:lstStyle/>
          <a:p>
            <a:pPr lvl="1"/>
            <a:r>
              <a:rPr lang="en-US" b="1" dirty="0"/>
              <a:t>Retrieve controls and </a:t>
            </a:r>
            <a:r>
              <a:rPr lang="en-US" b="1" dirty="0" smtClean="0"/>
              <a:t>Reagent:</a:t>
            </a:r>
            <a:endParaRPr lang="en-US" sz="1800" b="1" dirty="0"/>
          </a:p>
          <a:p>
            <a:pPr lvl="2"/>
            <a:r>
              <a:rPr lang="en-US" dirty="0"/>
              <a:t>Retrieve control materials and Working Solubility Reagent from refrigerator.</a:t>
            </a:r>
            <a:endParaRPr lang="en-US" sz="1600" dirty="0"/>
          </a:p>
          <a:p>
            <a:pPr lvl="2"/>
            <a:r>
              <a:rPr lang="en-US" dirty="0"/>
              <a:t>If volume of “working solubility solution” is insufficient, prepare the solution as described in the reagent section.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3276601" cy="24665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2667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b="1" dirty="0"/>
              <a:t>Prepare Reaction </a:t>
            </a:r>
            <a:r>
              <a:rPr lang="en-US" sz="1800" b="1" dirty="0" smtClean="0"/>
              <a:t>Tubes:</a:t>
            </a:r>
            <a:endParaRPr lang="en-US" sz="1800" b="1" dirty="0"/>
          </a:p>
          <a:p>
            <a:pPr lvl="2"/>
            <a:r>
              <a:rPr lang="en-US" sz="1800" dirty="0"/>
              <a:t>Label one 12x75 mm glass test tube for each patient and control.</a:t>
            </a:r>
          </a:p>
          <a:p>
            <a:pPr lvl="2"/>
            <a:r>
              <a:rPr lang="en-US" sz="1800" dirty="0"/>
              <a:t>Place all tubes in Sickle Cell Testing Rack</a:t>
            </a:r>
          </a:p>
          <a:p>
            <a:pPr lvl="2"/>
            <a:r>
              <a:rPr lang="en-US" sz="1800" dirty="0"/>
              <a:t>Into each tube, dispense cold solubility reagent up to red line of testing rack.</a:t>
            </a:r>
          </a:p>
          <a:p>
            <a:pPr lvl="2"/>
            <a:r>
              <a:rPr lang="en-US" sz="1800" dirty="0"/>
              <a:t>Return solubility reagent to refrigerator.</a:t>
            </a:r>
          </a:p>
          <a:p>
            <a:pPr lvl="2"/>
            <a:r>
              <a:rPr lang="en-US" sz="1800" dirty="0"/>
              <a:t>Allow solution in tubes to warm to room temperature for 15 minutes.</a:t>
            </a:r>
          </a:p>
          <a:p>
            <a:pPr lvl="3"/>
            <a:r>
              <a:rPr lang="en-US" dirty="0"/>
              <a:t>IMPORTANT: The use of reagents </a:t>
            </a:r>
            <a:r>
              <a:rPr lang="en-US" u="sng" dirty="0"/>
              <a:t>below room temperature</a:t>
            </a:r>
            <a:r>
              <a:rPr lang="en-US" dirty="0"/>
              <a:t> can give false results.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93357"/>
            <a:ext cx="3200400" cy="24003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7543800" cy="2286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Mix control samples well by rolling between palms several times and then inverting several times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Remove cap and wipe dropper tip with gauze.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Holding dropper vertically, dispense one drop of control sample into each respective glass tube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911600" cy="2933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Add blood - controls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6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95451"/>
            <a:ext cx="8572500" cy="2190749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Choose pipette volume according to testing limitations table.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Draw up desired volume into pipette tip.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With a downward motion, wipe pipette tip with gauze to remove residual blood.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Dispense blood into respectively labeled glass tube.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26" y="3940245"/>
            <a:ext cx="3588046" cy="26891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800" dirty="0" smtClean="0"/>
              <a:t>Add blood - patient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3682"/>
            <a:ext cx="3634470" cy="26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077200" cy="441960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/>
              <a:t>Purpose: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purpose of a Sickle Cell screen is to test for the presence or absence of hemoglobin-S in a blood sample using a rapid and economical method</a:t>
            </a:r>
            <a:r>
              <a:rPr lang="en-US" sz="2000" dirty="0" smtClean="0"/>
              <a:t>.</a:t>
            </a:r>
          </a:p>
          <a:p>
            <a:pPr marL="530352" lvl="2" indent="0">
              <a:lnSpc>
                <a:spcPct val="90000"/>
              </a:lnSpc>
              <a:buNone/>
            </a:pPr>
            <a:endParaRPr lang="en-US" sz="2000" b="1" u="sng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Background and Clinical </a:t>
            </a:r>
            <a:r>
              <a:rPr lang="en-US" sz="2400" b="1" dirty="0" smtClean="0"/>
              <a:t>Significance: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Sickle Cell disease is a genetic condition resulting in the presence of  Hemoglobin S (</a:t>
            </a:r>
            <a:r>
              <a:rPr lang="en-US" sz="2000" dirty="0" err="1"/>
              <a:t>Hb</a:t>
            </a:r>
            <a:r>
              <a:rPr lang="en-US" sz="2000" dirty="0"/>
              <a:t>-S) in the blood.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Hb</a:t>
            </a:r>
            <a:r>
              <a:rPr lang="en-US" sz="2000" dirty="0"/>
              <a:t>-S in a homozygous state (S/S) is known as Sickle Cell Anemia and in a heterozygous state (A/S) as Sickle Cell Trait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Detection </a:t>
            </a:r>
            <a:r>
              <a:rPr lang="en-US" sz="2000" dirty="0"/>
              <a:t>of both states is important, in order to identify high-risk individuals and attempt to reduce symptoms.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95400"/>
          </a:xfrm>
        </p:spPr>
        <p:txBody>
          <a:bodyPr anchor="ctr" anchorCtr="1"/>
          <a:lstStyle/>
          <a:p>
            <a:pPr algn="ctr"/>
            <a:r>
              <a:rPr lang="en-US" sz="5400" b="1" dirty="0"/>
              <a:t>Principle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7239000" cy="1676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Cap all tubes and gently invert 4-6 times to mix reagents and sample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Set timer and allow samples to incubate at room temperature for 15 minutes.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4495800" cy="3371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Mix tubes and incubate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1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9" t="8784"/>
          <a:stretch/>
        </p:blipFill>
        <p:spPr>
          <a:xfrm>
            <a:off x="442726" y="3886200"/>
            <a:ext cx="3992114" cy="2849879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22230" y="1600200"/>
            <a:ext cx="8769369" cy="2209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Input Quality Control and patient information into Sickle Cell Screen log sheet.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QC lot numbers and expirations must be documented.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For Working Solubility Solution, input “prepared” expiration, not manufacturer expiration.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44"/>
          <a:stretch/>
        </p:blipFill>
        <p:spPr>
          <a:xfrm>
            <a:off x="4724400" y="3886200"/>
            <a:ext cx="4038600" cy="28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610599" cy="22860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After 15 minutes, examine each tube for turbidity by looking through the reaction tubes and viewing the black lines on the Sickle Cell Tube Reading Rack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A POSTIVE test is indicated by a cloudy, turbid suspension through which the </a:t>
            </a:r>
            <a:r>
              <a:rPr lang="en-US" u="sng" dirty="0" smtClean="0"/>
              <a:t>black lines are NOT VISIBLE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A NEGATIVE test is indicated by a transparent suspension through which the </a:t>
            </a:r>
            <a:r>
              <a:rPr lang="en-US" u="sng" dirty="0" smtClean="0"/>
              <a:t>black lines are CLEARLY VISIBLE.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00067"/>
            <a:ext cx="3556000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READ REACTIONS</a:t>
            </a:r>
            <a:endParaRPr lang="en-US" sz="5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4953000"/>
            <a:ext cx="1652219" cy="68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29200" y="4953000"/>
            <a:ext cx="1828800" cy="68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0198" y="4698242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POSITIVE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469824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NEGATIVE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391400" cy="10667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Record control and patient </a:t>
            </a:r>
            <a:r>
              <a:rPr lang="en-US" dirty="0"/>
              <a:t>t</a:t>
            </a:r>
            <a:r>
              <a:rPr lang="en-US" dirty="0" smtClean="0"/>
              <a:t>est results on the Sickle Cell Screening log sheet.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3901440" cy="29260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Document patient results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843"/>
          <a:stretch/>
        </p:blipFill>
        <p:spPr>
          <a:xfrm>
            <a:off x="4572000" y="3276600"/>
            <a:ext cx="3810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7897504" cy="350520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US" sz="2600" dirty="0">
                <a:solidFill>
                  <a:prstClr val="black"/>
                </a:solidFill>
              </a:rPr>
              <a:t>Generate a </a:t>
            </a:r>
            <a:r>
              <a:rPr lang="en-US" sz="2600" dirty="0" err="1">
                <a:solidFill>
                  <a:prstClr val="black"/>
                </a:solidFill>
              </a:rPr>
              <a:t>tasklist</a:t>
            </a:r>
            <a:r>
              <a:rPr lang="en-US" sz="2600" dirty="0">
                <a:solidFill>
                  <a:prstClr val="black"/>
                </a:solidFill>
              </a:rPr>
              <a:t> in LIS and input </a:t>
            </a:r>
            <a:r>
              <a:rPr lang="en-US" sz="2600" dirty="0" smtClean="0">
                <a:solidFill>
                  <a:prstClr val="black"/>
                </a:solidFill>
              </a:rPr>
              <a:t>patient order numbers.</a:t>
            </a:r>
          </a:p>
          <a:p>
            <a:pPr lvl="0">
              <a:buClr>
                <a:srgbClr val="B13F9A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Open </a:t>
            </a:r>
            <a:r>
              <a:rPr lang="en-US" sz="2600" dirty="0" err="1" smtClean="0">
                <a:solidFill>
                  <a:prstClr val="black"/>
                </a:solidFill>
              </a:rPr>
              <a:t>tasklist</a:t>
            </a:r>
            <a:r>
              <a:rPr lang="en-US" sz="2600" dirty="0" smtClean="0">
                <a:solidFill>
                  <a:prstClr val="black"/>
                </a:solidFill>
              </a:rPr>
              <a:t> in Enter/Modify Results.</a:t>
            </a:r>
          </a:p>
          <a:p>
            <a:pPr lvl="0">
              <a:buClr>
                <a:srgbClr val="B13F9A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Input patient results and add appropriate result comments as needed.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Reporting results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5377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" r="24539" b="54559"/>
          <a:stretch/>
        </p:blipFill>
        <p:spPr>
          <a:xfrm>
            <a:off x="304800" y="1905000"/>
            <a:ext cx="8432335" cy="39202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Negative result reporting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5517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 b="36422"/>
          <a:stretch/>
        </p:blipFill>
        <p:spPr>
          <a:xfrm>
            <a:off x="304800" y="2037617"/>
            <a:ext cx="8437462" cy="4367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Positive result reporting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37507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You MUST put in a comment when there is a POSITIVE result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51054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/>
              <a:t>@HGBS Comment= The presence of </a:t>
            </a:r>
            <a:r>
              <a:rPr lang="en-US" sz="2800" dirty="0" err="1" smtClean="0"/>
              <a:t>hemoglobn</a:t>
            </a:r>
            <a:r>
              <a:rPr lang="en-US" sz="2800" dirty="0" smtClean="0"/>
              <a:t>-S has been previously confirmed by hemoglobin electrophoresis.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Clr>
                <a:schemeClr val="accent2"/>
              </a:buClr>
            </a:pPr>
            <a:r>
              <a:rPr lang="en-US" sz="2800" dirty="0" smtClean="0"/>
              <a:t>@HGBP Comment= A previous hemoglobin electrophoresis report indicates the presence of an abnormal, non-hemoglobin-S, hemoglobin.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Clr>
                <a:schemeClr val="accent2"/>
              </a:buClr>
            </a:pPr>
            <a:r>
              <a:rPr lang="en-US" sz="2800" dirty="0" smtClean="0"/>
              <a:t>@HGBA Comment= Sickle Screen to be confirmed by hemoglobin </a:t>
            </a:r>
            <a:r>
              <a:rPr lang="en-US" sz="2800" dirty="0" smtClean="0"/>
              <a:t>electrophoresis.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Positive result Comment codes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851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5105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/>
              <a:t>VERY IMPORTANT FOR POSITIVE RESULTS If patient has no history of HGBEP</a:t>
            </a:r>
          </a:p>
          <a:p>
            <a:pPr lvl="1"/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rder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HGBEP in Order Entry, Collect and Receive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Sample then gets a new label for the HGBEP, Place sample in SP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Chem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white Refrigerator in designated rack.</a:t>
            </a:r>
          </a:p>
          <a:p>
            <a:pPr>
              <a:buClr>
                <a:schemeClr val="accent2"/>
              </a:buClr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Positive </a:t>
            </a:r>
            <a:r>
              <a:rPr lang="en-US" sz="4400" dirty="0" err="1" smtClean="0"/>
              <a:t>resultS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5" r="9560" b="41116"/>
          <a:stretch/>
        </p:blipFill>
        <p:spPr>
          <a:xfrm>
            <a:off x="381001" y="4343400"/>
            <a:ext cx="8199582" cy="20665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5600" y="5376683"/>
            <a:ext cx="838200" cy="41451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5867400"/>
            <a:ext cx="990600" cy="41451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8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060140" cy="22860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2"/>
              </a:buClr>
            </a:pPr>
            <a:r>
              <a:rPr lang="en-US" sz="2600" dirty="0"/>
              <a:t>Print the </a:t>
            </a:r>
            <a:r>
              <a:rPr lang="en-US" sz="2600" dirty="0" err="1"/>
              <a:t>tasklist</a:t>
            </a:r>
            <a:r>
              <a:rPr lang="en-US" sz="2600" dirty="0"/>
              <a:t> and have a second tech check and verify results.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Both techs should initial and date </a:t>
            </a:r>
            <a:r>
              <a:rPr lang="en-US" dirty="0" err="1" smtClean="0"/>
              <a:t>tasklist</a:t>
            </a:r>
            <a:r>
              <a:rPr lang="en-US" dirty="0" smtClean="0"/>
              <a:t> printout and also initial Sickle Screen log sheet.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Printout is placed in designated “reports” shelf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/>
          <a:stretch/>
        </p:blipFill>
        <p:spPr>
          <a:xfrm>
            <a:off x="4419600" y="3901209"/>
            <a:ext cx="3569592" cy="27460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dirty="0" smtClean="0"/>
              <a:t>Reporting results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799"/>
          <a:stretch/>
        </p:blipFill>
        <p:spPr>
          <a:xfrm>
            <a:off x="1371600" y="3886200"/>
            <a:ext cx="2820537" cy="27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407893" cy="4407408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/>
              <a:t>In the presence of a concentrated phosphate buffer solution, deoxygenated </a:t>
            </a:r>
            <a:r>
              <a:rPr lang="en-US" sz="2400" dirty="0" err="1"/>
              <a:t>Hb</a:t>
            </a:r>
            <a:r>
              <a:rPr lang="en-US" sz="2400" dirty="0"/>
              <a:t>-S is insoluble and a turbid suspension may be observed.</a:t>
            </a:r>
          </a:p>
          <a:p>
            <a:endParaRPr lang="en-US" sz="2400" dirty="0"/>
          </a:p>
          <a:p>
            <a:pPr>
              <a:buClr>
                <a:schemeClr val="accent2"/>
              </a:buClr>
            </a:pPr>
            <a:r>
              <a:rPr lang="en-US" sz="2400" dirty="0" err="1"/>
              <a:t>Sickledex</a:t>
            </a:r>
            <a:r>
              <a:rPr lang="en-US" sz="2400" dirty="0"/>
              <a:t>® uses </a:t>
            </a:r>
            <a:r>
              <a:rPr lang="en-US" sz="2400" dirty="0" err="1"/>
              <a:t>Saponin</a:t>
            </a:r>
            <a:r>
              <a:rPr lang="en-US" sz="2400" dirty="0"/>
              <a:t> to lyse the red blood cells. Sodium Hyposulfite then reduces the released hemoglobin.  Reduced </a:t>
            </a:r>
            <a:r>
              <a:rPr lang="en-US" sz="2400" dirty="0" err="1"/>
              <a:t>Hb</a:t>
            </a:r>
            <a:r>
              <a:rPr lang="en-US" sz="2400" dirty="0"/>
              <a:t>-S is insoluble in the concentrated phosphate buffer and forms a cloudy, turbid suspension.  Other sickling hemoglobin subtypes may also give a positive result.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r>
              <a:rPr lang="en-US" sz="5400" b="1" dirty="0" smtClean="0"/>
              <a:t>Methodology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4895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97560"/>
              </p:ext>
            </p:extLst>
          </p:nvPr>
        </p:nvGraphicFramePr>
        <p:xfrm>
          <a:off x="152400" y="1066800"/>
          <a:ext cx="881417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527"/>
                <a:gridCol w="894182"/>
                <a:gridCol w="1267787"/>
                <a:gridCol w="5681683"/>
              </a:tblGrid>
              <a:tr h="3578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SICKLE SCREEN SAMPLE ROUTING</a:t>
                      </a:r>
                      <a:r>
                        <a:rPr lang="en-US" sz="2000" b="0" baseline="0" dirty="0" smtClean="0"/>
                        <a:t> by ORDER CODE</a:t>
                      </a:r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43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CODE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SICKLE RESULT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PREVIOUS</a:t>
                      </a:r>
                      <a:r>
                        <a:rPr lang="en-US" sz="1400" baseline="0" dirty="0" smtClean="0"/>
                        <a:t> HGB-ELP OR SICKLE SCREEN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INSTRUCTIONS AND STORAGE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6896">
                <a:tc rowSpan="4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/>
                        <a:t>*SSCEL*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en-US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/>
                        <a:t>“HEME” PATIENT</a:t>
                      </a:r>
                      <a:r>
                        <a:rPr lang="en-US" sz="1400" baseline="0" dirty="0" smtClean="0"/>
                        <a:t> SAMPLE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</a:t>
                      </a:r>
                      <a:r>
                        <a:rPr lang="en-US" sz="1400" baseline="0" dirty="0" smtClean="0"/>
                        <a:t>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Storage: Speck-Track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506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 Previous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@ HGBS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15505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Previous,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NEG Previous, or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NEG Sickle Screen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 on Sickle Screen: @HGBA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Order</a:t>
                      </a:r>
                      <a:r>
                        <a:rPr lang="en-US" sz="1400" baseline="0" dirty="0" smtClean="0"/>
                        <a:t> HGBEP in LIS using sample </a:t>
                      </a:r>
                      <a:r>
                        <a:rPr lang="en-US" sz="1400" baseline="0" dirty="0" err="1" smtClean="0"/>
                        <a:t>Softlab</a:t>
                      </a:r>
                      <a:r>
                        <a:rPr lang="en-US" sz="1400" baseline="0" dirty="0" smtClean="0"/>
                        <a:t> accession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Click DX to add same diagnosis code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Collect and Receive sample to lab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Re-Label with HGBEP tube label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Track to Special Chemistry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Store in “WHITE” ELP-Refrigerator, bottom shelf, ELP rack</a:t>
                      </a:r>
                      <a:endParaRPr lang="en-US" sz="1400" dirty="0"/>
                    </a:p>
                  </a:txBody>
                  <a:tcPr/>
                </a:tc>
              </a:tr>
              <a:tr h="506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r>
                        <a:rPr lang="en-US" sz="1400" baseline="0" dirty="0" smtClean="0"/>
                        <a:t> Non-HGB-S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@HGBP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5619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*SCEL3*</a:t>
                      </a:r>
                    </a:p>
                    <a:p>
                      <a:pPr algn="ctr"/>
                      <a:r>
                        <a:rPr lang="en-US" sz="1400" dirty="0" smtClean="0"/>
                        <a:t>Donor Unit</a:t>
                      </a:r>
                    </a:p>
                    <a:p>
                      <a:pPr algn="ctr"/>
                      <a:r>
                        <a:rPr lang="en-US" sz="1400" dirty="0" smtClean="0"/>
                        <a:t>(QC)</a:t>
                      </a:r>
                    </a:p>
                    <a:p>
                      <a:pPr algn="ctr"/>
                      <a:r>
                        <a:rPr lang="en-US" sz="1400" dirty="0" smtClean="0"/>
                        <a:t>Sample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</a:t>
                      </a:r>
                      <a:r>
                        <a:rPr lang="en-US" sz="1400" baseline="0" dirty="0" smtClean="0"/>
                        <a:t>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5711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2361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dirty="0" smtClean="0"/>
              <a:t>Reporting 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10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6324600" cy="187119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600" dirty="0" smtClean="0"/>
              <a:t>~The end~</a:t>
            </a:r>
            <a:br>
              <a:rPr lang="en-US" sz="6600" dirty="0" smtClean="0"/>
            </a:br>
            <a:r>
              <a:rPr lang="en-US" sz="6600" dirty="0" smtClean="0">
                <a:sym typeface="Wingdings" pitchFamily="2" charset="2"/>
              </a:rPr>
              <a:t>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01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07893" cy="440740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dirty="0"/>
              <a:t>Lavender (EDTA) is the preferred specimen </a:t>
            </a:r>
          </a:p>
          <a:p>
            <a:pPr marL="45720" indent="0">
              <a:buNone/>
            </a:pPr>
            <a:r>
              <a:rPr lang="en-US" sz="2400" dirty="0"/>
              <a:t>Other anti-coagulated whole blood is acceptable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Preferred blood volume is 3.0 ml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Minimum volume is 20 </a:t>
            </a:r>
            <a:r>
              <a:rPr lang="en-US" sz="2400" dirty="0" err="1"/>
              <a:t>ul</a:t>
            </a:r>
            <a:r>
              <a:rPr lang="en-US" sz="2400" dirty="0"/>
              <a:t> of whole blood or 10 </a:t>
            </a:r>
            <a:r>
              <a:rPr lang="en-US" sz="2400" dirty="0" err="1"/>
              <a:t>ul</a:t>
            </a:r>
            <a:r>
              <a:rPr lang="en-US" sz="2400" dirty="0"/>
              <a:t> of packed red cells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Specimen Stability:  48 hours if specimen is left at room temperature &amp; 45 days if specimen is refrigerated. 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Clotted and frozen samples are unacceptable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r>
              <a:rPr lang="en-US" sz="4800" b="1" dirty="0" smtClean="0"/>
              <a:t>Specimen Requirements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1893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10600" cy="4495800"/>
          </a:xfrm>
        </p:spPr>
        <p:txBody>
          <a:bodyPr/>
          <a:lstStyle/>
          <a:p>
            <a:pPr lvl="1"/>
            <a:r>
              <a:rPr lang="en-US" sz="2400" b="1" dirty="0" smtClean="0"/>
              <a:t>Equipment:</a:t>
            </a:r>
            <a:endParaRPr lang="en-US" sz="2400" dirty="0"/>
          </a:p>
          <a:p>
            <a:pPr lvl="2"/>
            <a:r>
              <a:rPr lang="en-US" sz="2000" dirty="0"/>
              <a:t>Sickle Cell Tube Reading Rack</a:t>
            </a:r>
          </a:p>
          <a:p>
            <a:pPr lvl="2"/>
            <a:r>
              <a:rPr lang="en-US" sz="2000" dirty="0"/>
              <a:t>20µL single action pipette</a:t>
            </a:r>
          </a:p>
          <a:p>
            <a:pPr lvl="2"/>
            <a:r>
              <a:rPr lang="en-US" sz="2000" dirty="0"/>
              <a:t>10µL single action pipette (for cases requiring special processing)</a:t>
            </a:r>
          </a:p>
          <a:p>
            <a:pPr lvl="2"/>
            <a:r>
              <a:rPr lang="en-US" sz="2000" dirty="0"/>
              <a:t>40µL single action pipette (for cases requiring special processing</a:t>
            </a:r>
            <a:r>
              <a:rPr lang="en-US" sz="2000" dirty="0" smtClean="0"/>
              <a:t>)</a:t>
            </a:r>
          </a:p>
          <a:p>
            <a:pPr lvl="2"/>
            <a:endParaRPr lang="en-US" sz="2000" b="1" u="sng" dirty="0"/>
          </a:p>
          <a:p>
            <a:pPr lvl="1"/>
            <a:r>
              <a:rPr lang="en-US" sz="2400" b="1" dirty="0"/>
              <a:t>General </a:t>
            </a:r>
            <a:r>
              <a:rPr lang="en-US" sz="2400" b="1" dirty="0" smtClean="0"/>
              <a:t>Supplies:</a:t>
            </a:r>
            <a:endParaRPr lang="en-US" sz="2400" dirty="0"/>
          </a:p>
          <a:p>
            <a:pPr lvl="2"/>
            <a:r>
              <a:rPr lang="en-US" sz="2000" dirty="0"/>
              <a:t>12 x 75 mm disposable glass tubes</a:t>
            </a:r>
          </a:p>
          <a:p>
            <a:pPr lvl="2"/>
            <a:r>
              <a:rPr lang="en-US" sz="2000" dirty="0"/>
              <a:t>Paper wipes or gauze</a:t>
            </a:r>
          </a:p>
          <a:p>
            <a:pPr lvl="2"/>
            <a:r>
              <a:rPr lang="en-US" sz="2000" dirty="0"/>
              <a:t>Reagents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Equipment and </a:t>
            </a:r>
            <a:br>
              <a:rPr lang="en-US" sz="4400" b="1" dirty="0"/>
            </a:br>
            <a:r>
              <a:rPr lang="en-US" sz="4400" b="1" dirty="0"/>
              <a:t>General Supplies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7924800" cy="4648200"/>
          </a:xfrm>
        </p:spPr>
        <p:txBody>
          <a:bodyPr/>
          <a:lstStyle/>
          <a:p>
            <a:pPr lvl="1"/>
            <a:r>
              <a:rPr lang="en-US" sz="2400" b="1" dirty="0" smtClean="0"/>
              <a:t>Pre-Analytical:</a:t>
            </a:r>
          </a:p>
          <a:p>
            <a:pPr lvl="2"/>
            <a:r>
              <a:rPr lang="en-US" sz="2400" dirty="0" smtClean="0"/>
              <a:t>Room </a:t>
            </a:r>
            <a:r>
              <a:rPr lang="en-US" sz="2400" dirty="0"/>
              <a:t>Temperature (18-26°C): 48 hours (2 days)</a:t>
            </a:r>
          </a:p>
          <a:p>
            <a:pPr lvl="2"/>
            <a:r>
              <a:rPr lang="en-US" sz="2400" dirty="0"/>
              <a:t>Refrigerated Storage (2-8°C): 45 days</a:t>
            </a:r>
          </a:p>
          <a:p>
            <a:pPr lvl="2"/>
            <a:r>
              <a:rPr lang="en-US" sz="2400" dirty="0"/>
              <a:t>Frozen: </a:t>
            </a:r>
            <a:r>
              <a:rPr lang="en-US" sz="2400" b="1" dirty="0"/>
              <a:t>DO NOT FREEZE.  </a:t>
            </a:r>
            <a:r>
              <a:rPr lang="en-US" sz="2400" dirty="0"/>
              <a:t>Frozen samples are unacceptable</a:t>
            </a:r>
            <a:r>
              <a:rPr lang="en-US" sz="2400" dirty="0" smtClean="0"/>
              <a:t>.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400" b="1" dirty="0" smtClean="0"/>
              <a:t>Post-Analytical:</a:t>
            </a:r>
          </a:p>
          <a:p>
            <a:pPr lvl="2"/>
            <a:r>
              <a:rPr lang="en-US" sz="2400" dirty="0"/>
              <a:t>Recap all specimen tubes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amples are kept for </a:t>
            </a:r>
            <a:r>
              <a:rPr lang="en-US" sz="2400" dirty="0"/>
              <a:t>a minimum of 7 days </a:t>
            </a:r>
            <a:endParaRPr lang="en-US" b="1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b="1" dirty="0"/>
              <a:t>Specimen </a:t>
            </a:r>
            <a:r>
              <a:rPr lang="en-US" sz="4400" b="1" dirty="0" smtClean="0"/>
              <a:t>Storage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648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b="1" dirty="0" smtClean="0"/>
              <a:t>2 Part </a:t>
            </a:r>
            <a:r>
              <a:rPr lang="en-US" b="1" dirty="0" err="1" smtClean="0"/>
              <a:t>Sickledex</a:t>
            </a:r>
            <a:r>
              <a:rPr lang="en-US" b="1" dirty="0" smtClean="0"/>
              <a:t> Reagent (Powder, Buffer):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Reagent Storage and Stability: Unopened bottles are stable until manufacturer’s date of expiration when stored at 2°C to 30°C (room temperature or refrigerated). Room temperature is preferred storage.  DO NOT FREEZE.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Storage Location: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Unopened: Hematology Storage Rack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Opened: Walk-in Refrigerator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Solubility </a:t>
            </a:r>
            <a:r>
              <a:rPr lang="en-US" b="1" dirty="0"/>
              <a:t>Reagent </a:t>
            </a:r>
            <a:r>
              <a:rPr lang="en-US" b="1" dirty="0" smtClean="0"/>
              <a:t>Powder:</a:t>
            </a:r>
            <a:endParaRPr lang="en-US" u="sng" dirty="0"/>
          </a:p>
          <a:p>
            <a:pPr lvl="2">
              <a:lnSpc>
                <a:spcPct val="90000"/>
              </a:lnSpc>
            </a:pPr>
            <a:r>
              <a:rPr lang="en-US" dirty="0"/>
              <a:t>Description: 4.6 gram vials containing </a:t>
            </a:r>
            <a:r>
              <a:rPr lang="en-US" dirty="0" err="1"/>
              <a:t>Saponin</a:t>
            </a:r>
            <a:r>
              <a:rPr lang="en-US" dirty="0"/>
              <a:t> and Sodium Hydrosulfite (synonym is sodium dithionite)</a:t>
            </a:r>
            <a:endParaRPr lang="en-US" u="sng" dirty="0"/>
          </a:p>
          <a:p>
            <a:pPr marL="365760" lvl="1" indent="0">
              <a:lnSpc>
                <a:spcPct val="90000"/>
              </a:lnSpc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Solubility </a:t>
            </a:r>
            <a:r>
              <a:rPr lang="en-US" b="1" dirty="0"/>
              <a:t>Buffer </a:t>
            </a:r>
            <a:r>
              <a:rPr lang="en-US" b="1" dirty="0" smtClean="0"/>
              <a:t>Solution:</a:t>
            </a:r>
            <a:endParaRPr lang="en-US" u="sng" dirty="0"/>
          </a:p>
          <a:p>
            <a:pPr lvl="2">
              <a:lnSpc>
                <a:spcPct val="90000"/>
              </a:lnSpc>
            </a:pPr>
            <a:r>
              <a:rPr lang="en-US" dirty="0"/>
              <a:t>Description: 2.3 Molar potassium phosphate buffer solution </a:t>
            </a:r>
            <a:r>
              <a:rPr lang="en-US" dirty="0" smtClean="0"/>
              <a:t>with </a:t>
            </a:r>
            <a:r>
              <a:rPr lang="en-US" dirty="0"/>
              <a:t>0.1% 2-chloroacetamide as a preservative</a:t>
            </a:r>
            <a:endParaRPr lang="en-US" u="sng" dirty="0"/>
          </a:p>
          <a:p>
            <a:pPr lvl="2">
              <a:lnSpc>
                <a:spcPct val="90000"/>
              </a:lnSpc>
            </a:pPr>
            <a:endParaRPr lang="en-US" u="sng" dirty="0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Manufacturer Prepared Reagents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153400" cy="5105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b="1" dirty="0"/>
              <a:t>WORKING Solubility Buffer Reagent:</a:t>
            </a:r>
            <a:endParaRPr lang="en-US" sz="2400" u="sng" dirty="0"/>
          </a:p>
          <a:p>
            <a:pPr lvl="1">
              <a:buClr>
                <a:schemeClr val="accent3"/>
              </a:buClr>
            </a:pPr>
            <a:r>
              <a:rPr lang="en-US" sz="2400" dirty="0"/>
              <a:t>Preparation and Labeling: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Add </a:t>
            </a:r>
            <a:r>
              <a:rPr lang="en-US" sz="2400" dirty="0"/>
              <a:t>the contents of one (1) vial of </a:t>
            </a:r>
            <a:r>
              <a:rPr lang="en-US" sz="2400" dirty="0" err="1"/>
              <a:t>Sickledex</a:t>
            </a:r>
            <a:r>
              <a:rPr lang="en-US" sz="2400" dirty="0"/>
              <a:t> Reagent Powder to one (1) bottle of </a:t>
            </a:r>
            <a:r>
              <a:rPr lang="en-US" sz="2400" dirty="0" err="1"/>
              <a:t>Sickledex</a:t>
            </a:r>
            <a:r>
              <a:rPr lang="en-US" sz="2400" dirty="0"/>
              <a:t> Solubility Buffer</a:t>
            </a:r>
          </a:p>
          <a:p>
            <a:pPr lvl="2">
              <a:buClr>
                <a:schemeClr val="accent4"/>
              </a:buClr>
            </a:pPr>
            <a:r>
              <a:rPr lang="en-US" sz="2400" dirty="0"/>
              <a:t>Place a white dispenser cap on the bottle of working solubility buffer.  Dissolve the reagent powder completely by vigorous agitation.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Record </a:t>
            </a:r>
            <a:r>
              <a:rPr lang="en-US" sz="2400" dirty="0"/>
              <a:t>the </a:t>
            </a:r>
            <a:r>
              <a:rPr lang="en-US" sz="2400" dirty="0" smtClean="0"/>
              <a:t>reconstitution/open </a:t>
            </a:r>
            <a:r>
              <a:rPr lang="en-US" sz="2400" dirty="0"/>
              <a:t>date, “open” expiration </a:t>
            </a:r>
            <a:r>
              <a:rPr lang="en-US" sz="2400" dirty="0" smtClean="0"/>
              <a:t>date (45 days once made up), </a:t>
            </a:r>
            <a:r>
              <a:rPr lang="en-US" sz="2400" dirty="0"/>
              <a:t>and tech initials on the Solubility Buffer bottle</a:t>
            </a:r>
            <a:r>
              <a:rPr lang="en-US" sz="2400" dirty="0" smtClean="0"/>
              <a:t>.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When made up refrigerate </a:t>
            </a:r>
            <a:r>
              <a:rPr lang="en-US" sz="2400" dirty="0"/>
              <a:t>at </a:t>
            </a:r>
            <a:r>
              <a:rPr lang="en-US" sz="2400" dirty="0" smtClean="0"/>
              <a:t>2-10°C </a:t>
            </a:r>
            <a:endParaRPr lang="en-US" sz="2400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User Prepared</a:t>
            </a:r>
            <a:br>
              <a:rPr lang="en-US" sz="4400" b="1" dirty="0"/>
            </a:br>
            <a:r>
              <a:rPr lang="en-US" sz="4400" b="1" dirty="0"/>
              <a:t>Working Reagents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>
            <a:normAutofit/>
          </a:bodyPr>
          <a:lstStyle/>
          <a:p>
            <a:pPr lvl="1"/>
            <a:r>
              <a:rPr lang="en-US" b="1" dirty="0" err="1"/>
              <a:t>Streck</a:t>
            </a:r>
            <a:r>
              <a:rPr lang="en-US" b="1" dirty="0"/>
              <a:t> Negative and Positive Sickle-Chex Control </a:t>
            </a:r>
            <a:r>
              <a:rPr lang="en-US" b="1" dirty="0" smtClean="0"/>
              <a:t>Set:</a:t>
            </a:r>
            <a:endParaRPr lang="en-US" u="sng" dirty="0"/>
          </a:p>
          <a:p>
            <a:pPr lvl="2"/>
            <a:r>
              <a:rPr lang="en-US" dirty="0"/>
              <a:t>Description: The negative control is prepared from homozygous (A/A) RBCs that are negative for Hemoglobin S.  The positive control is prepared from heterozygous (A/S) RBCs that is positive for Hemoglobin </a:t>
            </a:r>
            <a:r>
              <a:rPr lang="en-US" dirty="0" smtClean="0"/>
              <a:t>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Preparation and Labeling: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reagent preparation required.  Control vials are prepared and labeled by the manufacturer in ready-to-use from.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After opening, label the outside of bottle with date opened, “open” expiration date, and tech initials.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Controls must be warmed at least 15 minutes undisturbed prior to </a:t>
            </a:r>
            <a:r>
              <a:rPr lang="en-US" dirty="0" smtClean="0"/>
              <a:t>mixing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dirty="0"/>
              <a:t>Immediately prior to use re-suspend the cells as follows: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Hold vials horizontally between palms and roll back and forth for 20-30 seconds.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Gently invert vials 8-10 times immediately before sampling.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 DO NOT SHAKE OR USE A MECHANICAL MIXER</a:t>
            </a:r>
          </a:p>
          <a:p>
            <a:pPr lvl="2"/>
            <a:endParaRPr lang="en-US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/>
              <a:t>Manufacturer Prepared Reagents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1257</TotalTime>
  <Words>2002</Words>
  <Application>Microsoft Office PowerPoint</Application>
  <PresentationFormat>On-screen Show (4:3)</PresentationFormat>
  <Paragraphs>248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Grid</vt:lpstr>
      <vt:lpstr>Sickle Cell Screen</vt:lpstr>
      <vt:lpstr>Principle</vt:lpstr>
      <vt:lpstr>Methodology</vt:lpstr>
      <vt:lpstr>Specimen Requirements</vt:lpstr>
      <vt:lpstr>Equipment and  General Supplies</vt:lpstr>
      <vt:lpstr>Specimen Storage</vt:lpstr>
      <vt:lpstr>Manufacturer Prepared Reagents</vt:lpstr>
      <vt:lpstr>User Prepared Working Reagents</vt:lpstr>
      <vt:lpstr>Manufacturer Prepared Reagents</vt:lpstr>
      <vt:lpstr>Streck Negative and Positive Sickle-Chex Control Set</vt:lpstr>
      <vt:lpstr>Quality Control</vt:lpstr>
      <vt:lpstr>Limitations</vt:lpstr>
      <vt:lpstr>Check for limitations</vt:lpstr>
      <vt:lpstr>PowerPoint Presentation</vt:lpstr>
      <vt:lpstr>procedure</vt:lpstr>
      <vt:lpstr>procedure</vt:lpstr>
      <vt:lpstr>procedure</vt:lpstr>
      <vt:lpstr>Add blood - controls</vt:lpstr>
      <vt:lpstr>Add blood - patient</vt:lpstr>
      <vt:lpstr>Mix tubes and incubate</vt:lpstr>
      <vt:lpstr>procedure</vt:lpstr>
      <vt:lpstr>READ REACTIONS</vt:lpstr>
      <vt:lpstr>Document patient results</vt:lpstr>
      <vt:lpstr>Reporting results</vt:lpstr>
      <vt:lpstr>Negative result reporting</vt:lpstr>
      <vt:lpstr>Positive result reporting</vt:lpstr>
      <vt:lpstr>Positive result Comment codes</vt:lpstr>
      <vt:lpstr>Positive resultS</vt:lpstr>
      <vt:lpstr>Reporting results</vt:lpstr>
      <vt:lpstr>Reporting results</vt:lpstr>
      <vt:lpstr>~The end~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Lowe, Michell D</cp:lastModifiedBy>
  <cp:revision>51</cp:revision>
  <cp:lastPrinted>2013-05-09T20:43:33Z</cp:lastPrinted>
  <dcterms:created xsi:type="dcterms:W3CDTF">1601-01-01T00:00:00Z</dcterms:created>
  <dcterms:modified xsi:type="dcterms:W3CDTF">2016-10-04T13:15:16Z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