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notesSlides/notesSlide2.xml" ContentType="application/vnd.openxmlformats-officedocument.presentationml.notesSl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5"/>
  </p:notesMasterIdLst>
  <p:sldIdLst>
    <p:sldId id="297" r:id="rId2"/>
    <p:sldId id="256" r:id="rId3"/>
    <p:sldId id="257" r:id="rId4"/>
    <p:sldId id="259" r:id="rId5"/>
    <p:sldId id="271" r:id="rId6"/>
    <p:sldId id="274" r:id="rId7"/>
    <p:sldId id="275" r:id="rId8"/>
    <p:sldId id="265" r:id="rId9"/>
    <p:sldId id="264" r:id="rId10"/>
    <p:sldId id="266" r:id="rId11"/>
    <p:sldId id="267" r:id="rId12"/>
    <p:sldId id="299" r:id="rId13"/>
    <p:sldId id="277" r:id="rId14"/>
    <p:sldId id="278" r:id="rId15"/>
    <p:sldId id="279" r:id="rId16"/>
    <p:sldId id="280" r:id="rId17"/>
    <p:sldId id="281" r:id="rId18"/>
    <p:sldId id="282" r:id="rId19"/>
    <p:sldId id="283" r:id="rId20"/>
    <p:sldId id="284" r:id="rId21"/>
    <p:sldId id="285" r:id="rId22"/>
    <p:sldId id="298" r:id="rId23"/>
    <p:sldId id="287" r:id="rId24"/>
    <p:sldId id="288" r:id="rId25"/>
    <p:sldId id="289" r:id="rId26"/>
    <p:sldId id="290" r:id="rId27"/>
    <p:sldId id="291" r:id="rId28"/>
    <p:sldId id="292" r:id="rId29"/>
    <p:sldId id="293" r:id="rId30"/>
    <p:sldId id="294" r:id="rId31"/>
    <p:sldId id="295" r:id="rId32"/>
    <p:sldId id="296" r:id="rId33"/>
    <p:sldId id="270"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841374-BAE5-453B-B3D8-E55A096BDFF4}" type="datetimeFigureOut">
              <a:rPr lang="en-US" smtClean="0"/>
              <a:t>10/4/2016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A3D6A9-4A54-495A-B643-6A261B378C22}" type="slidenum">
              <a:rPr lang="en-US" smtClean="0"/>
              <a:t>‹#›</a:t>
            </a:fld>
            <a:endParaRPr lang="en-US"/>
          </a:p>
        </p:txBody>
      </p:sp>
    </p:spTree>
    <p:extLst>
      <p:ext uri="{BB962C8B-B14F-4D97-AF65-F5344CB8AC3E}">
        <p14:creationId xmlns:p14="http://schemas.microsoft.com/office/powerpoint/2010/main" val="2826002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A3D6A9-4A54-495A-B643-6A261B378C22}" type="slidenum">
              <a:rPr lang="en-US" smtClean="0"/>
              <a:t>7</a:t>
            </a:fld>
            <a:endParaRPr lang="en-US"/>
          </a:p>
        </p:txBody>
      </p:sp>
    </p:spTree>
    <p:extLst>
      <p:ext uri="{BB962C8B-B14F-4D97-AF65-F5344CB8AC3E}">
        <p14:creationId xmlns:p14="http://schemas.microsoft.com/office/powerpoint/2010/main" val="2818817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282BFC-1E2F-4931-811B-08E34E87062E}" type="slidenum">
              <a:rPr lang="en-US" smtClean="0"/>
              <a:t>23</a:t>
            </a:fld>
            <a:endParaRPr lang="en-US"/>
          </a:p>
        </p:txBody>
      </p:sp>
    </p:spTree>
    <p:extLst>
      <p:ext uri="{BB962C8B-B14F-4D97-AF65-F5344CB8AC3E}">
        <p14:creationId xmlns:p14="http://schemas.microsoft.com/office/powerpoint/2010/main" val="779110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F7C48A72-FA74-467B-BA4D-0DEA71BDBEDA}" type="datetimeFigureOut">
              <a:rPr lang="en-US" smtClean="0"/>
              <a:t>10/4/2016</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6FDB0EF2-CA51-4478-9720-D9336E0B015C}" type="slidenum">
              <a:rPr lang="en-US" smtClean="0"/>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48A72-FA74-467B-BA4D-0DEA71BDBEDA}" type="datetimeFigureOut">
              <a:rPr lang="en-US" smtClean="0"/>
              <a:t>10/4/2016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DB0EF2-CA51-4478-9720-D9336E0B015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7C48A72-FA74-467B-BA4D-0DEA71BDBEDA}" type="datetimeFigureOut">
              <a:rPr lang="en-US" smtClean="0"/>
              <a:t>10/4/2016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6FDB0EF2-CA51-4478-9720-D9336E0B015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7C48A72-FA74-467B-BA4D-0DEA71BDBEDA}" type="datetimeFigureOut">
              <a:rPr lang="en-US" smtClean="0"/>
              <a:t>10/4/2016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DB0EF2-CA51-4478-9720-D9336E0B015C}"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F7C48A72-FA74-467B-BA4D-0DEA71BDBEDA}" type="datetimeFigureOut">
              <a:rPr lang="en-US" smtClean="0"/>
              <a:t>10/4/2016</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6FDB0EF2-CA51-4478-9720-D9336E0B015C}" type="slidenum">
              <a:rPr lang="en-US" smtClean="0"/>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7C48A72-FA74-467B-BA4D-0DEA71BDBEDA}" type="datetimeFigureOut">
              <a:rPr lang="en-US" smtClean="0"/>
              <a:t>10/4/2016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DB0EF2-CA51-4478-9720-D9336E0B015C}"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7C48A72-FA74-467B-BA4D-0DEA71BDBEDA}" type="datetimeFigureOut">
              <a:rPr lang="en-US" smtClean="0"/>
              <a:t>10/4/2016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DB0EF2-CA51-4478-9720-D9336E0B015C}"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7C48A72-FA74-467B-BA4D-0DEA71BDBEDA}" type="datetimeFigureOut">
              <a:rPr lang="en-US" smtClean="0"/>
              <a:t>10/4/2016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DB0EF2-CA51-4478-9720-D9336E0B015C}"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F7C48A72-FA74-467B-BA4D-0DEA71BDBEDA}" type="datetimeFigureOut">
              <a:rPr lang="en-US" smtClean="0"/>
              <a:t>10/4/2016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DB0EF2-CA51-4478-9720-D9336E0B015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48A72-FA74-467B-BA4D-0DEA71BDBEDA}" type="datetimeFigureOut">
              <a:rPr lang="en-US" smtClean="0"/>
              <a:t>10/4/2016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6FDB0EF2-CA51-4478-9720-D9336E0B015C}" type="slidenum">
              <a:rPr lang="en-US" smtClean="0"/>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48A72-FA74-467B-BA4D-0DEA71BDBEDA}" type="datetimeFigureOut">
              <a:rPr lang="en-US" smtClean="0"/>
              <a:t>10/4/2016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DB0EF2-CA51-4478-9720-D9336E0B015C}" type="slidenum">
              <a:rPr lang="en-US" smtClean="0"/>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F7C48A72-FA74-467B-BA4D-0DEA71BDBEDA}" type="datetimeFigureOut">
              <a:rPr lang="en-US" smtClean="0"/>
              <a:t>10/4/2016</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6FDB0EF2-CA51-4478-9720-D9336E0B015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6.xml"/><Relationship Id="rId1" Type="http://schemas.openxmlformats.org/officeDocument/2006/relationships/themeOverride" Target="../theme/themeOverride6.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6.xml"/><Relationship Id="rId1" Type="http://schemas.openxmlformats.org/officeDocument/2006/relationships/themeOverride" Target="../theme/themeOverride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6.xml"/><Relationship Id="rId1" Type="http://schemas.openxmlformats.org/officeDocument/2006/relationships/themeOverride" Target="../theme/themeOverride8.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6.xml"/><Relationship Id="rId1" Type="http://schemas.openxmlformats.org/officeDocument/2006/relationships/themeOverride" Target="../theme/themeOverride13.xml"/><Relationship Id="rId4" Type="http://schemas.microsoft.com/office/2007/relationships/hdphoto" Target="../media/hdphoto2.wdp"/></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6.xml"/><Relationship Id="rId1" Type="http://schemas.openxmlformats.org/officeDocument/2006/relationships/themeOverride" Target="../theme/themeOverride15.xml"/><Relationship Id="rId4" Type="http://schemas.microsoft.com/office/2007/relationships/hdphoto" Target="../media/hdphoto3.wdp"/></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6.xml"/><Relationship Id="rId1" Type="http://schemas.openxmlformats.org/officeDocument/2006/relationships/themeOverride" Target="../theme/themeOverride16.xml"/><Relationship Id="rId4" Type="http://schemas.microsoft.com/office/2007/relationships/hdphoto" Target="../media/hdphoto4.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6.xml"/><Relationship Id="rId1" Type="http://schemas.openxmlformats.org/officeDocument/2006/relationships/themeOverride" Target="../theme/themeOverride17.xml"/><Relationship Id="rId6" Type="http://schemas.microsoft.com/office/2007/relationships/hdphoto" Target="../media/hdphoto6.wdp"/><Relationship Id="rId5" Type="http://schemas.openxmlformats.org/officeDocument/2006/relationships/image" Target="../media/image20.jpeg"/><Relationship Id="rId4" Type="http://schemas.microsoft.com/office/2007/relationships/hdphoto" Target="../media/hdphoto5.wdp"/></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6.xml"/><Relationship Id="rId1" Type="http://schemas.openxmlformats.org/officeDocument/2006/relationships/themeOverride" Target="../theme/themeOverride18.xml"/><Relationship Id="rId4" Type="http://schemas.microsoft.com/office/2007/relationships/hdphoto" Target="../media/hdphoto7.wdp"/></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6.xml"/><Relationship Id="rId1" Type="http://schemas.openxmlformats.org/officeDocument/2006/relationships/themeOverride" Target="../theme/themeOverride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5410200"/>
            <a:ext cx="6400800" cy="609600"/>
          </a:xfrm>
        </p:spPr>
        <p:txBody>
          <a:bodyPr/>
          <a:lstStyle/>
          <a:p>
            <a:r>
              <a:rPr lang="en-US" dirty="0" smtClean="0">
                <a:solidFill>
                  <a:schemeClr val="bg2"/>
                </a:solidFill>
              </a:rPr>
              <a:t>By: Tina </a:t>
            </a:r>
            <a:r>
              <a:rPr lang="en-US" dirty="0" err="1" smtClean="0">
                <a:solidFill>
                  <a:schemeClr val="bg2"/>
                </a:solidFill>
              </a:rPr>
              <a:t>Gorup</a:t>
            </a:r>
            <a:endParaRPr lang="en-US" dirty="0">
              <a:solidFill>
                <a:schemeClr val="bg2"/>
              </a:solidFill>
            </a:endParaRPr>
          </a:p>
        </p:txBody>
      </p:sp>
      <p:sp>
        <p:nvSpPr>
          <p:cNvPr id="2" name="Title 1"/>
          <p:cNvSpPr>
            <a:spLocks noGrp="1"/>
          </p:cNvSpPr>
          <p:nvPr>
            <p:ph type="title"/>
          </p:nvPr>
        </p:nvSpPr>
        <p:spPr>
          <a:xfrm>
            <a:off x="152400" y="1524000"/>
            <a:ext cx="6705600" cy="3810000"/>
          </a:xfrm>
        </p:spPr>
        <p:txBody>
          <a:bodyPr/>
          <a:lstStyle/>
          <a:p>
            <a:pPr algn="ctr"/>
            <a:r>
              <a:rPr lang="en-US" sz="4000" dirty="0" smtClean="0"/>
              <a:t>Patient Differential </a:t>
            </a:r>
            <a:r>
              <a:rPr lang="en-US" sz="4000" dirty="0" smtClean="0"/>
              <a:t>Slides, </a:t>
            </a:r>
            <a:br>
              <a:rPr lang="en-US" sz="4000" dirty="0" smtClean="0"/>
            </a:br>
            <a:r>
              <a:rPr lang="en-US" sz="4000" dirty="0" smtClean="0"/>
              <a:t>Spun hematocrits</a:t>
            </a:r>
            <a:br>
              <a:rPr lang="en-US" sz="4000" dirty="0" smtClean="0"/>
            </a:br>
            <a:r>
              <a:rPr lang="en-US" sz="4000" dirty="0" smtClean="0"/>
              <a:t>&amp;</a:t>
            </a:r>
            <a:br>
              <a:rPr lang="en-US" sz="4000" dirty="0" smtClean="0"/>
            </a:br>
            <a:r>
              <a:rPr lang="en-US" sz="4000" dirty="0" smtClean="0"/>
              <a:t>Leukocyte alkaline phosphatase (LAP)</a:t>
            </a:r>
            <a:endParaRPr lang="en-US" sz="4000" dirty="0"/>
          </a:p>
        </p:txBody>
      </p:sp>
      <p:grpSp>
        <p:nvGrpSpPr>
          <p:cNvPr id="5" name="Group 4"/>
          <p:cNvGrpSpPr/>
          <p:nvPr/>
        </p:nvGrpSpPr>
        <p:grpSpPr>
          <a:xfrm>
            <a:off x="152400" y="228600"/>
            <a:ext cx="6705600" cy="1143000"/>
            <a:chOff x="152400" y="152400"/>
            <a:chExt cx="6705600" cy="1143000"/>
          </a:xfrm>
        </p:grpSpPr>
        <p:pic>
          <p:nvPicPr>
            <p:cNvPr id="6"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36727" t="34609" r="38917" b="58828"/>
            <a:stretch/>
          </p:blipFill>
          <p:spPr bwMode="auto">
            <a:xfrm>
              <a:off x="1219200" y="152400"/>
              <a:ext cx="56388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l="46398" t="28046" r="48079" b="64787"/>
            <a:stretch/>
          </p:blipFill>
          <p:spPr bwMode="auto">
            <a:xfrm>
              <a:off x="152400" y="152400"/>
              <a:ext cx="10668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792164068"/>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sp>
        <p:nvSpPr>
          <p:cNvPr id="116739" name="Rectangle 3"/>
          <p:cNvSpPr>
            <a:spLocks noGrp="1" noChangeArrowheads="1"/>
          </p:cNvSpPr>
          <p:nvPr>
            <p:ph idx="1"/>
          </p:nvPr>
        </p:nvSpPr>
        <p:spPr>
          <a:xfrm>
            <a:off x="457200" y="1828800"/>
            <a:ext cx="8229600" cy="4495800"/>
          </a:xfrm>
        </p:spPr>
        <p:txBody>
          <a:bodyPr/>
          <a:lstStyle/>
          <a:p>
            <a:pPr>
              <a:lnSpc>
                <a:spcPct val="90000"/>
              </a:lnSpc>
            </a:pPr>
            <a:r>
              <a:rPr lang="en-US" sz="2800" dirty="0" smtClean="0"/>
              <a:t>Some </a:t>
            </a:r>
            <a:r>
              <a:rPr lang="en-US" sz="2800" dirty="0"/>
              <a:t>patient conditions create cells known as “smudge” cells (fractured or torn apart  </a:t>
            </a:r>
            <a:r>
              <a:rPr lang="en-US" sz="2800" dirty="0" smtClean="0"/>
              <a:t>white blood </a:t>
            </a:r>
            <a:r>
              <a:rPr lang="en-US" sz="2800" dirty="0"/>
              <a:t>cells).  These are often associated with certain types of leukemia.</a:t>
            </a:r>
          </a:p>
          <a:p>
            <a:pPr>
              <a:lnSpc>
                <a:spcPct val="90000"/>
              </a:lnSpc>
            </a:pPr>
            <a:r>
              <a:rPr lang="en-US" sz="2800" dirty="0"/>
              <a:t>There are also some patients that have protein abnormalities present in their blood making it difficult to create good quality differential slides.</a:t>
            </a:r>
          </a:p>
          <a:p>
            <a:pPr>
              <a:lnSpc>
                <a:spcPct val="90000"/>
              </a:lnSpc>
            </a:pPr>
            <a:r>
              <a:rPr lang="en-US" sz="2800" dirty="0"/>
              <a:t>Both of these conditions require the making of Albumin Slides.</a:t>
            </a:r>
          </a:p>
          <a:p>
            <a:pPr>
              <a:lnSpc>
                <a:spcPct val="90000"/>
              </a:lnSpc>
            </a:pPr>
            <a:endParaRPr lang="en-US" b="1" dirty="0"/>
          </a:p>
        </p:txBody>
      </p:sp>
      <p:sp>
        <p:nvSpPr>
          <p:cNvPr id="116738" name="Rectangle 2"/>
          <p:cNvSpPr>
            <a:spLocks noGrp="1" noChangeArrowheads="1"/>
          </p:cNvSpPr>
          <p:nvPr>
            <p:ph type="title"/>
          </p:nvPr>
        </p:nvSpPr>
        <p:spPr>
          <a:xfrm>
            <a:off x="152400" y="152400"/>
            <a:ext cx="8839200" cy="1371600"/>
          </a:xfrm>
        </p:spPr>
        <p:txBody>
          <a:bodyPr/>
          <a:lstStyle/>
          <a:p>
            <a:r>
              <a:rPr lang="en-US" dirty="0" smtClean="0"/>
              <a:t>Albumin slides</a:t>
            </a:r>
            <a:endParaRPr lang="en-US" dirty="0"/>
          </a:p>
        </p:txBody>
      </p:sp>
    </p:spTree>
    <p:extLst>
      <p:ext uri="{BB962C8B-B14F-4D97-AF65-F5344CB8AC3E}">
        <p14:creationId xmlns:p14="http://schemas.microsoft.com/office/powerpoint/2010/main" val="2758508628"/>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sp>
        <p:nvSpPr>
          <p:cNvPr id="122883" name="Rectangle 3"/>
          <p:cNvSpPr>
            <a:spLocks noGrp="1" noChangeArrowheads="1"/>
          </p:cNvSpPr>
          <p:nvPr>
            <p:ph idx="1"/>
          </p:nvPr>
        </p:nvSpPr>
        <p:spPr>
          <a:xfrm>
            <a:off x="152400" y="1600200"/>
            <a:ext cx="8763000" cy="5029200"/>
          </a:xfrm>
        </p:spPr>
        <p:txBody>
          <a:bodyPr>
            <a:normAutofit/>
          </a:bodyPr>
          <a:lstStyle/>
          <a:p>
            <a:pPr>
              <a:lnSpc>
                <a:spcPct val="80000"/>
              </a:lnSpc>
            </a:pPr>
            <a:r>
              <a:rPr lang="en-US" sz="2400" dirty="0" smtClean="0"/>
              <a:t>Place </a:t>
            </a:r>
            <a:r>
              <a:rPr lang="en-US" sz="2400" dirty="0"/>
              <a:t>one drop of 22% Bovine Albumin Solution in a small glass tube.</a:t>
            </a:r>
          </a:p>
          <a:p>
            <a:pPr>
              <a:lnSpc>
                <a:spcPct val="80000"/>
              </a:lnSpc>
            </a:pPr>
            <a:r>
              <a:rPr lang="en-US" sz="2400" dirty="0"/>
              <a:t>Using a plastic pipette, add </a:t>
            </a:r>
            <a:r>
              <a:rPr lang="en-US" sz="2400" dirty="0" smtClean="0"/>
              <a:t>4 </a:t>
            </a:r>
            <a:r>
              <a:rPr lang="en-US" sz="2400" dirty="0"/>
              <a:t>drops of well mixed patient blood to albumin in the tube.</a:t>
            </a:r>
          </a:p>
          <a:p>
            <a:pPr>
              <a:lnSpc>
                <a:spcPct val="80000"/>
              </a:lnSpc>
            </a:pPr>
            <a:r>
              <a:rPr lang="en-US" sz="2400" dirty="0"/>
              <a:t>Gently mix blood and albumin together by lightly shaking the tube.</a:t>
            </a:r>
          </a:p>
          <a:p>
            <a:pPr>
              <a:lnSpc>
                <a:spcPct val="80000"/>
              </a:lnSpc>
            </a:pPr>
            <a:r>
              <a:rPr lang="en-US" sz="2400" dirty="0"/>
              <a:t>Make two blood smears from the blood and albumin mixture using the same steps for  making differential blood smears.</a:t>
            </a:r>
          </a:p>
          <a:p>
            <a:pPr>
              <a:lnSpc>
                <a:spcPct val="80000"/>
              </a:lnSpc>
            </a:pPr>
            <a:r>
              <a:rPr lang="en-US" sz="2400" dirty="0"/>
              <a:t>Label both albumin slides with a patient aliquot label, and write your initials and the abbreviation, ALB in any open space on the label.</a:t>
            </a:r>
          </a:p>
          <a:p>
            <a:pPr>
              <a:lnSpc>
                <a:spcPct val="80000"/>
              </a:lnSpc>
            </a:pPr>
            <a:r>
              <a:rPr lang="en-US" sz="2400" dirty="0"/>
              <a:t>Allow the slides to dry for 5 minutes in the slide warmer and then place in slide cassette to be stained.</a:t>
            </a:r>
          </a:p>
        </p:txBody>
      </p:sp>
      <p:sp>
        <p:nvSpPr>
          <p:cNvPr id="122882" name="Rectangle 2"/>
          <p:cNvSpPr>
            <a:spLocks noGrp="1" noChangeArrowheads="1"/>
          </p:cNvSpPr>
          <p:nvPr>
            <p:ph type="title"/>
          </p:nvPr>
        </p:nvSpPr>
        <p:spPr>
          <a:xfrm>
            <a:off x="152400" y="152400"/>
            <a:ext cx="8839200" cy="1371600"/>
          </a:xfrm>
        </p:spPr>
        <p:txBody>
          <a:bodyPr/>
          <a:lstStyle/>
          <a:p>
            <a:r>
              <a:rPr lang="en-US" dirty="0" smtClean="0"/>
              <a:t>Making albumin Slides</a:t>
            </a:r>
            <a:endParaRPr lang="en-US" dirty="0"/>
          </a:p>
        </p:txBody>
      </p:sp>
    </p:spTree>
    <p:extLst>
      <p:ext uri="{BB962C8B-B14F-4D97-AF65-F5344CB8AC3E}">
        <p14:creationId xmlns:p14="http://schemas.microsoft.com/office/powerpoint/2010/main" val="42938271"/>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052960"/>
            <a:ext cx="6553200" cy="1828800"/>
          </a:xfrm>
        </p:spPr>
        <p:txBody>
          <a:bodyPr/>
          <a:lstStyle/>
          <a:p>
            <a:pPr algn="ctr"/>
            <a:r>
              <a:rPr lang="en-US" dirty="0" smtClean="0"/>
              <a:t>Spun</a:t>
            </a:r>
            <a:br>
              <a:rPr lang="en-US" dirty="0" smtClean="0"/>
            </a:br>
            <a:r>
              <a:rPr lang="en-US" dirty="0" smtClean="0"/>
              <a:t>Hematocrits</a:t>
            </a:r>
            <a:endParaRPr lang="en-US" dirty="0"/>
          </a:p>
        </p:txBody>
      </p:sp>
      <p:grpSp>
        <p:nvGrpSpPr>
          <p:cNvPr id="5" name="Group 4"/>
          <p:cNvGrpSpPr/>
          <p:nvPr/>
        </p:nvGrpSpPr>
        <p:grpSpPr>
          <a:xfrm>
            <a:off x="152400" y="228600"/>
            <a:ext cx="6705600" cy="1143000"/>
            <a:chOff x="152400" y="152400"/>
            <a:chExt cx="6705600" cy="1143000"/>
          </a:xfrm>
        </p:grpSpPr>
        <p:pic>
          <p:nvPicPr>
            <p:cNvPr id="6"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36727" t="34609" r="38917" b="58828"/>
            <a:stretch/>
          </p:blipFill>
          <p:spPr bwMode="auto">
            <a:xfrm>
              <a:off x="1219200" y="152400"/>
              <a:ext cx="56388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l="46398" t="28046" r="48079" b="64787"/>
            <a:stretch/>
          </p:blipFill>
          <p:spPr bwMode="auto">
            <a:xfrm>
              <a:off x="152400" y="152400"/>
              <a:ext cx="10668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735623926"/>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sp>
        <p:nvSpPr>
          <p:cNvPr id="87043" name="Rectangle 3"/>
          <p:cNvSpPr>
            <a:spLocks noGrp="1" noChangeArrowheads="1"/>
          </p:cNvSpPr>
          <p:nvPr>
            <p:ph idx="1"/>
          </p:nvPr>
        </p:nvSpPr>
        <p:spPr>
          <a:xfrm>
            <a:off x="457200" y="1752600"/>
            <a:ext cx="8229600" cy="3962400"/>
          </a:xfrm>
        </p:spPr>
        <p:txBody>
          <a:bodyPr>
            <a:normAutofit/>
          </a:bodyPr>
          <a:lstStyle/>
          <a:p>
            <a:pPr>
              <a:lnSpc>
                <a:spcPct val="90000"/>
              </a:lnSpc>
            </a:pPr>
            <a:r>
              <a:rPr lang="en-US" sz="2800" dirty="0"/>
              <a:t>Spun Hematocrits are considered a manual procedure and can be performed on blood or body fluid specimens.</a:t>
            </a:r>
          </a:p>
          <a:p>
            <a:pPr marL="45720" indent="0">
              <a:lnSpc>
                <a:spcPct val="90000"/>
              </a:lnSpc>
              <a:buNone/>
            </a:pPr>
            <a:endParaRPr lang="en-US" sz="2800" dirty="0" smtClean="0"/>
          </a:p>
          <a:p>
            <a:pPr>
              <a:lnSpc>
                <a:spcPct val="90000"/>
              </a:lnSpc>
            </a:pPr>
            <a:r>
              <a:rPr lang="en-US" sz="2800" dirty="0" smtClean="0"/>
              <a:t>The </a:t>
            </a:r>
            <a:r>
              <a:rPr lang="en-US" sz="2800" dirty="0"/>
              <a:t>purpose of the spun hematocrit is to determine the quantity of red blood cells as a percentage of the blood or body fluid. It may be expressed as a percentage (42%) or as a decimal fraction (0.42 L/L).</a:t>
            </a:r>
          </a:p>
        </p:txBody>
      </p:sp>
      <p:sp>
        <p:nvSpPr>
          <p:cNvPr id="87042" name="Rectangle 2"/>
          <p:cNvSpPr>
            <a:spLocks noGrp="1" noChangeArrowheads="1"/>
          </p:cNvSpPr>
          <p:nvPr>
            <p:ph type="title"/>
          </p:nvPr>
        </p:nvSpPr>
        <p:spPr/>
        <p:txBody>
          <a:bodyPr/>
          <a:lstStyle/>
          <a:p>
            <a:r>
              <a:rPr lang="en-US" dirty="0"/>
              <a:t>Spun Hematocrits</a:t>
            </a:r>
          </a:p>
        </p:txBody>
      </p:sp>
    </p:spTree>
    <p:extLst>
      <p:ext uri="{BB962C8B-B14F-4D97-AF65-F5344CB8AC3E}">
        <p14:creationId xmlns:p14="http://schemas.microsoft.com/office/powerpoint/2010/main" val="2119536388"/>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sp>
        <p:nvSpPr>
          <p:cNvPr id="91139" name="Rectangle 3"/>
          <p:cNvSpPr>
            <a:spLocks noGrp="1" noChangeArrowheads="1"/>
          </p:cNvSpPr>
          <p:nvPr>
            <p:ph idx="1"/>
          </p:nvPr>
        </p:nvSpPr>
        <p:spPr/>
        <p:txBody>
          <a:bodyPr>
            <a:normAutofit/>
          </a:bodyPr>
          <a:lstStyle/>
          <a:p>
            <a:pPr>
              <a:lnSpc>
                <a:spcPct val="90000"/>
              </a:lnSpc>
            </a:pPr>
            <a:r>
              <a:rPr lang="en-US" sz="2800" dirty="0" smtClean="0"/>
              <a:t>Using </a:t>
            </a:r>
            <a:r>
              <a:rPr lang="en-US" sz="2800" dirty="0"/>
              <a:t>a </a:t>
            </a:r>
            <a:r>
              <a:rPr lang="en-US" sz="2800" dirty="0" smtClean="0"/>
              <a:t>microhematocrit tube </a:t>
            </a:r>
            <a:r>
              <a:rPr lang="en-US" sz="2800" dirty="0"/>
              <a:t>(also called a capillary tube) fill tube approximately 3/4</a:t>
            </a:r>
            <a:r>
              <a:rPr lang="en-US" sz="2800" baseline="30000" dirty="0"/>
              <a:t>th</a:t>
            </a:r>
            <a:r>
              <a:rPr lang="en-US" sz="2800" dirty="0"/>
              <a:t> full of well mixed blood or body fluid.</a:t>
            </a:r>
          </a:p>
          <a:p>
            <a:pPr>
              <a:lnSpc>
                <a:spcPct val="90000"/>
              </a:lnSpc>
            </a:pPr>
            <a:r>
              <a:rPr lang="en-US" sz="2800" dirty="0"/>
              <a:t>Seal one end of the tube with modeling clay.</a:t>
            </a:r>
          </a:p>
          <a:p>
            <a:pPr>
              <a:lnSpc>
                <a:spcPct val="90000"/>
              </a:lnSpc>
            </a:pPr>
            <a:r>
              <a:rPr lang="en-US" sz="2800" dirty="0"/>
              <a:t>Place filled tube into the radial grooves of the </a:t>
            </a:r>
            <a:r>
              <a:rPr lang="en-US" sz="2800" dirty="0" err="1"/>
              <a:t>mico</a:t>
            </a:r>
            <a:r>
              <a:rPr lang="en-US" sz="2800" dirty="0"/>
              <a:t>-capillary hematocrit centrifuge with the sealed end against the rubber gasket to prevent breakage</a:t>
            </a:r>
            <a:r>
              <a:rPr lang="en-US" sz="2800" dirty="0" smtClean="0"/>
              <a:t>.</a:t>
            </a:r>
          </a:p>
          <a:p>
            <a:pPr>
              <a:lnSpc>
                <a:spcPct val="90000"/>
              </a:lnSpc>
            </a:pPr>
            <a:r>
              <a:rPr lang="en-US" sz="2800" dirty="0"/>
              <a:t>Repeat process filling a 2</a:t>
            </a:r>
            <a:r>
              <a:rPr lang="en-US" sz="2800" baseline="30000" dirty="0"/>
              <a:t>nd</a:t>
            </a:r>
            <a:r>
              <a:rPr lang="en-US" sz="2800" dirty="0"/>
              <a:t> capillary tube from the patient’s blood or body fluid sample</a:t>
            </a:r>
            <a:r>
              <a:rPr lang="en-US" sz="2800" dirty="0" smtClean="0"/>
              <a:t>.</a:t>
            </a:r>
            <a:endParaRPr lang="en-US" sz="2800" dirty="0"/>
          </a:p>
        </p:txBody>
      </p:sp>
      <p:sp>
        <p:nvSpPr>
          <p:cNvPr id="91138" name="Rectangle 2"/>
          <p:cNvSpPr>
            <a:spLocks noGrp="1" noChangeArrowheads="1"/>
          </p:cNvSpPr>
          <p:nvPr>
            <p:ph type="title"/>
          </p:nvPr>
        </p:nvSpPr>
        <p:spPr/>
        <p:txBody>
          <a:bodyPr/>
          <a:lstStyle/>
          <a:p>
            <a:r>
              <a:rPr lang="en-US" dirty="0" smtClean="0"/>
              <a:t>Procedure</a:t>
            </a:r>
            <a:endParaRPr lang="en-US" dirty="0"/>
          </a:p>
        </p:txBody>
      </p:sp>
    </p:spTree>
    <p:extLst>
      <p:ext uri="{BB962C8B-B14F-4D97-AF65-F5344CB8AC3E}">
        <p14:creationId xmlns:p14="http://schemas.microsoft.com/office/powerpoint/2010/main" val="1036484217"/>
      </p:ext>
    </p:extLst>
  </p:cSld>
  <p:clrMapOvr>
    <a:overrideClrMapping bg1="dk2" tx1="lt1" bg2="dk1"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sp>
        <p:nvSpPr>
          <p:cNvPr id="92163" name="Rectangle 3"/>
          <p:cNvSpPr>
            <a:spLocks noGrp="1" noChangeArrowheads="1"/>
          </p:cNvSpPr>
          <p:nvPr>
            <p:ph idx="1"/>
          </p:nvPr>
        </p:nvSpPr>
        <p:spPr/>
        <p:txBody>
          <a:bodyPr>
            <a:normAutofit/>
          </a:bodyPr>
          <a:lstStyle/>
          <a:p>
            <a:r>
              <a:rPr lang="en-US" sz="2800" dirty="0" smtClean="0"/>
              <a:t>Select a previously run patient specimen </a:t>
            </a:r>
            <a:r>
              <a:rPr lang="en-US" sz="2800" dirty="0"/>
              <a:t>as a patient control.</a:t>
            </a:r>
          </a:p>
          <a:p>
            <a:r>
              <a:rPr lang="en-US" sz="2800" dirty="0"/>
              <a:t>Fill 2 capillary tubes with patient control blood.</a:t>
            </a:r>
          </a:p>
          <a:p>
            <a:r>
              <a:rPr lang="en-US" sz="2800" dirty="0"/>
              <a:t>Balance the centrifuge by placing the capillary tubes opposite one another in </a:t>
            </a:r>
            <a:r>
              <a:rPr lang="en-US" sz="2800" dirty="0" smtClean="0"/>
              <a:t>the radial </a:t>
            </a:r>
            <a:r>
              <a:rPr lang="en-US" sz="2800" dirty="0"/>
              <a:t>grooves of the centrifuge.</a:t>
            </a:r>
          </a:p>
          <a:p>
            <a:endParaRPr lang="en-US" sz="2800" dirty="0"/>
          </a:p>
        </p:txBody>
      </p:sp>
      <p:sp>
        <p:nvSpPr>
          <p:cNvPr id="92162" name="Rectangle 2"/>
          <p:cNvSpPr>
            <a:spLocks noGrp="1" noChangeArrowheads="1"/>
          </p:cNvSpPr>
          <p:nvPr>
            <p:ph type="title"/>
          </p:nvPr>
        </p:nvSpPr>
        <p:spPr/>
        <p:txBody>
          <a:bodyPr/>
          <a:lstStyle/>
          <a:p>
            <a:r>
              <a:rPr lang="en-US" dirty="0" smtClean="0"/>
              <a:t>Procedure</a:t>
            </a:r>
            <a:endParaRPr lang="en-US" dirty="0"/>
          </a:p>
        </p:txBody>
      </p:sp>
    </p:spTree>
    <p:extLst>
      <p:ext uri="{BB962C8B-B14F-4D97-AF65-F5344CB8AC3E}">
        <p14:creationId xmlns:p14="http://schemas.microsoft.com/office/powerpoint/2010/main" val="3349693459"/>
      </p:ext>
    </p:extLst>
  </p:cSld>
  <p:clrMapOvr>
    <a:overrideClrMapping bg1="dk2" tx1="lt1" bg2="dk1"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sp>
        <p:nvSpPr>
          <p:cNvPr id="93187" name="Rectangle 3"/>
          <p:cNvSpPr>
            <a:spLocks noGrp="1" noChangeArrowheads="1"/>
          </p:cNvSpPr>
          <p:nvPr>
            <p:ph idx="1"/>
          </p:nvPr>
        </p:nvSpPr>
        <p:spPr/>
        <p:txBody>
          <a:bodyPr>
            <a:normAutofit/>
          </a:bodyPr>
          <a:lstStyle/>
          <a:p>
            <a:r>
              <a:rPr lang="en-US" sz="2800" dirty="0" smtClean="0"/>
              <a:t>Place </a:t>
            </a:r>
            <a:r>
              <a:rPr lang="en-US" sz="2800" dirty="0"/>
              <a:t>inside lid over specimens and screw down.</a:t>
            </a:r>
          </a:p>
          <a:p>
            <a:r>
              <a:rPr lang="en-US" sz="2800" dirty="0"/>
              <a:t>Close the outside centrifuge lid down and set centrifuge timer for 3 minutes.</a:t>
            </a:r>
          </a:p>
          <a:p>
            <a:r>
              <a:rPr lang="en-US" sz="2800" dirty="0"/>
              <a:t>After the samples have been centrifuged place each capillary tube in the micro-capillary hematocrit reader and record hematocrit values.</a:t>
            </a:r>
          </a:p>
        </p:txBody>
      </p:sp>
      <p:sp>
        <p:nvSpPr>
          <p:cNvPr id="93186" name="Rectangle 2"/>
          <p:cNvSpPr>
            <a:spLocks noGrp="1" noChangeArrowheads="1"/>
          </p:cNvSpPr>
          <p:nvPr>
            <p:ph type="title"/>
          </p:nvPr>
        </p:nvSpPr>
        <p:spPr/>
        <p:txBody>
          <a:bodyPr/>
          <a:lstStyle/>
          <a:p>
            <a:r>
              <a:rPr lang="en-US" dirty="0" smtClean="0"/>
              <a:t>Procedure</a:t>
            </a:r>
            <a:endParaRPr lang="en-US" dirty="0"/>
          </a:p>
        </p:txBody>
      </p:sp>
    </p:spTree>
    <p:extLst>
      <p:ext uri="{BB962C8B-B14F-4D97-AF65-F5344CB8AC3E}">
        <p14:creationId xmlns:p14="http://schemas.microsoft.com/office/powerpoint/2010/main" val="1305319418"/>
      </p:ext>
    </p:extLst>
  </p:cSld>
  <p:clrMapOvr>
    <a:overrideClrMapping bg1="dk2" tx1="lt1" bg2="dk1"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sp>
        <p:nvSpPr>
          <p:cNvPr id="94211" name="Rectangle 3"/>
          <p:cNvSpPr>
            <a:spLocks noGrp="1" noChangeArrowheads="1"/>
          </p:cNvSpPr>
          <p:nvPr>
            <p:ph idx="1"/>
          </p:nvPr>
        </p:nvSpPr>
        <p:spPr>
          <a:xfrm>
            <a:off x="381000" y="1828800"/>
            <a:ext cx="8229600" cy="4495800"/>
          </a:xfrm>
        </p:spPr>
        <p:txBody>
          <a:bodyPr>
            <a:normAutofit/>
          </a:bodyPr>
          <a:lstStyle/>
          <a:p>
            <a:pPr>
              <a:lnSpc>
                <a:spcPct val="80000"/>
              </a:lnSpc>
            </a:pPr>
            <a:r>
              <a:rPr lang="en-US" sz="2800" dirty="0" smtClean="0"/>
              <a:t>Duplicate </a:t>
            </a:r>
            <a:r>
              <a:rPr lang="en-US" sz="2800" dirty="0"/>
              <a:t>patient control </a:t>
            </a:r>
            <a:r>
              <a:rPr lang="en-US" sz="2800" dirty="0" smtClean="0"/>
              <a:t>samples should </a:t>
            </a:r>
            <a:r>
              <a:rPr lang="en-US" sz="2800" dirty="0"/>
              <a:t>agree </a:t>
            </a:r>
            <a:r>
              <a:rPr lang="en-US" sz="2800" dirty="0" smtClean="0"/>
              <a:t>±</a:t>
            </a:r>
            <a:r>
              <a:rPr lang="en-US" sz="2800" dirty="0"/>
              <a:t>2 units from the automated blood analyzer.</a:t>
            </a:r>
          </a:p>
          <a:p>
            <a:pPr marL="45720" indent="0">
              <a:lnSpc>
                <a:spcPct val="80000"/>
              </a:lnSpc>
              <a:buNone/>
            </a:pPr>
            <a:endParaRPr lang="en-US" sz="2800" dirty="0"/>
          </a:p>
          <a:p>
            <a:pPr>
              <a:lnSpc>
                <a:spcPct val="80000"/>
              </a:lnSpc>
            </a:pPr>
            <a:r>
              <a:rPr lang="en-US" sz="2800" dirty="0" smtClean="0"/>
              <a:t>Record </a:t>
            </a:r>
            <a:r>
              <a:rPr lang="en-US" sz="2800" dirty="0"/>
              <a:t>both patient control and patient values in binder labeled Result and QC Manual </a:t>
            </a:r>
            <a:r>
              <a:rPr lang="en-US" sz="2800" dirty="0" err="1"/>
              <a:t>Heme</a:t>
            </a:r>
            <a:r>
              <a:rPr lang="en-US" sz="2800" dirty="0"/>
              <a:t> Back-up.</a:t>
            </a:r>
          </a:p>
        </p:txBody>
      </p:sp>
      <p:sp>
        <p:nvSpPr>
          <p:cNvPr id="94210" name="Rectangle 2"/>
          <p:cNvSpPr>
            <a:spLocks noGrp="1" noChangeArrowheads="1"/>
          </p:cNvSpPr>
          <p:nvPr>
            <p:ph type="title"/>
          </p:nvPr>
        </p:nvSpPr>
        <p:spPr>
          <a:xfrm>
            <a:off x="381000" y="228600"/>
            <a:ext cx="8305800" cy="1143000"/>
          </a:xfrm>
        </p:spPr>
        <p:txBody>
          <a:bodyPr/>
          <a:lstStyle/>
          <a:p>
            <a:r>
              <a:rPr lang="en-US" dirty="0" smtClean="0"/>
              <a:t>Procedure</a:t>
            </a:r>
            <a:endParaRPr lang="en-US" dirty="0"/>
          </a:p>
        </p:txBody>
      </p:sp>
    </p:spTree>
    <p:extLst>
      <p:ext uri="{BB962C8B-B14F-4D97-AF65-F5344CB8AC3E}">
        <p14:creationId xmlns:p14="http://schemas.microsoft.com/office/powerpoint/2010/main" val="3307558857"/>
      </p:ext>
    </p:extLst>
  </p:cSld>
  <p:clrMapOvr>
    <a:overrideClrMapping bg1="dk2" tx1="lt1" bg2="dk1"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sp>
        <p:nvSpPr>
          <p:cNvPr id="96260" name="Rectangle 4"/>
          <p:cNvSpPr>
            <a:spLocks noGrp="1" noChangeArrowheads="1"/>
          </p:cNvSpPr>
          <p:nvPr>
            <p:ph type="title"/>
          </p:nvPr>
        </p:nvSpPr>
        <p:spPr>
          <a:xfrm>
            <a:off x="457200" y="381000"/>
            <a:ext cx="8229600" cy="990600"/>
          </a:xfrm>
        </p:spPr>
        <p:txBody>
          <a:bodyPr/>
          <a:lstStyle/>
          <a:p>
            <a:r>
              <a:rPr lang="en-US" dirty="0"/>
              <a:t>Spun Hematocrits</a:t>
            </a:r>
          </a:p>
        </p:txBody>
      </p:sp>
      <p:pic>
        <p:nvPicPr>
          <p:cNvPr id="96261" name="Picture 5" descr="IMGP4693"/>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7000" contrast="24000"/>
                    </a14:imgEffect>
                  </a14:imgLayer>
                </a14:imgProps>
              </a:ext>
              <a:ext uri="{28A0092B-C50C-407E-A947-70E740481C1C}">
                <a14:useLocalDpi xmlns:a14="http://schemas.microsoft.com/office/drawing/2010/main" val="0"/>
              </a:ext>
            </a:extLst>
          </a:blip>
          <a:srcRect/>
          <a:stretch>
            <a:fillRect/>
          </a:stretch>
        </p:blipFill>
        <p:spPr bwMode="auto">
          <a:xfrm>
            <a:off x="4419600" y="1638869"/>
            <a:ext cx="2886501" cy="5051377"/>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6262" name="Text Box 6"/>
          <p:cNvSpPr txBox="1">
            <a:spLocks noChangeArrowheads="1"/>
          </p:cNvSpPr>
          <p:nvPr/>
        </p:nvSpPr>
        <p:spPr bwMode="auto">
          <a:xfrm>
            <a:off x="838200" y="3564392"/>
            <a:ext cx="298089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dirty="0"/>
              <a:t>Microhematocrit Centrifuge, Micro Hematocrit Capillary Reader, Capillary Tubes &amp; Sealing Clay</a:t>
            </a:r>
          </a:p>
        </p:txBody>
      </p:sp>
    </p:spTree>
    <p:extLst>
      <p:ext uri="{BB962C8B-B14F-4D97-AF65-F5344CB8AC3E}">
        <p14:creationId xmlns:p14="http://schemas.microsoft.com/office/powerpoint/2010/main" val="2461830909"/>
      </p:ext>
    </p:extLst>
  </p:cSld>
  <p:clrMapOvr>
    <a:overrideClrMapping bg1="dk2" tx1="lt1" bg2="dk1"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sp>
        <p:nvSpPr>
          <p:cNvPr id="98308" name="Rectangle 4"/>
          <p:cNvSpPr>
            <a:spLocks noGrp="1" noChangeArrowheads="1"/>
          </p:cNvSpPr>
          <p:nvPr>
            <p:ph type="title"/>
          </p:nvPr>
        </p:nvSpPr>
        <p:spPr>
          <a:xfrm>
            <a:off x="457200" y="381000"/>
            <a:ext cx="8229600" cy="914400"/>
          </a:xfrm>
        </p:spPr>
        <p:txBody>
          <a:bodyPr/>
          <a:lstStyle/>
          <a:p>
            <a:r>
              <a:rPr lang="en-US" dirty="0"/>
              <a:t>Spun Hematocrits</a:t>
            </a:r>
          </a:p>
        </p:txBody>
      </p:sp>
      <p:pic>
        <p:nvPicPr>
          <p:cNvPr id="98310" name="Picture 6" descr="IMGP469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9600" y="1657585"/>
            <a:ext cx="3352800" cy="5043667"/>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8311" name="Text Box 7"/>
          <p:cNvSpPr txBox="1">
            <a:spLocks noChangeArrowheads="1"/>
          </p:cNvSpPr>
          <p:nvPr/>
        </p:nvSpPr>
        <p:spPr bwMode="auto">
          <a:xfrm>
            <a:off x="990600" y="3856254"/>
            <a:ext cx="3276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dirty="0"/>
              <a:t>Balanced Capillary Tubes in Radial Grooves of Centrifuge</a:t>
            </a:r>
          </a:p>
        </p:txBody>
      </p:sp>
    </p:spTree>
    <p:extLst>
      <p:ext uri="{BB962C8B-B14F-4D97-AF65-F5344CB8AC3E}">
        <p14:creationId xmlns:p14="http://schemas.microsoft.com/office/powerpoint/2010/main" val="2213580221"/>
      </p:ext>
    </p:extLst>
  </p:cSld>
  <p:clrMapOvr>
    <a:overrideClrMapping bg1="dk2" tx1="lt1" bg2="dk1"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052960"/>
            <a:ext cx="6553200" cy="1828800"/>
          </a:xfrm>
        </p:spPr>
        <p:txBody>
          <a:bodyPr/>
          <a:lstStyle/>
          <a:p>
            <a:pPr algn="ctr"/>
            <a:r>
              <a:rPr lang="en-US" dirty="0" smtClean="0"/>
              <a:t>Patient Differential Slides</a:t>
            </a:r>
            <a:endParaRPr lang="en-US" dirty="0"/>
          </a:p>
        </p:txBody>
      </p:sp>
      <p:grpSp>
        <p:nvGrpSpPr>
          <p:cNvPr id="5" name="Group 4"/>
          <p:cNvGrpSpPr/>
          <p:nvPr/>
        </p:nvGrpSpPr>
        <p:grpSpPr>
          <a:xfrm>
            <a:off x="152400" y="228600"/>
            <a:ext cx="6705600" cy="1143000"/>
            <a:chOff x="152400" y="152400"/>
            <a:chExt cx="6705600" cy="1143000"/>
          </a:xfrm>
        </p:grpSpPr>
        <p:pic>
          <p:nvPicPr>
            <p:cNvPr id="6"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36727" t="34609" r="38917" b="58828"/>
            <a:stretch/>
          </p:blipFill>
          <p:spPr bwMode="auto">
            <a:xfrm>
              <a:off x="1219200" y="152400"/>
              <a:ext cx="56388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l="46398" t="28046" r="48079" b="64787"/>
            <a:stretch/>
          </p:blipFill>
          <p:spPr bwMode="auto">
            <a:xfrm>
              <a:off x="152400" y="152400"/>
              <a:ext cx="10668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778939606"/>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sp>
        <p:nvSpPr>
          <p:cNvPr id="100356" name="Rectangle 4"/>
          <p:cNvSpPr>
            <a:spLocks noGrp="1" noChangeArrowheads="1"/>
          </p:cNvSpPr>
          <p:nvPr>
            <p:ph type="title"/>
          </p:nvPr>
        </p:nvSpPr>
        <p:spPr>
          <a:xfrm>
            <a:off x="533399" y="228600"/>
            <a:ext cx="8229600" cy="1143000"/>
          </a:xfrm>
        </p:spPr>
        <p:txBody>
          <a:bodyPr/>
          <a:lstStyle/>
          <a:p>
            <a:r>
              <a:rPr lang="en-US" dirty="0"/>
              <a:t>Spun Hematocrits</a:t>
            </a:r>
          </a:p>
        </p:txBody>
      </p:sp>
      <p:pic>
        <p:nvPicPr>
          <p:cNvPr id="100357" name="Picture 5" descr="IMGP469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9062" y="1762124"/>
            <a:ext cx="6518275" cy="433387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0358" name="Text Box 6"/>
          <p:cNvSpPr txBox="1">
            <a:spLocks noChangeArrowheads="1"/>
          </p:cNvSpPr>
          <p:nvPr/>
        </p:nvSpPr>
        <p:spPr bwMode="auto">
          <a:xfrm>
            <a:off x="2209800" y="6096000"/>
            <a:ext cx="4876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dirty="0"/>
              <a:t>Correct Placement of Capillary Tube in Micro-Hematocrit Capillary Reader</a:t>
            </a:r>
          </a:p>
        </p:txBody>
      </p:sp>
    </p:spTree>
    <p:extLst>
      <p:ext uri="{BB962C8B-B14F-4D97-AF65-F5344CB8AC3E}">
        <p14:creationId xmlns:p14="http://schemas.microsoft.com/office/powerpoint/2010/main" val="2899454077"/>
      </p:ext>
    </p:extLst>
  </p:cSld>
  <p:clrMapOvr>
    <a:overrideClrMapping bg1="dk2" tx1="lt1" bg2="dk1"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sp>
        <p:nvSpPr>
          <p:cNvPr id="102403" name="Rectangle 3"/>
          <p:cNvSpPr>
            <a:spLocks noGrp="1" noChangeArrowheads="1"/>
          </p:cNvSpPr>
          <p:nvPr>
            <p:ph idx="1"/>
          </p:nvPr>
        </p:nvSpPr>
        <p:spPr/>
        <p:txBody>
          <a:bodyPr>
            <a:normAutofit/>
          </a:bodyPr>
          <a:lstStyle/>
          <a:p>
            <a:r>
              <a:rPr lang="en-US" sz="2800" b="1" dirty="0"/>
              <a:t>Notes on Body Fluid Samples:</a:t>
            </a:r>
          </a:p>
          <a:p>
            <a:pPr lvl="1"/>
            <a:r>
              <a:rPr lang="en-US" sz="2600" dirty="0"/>
              <a:t>Body fluids usually do not contain a significant number of red blood cells.  A measurable hematocrit indicates the presence of bleeding or pooling of blood in the body cavity or location which normally doesn’t contain blood. In general, the higher the body fluid hematocrit the more extensive the bleeding is for the patient.</a:t>
            </a:r>
          </a:p>
        </p:txBody>
      </p:sp>
      <p:sp>
        <p:nvSpPr>
          <p:cNvPr id="102402" name="Rectangle 2"/>
          <p:cNvSpPr>
            <a:spLocks noGrp="1" noChangeArrowheads="1"/>
          </p:cNvSpPr>
          <p:nvPr>
            <p:ph type="title"/>
          </p:nvPr>
        </p:nvSpPr>
        <p:spPr>
          <a:xfrm>
            <a:off x="381000" y="304800"/>
            <a:ext cx="8381260" cy="1054394"/>
          </a:xfrm>
        </p:spPr>
        <p:txBody>
          <a:bodyPr/>
          <a:lstStyle/>
          <a:p>
            <a:r>
              <a:rPr lang="en-US" dirty="0"/>
              <a:t>Spun Hematocrits</a:t>
            </a:r>
          </a:p>
        </p:txBody>
      </p:sp>
    </p:spTree>
    <p:extLst>
      <p:ext uri="{BB962C8B-B14F-4D97-AF65-F5344CB8AC3E}">
        <p14:creationId xmlns:p14="http://schemas.microsoft.com/office/powerpoint/2010/main" val="3337552575"/>
      </p:ext>
    </p:extLst>
  </p:cSld>
  <p:clrMapOvr>
    <a:overrideClrMapping bg1="dk2" tx1="lt1" bg2="dk1"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052960"/>
            <a:ext cx="6553200" cy="2366640"/>
          </a:xfrm>
        </p:spPr>
        <p:txBody>
          <a:bodyPr/>
          <a:lstStyle/>
          <a:p>
            <a:pPr algn="ctr"/>
            <a:r>
              <a:rPr lang="en-US" dirty="0" smtClean="0"/>
              <a:t>Leukocyte Alkaline</a:t>
            </a:r>
            <a:br>
              <a:rPr lang="en-US" dirty="0" smtClean="0"/>
            </a:br>
            <a:r>
              <a:rPr lang="en-US" dirty="0" smtClean="0"/>
              <a:t>Phosphatase</a:t>
            </a:r>
            <a:br>
              <a:rPr lang="en-US" dirty="0" smtClean="0"/>
            </a:br>
            <a:r>
              <a:rPr lang="en-US" dirty="0" smtClean="0"/>
              <a:t>(LAP)</a:t>
            </a:r>
            <a:endParaRPr lang="en-US" dirty="0"/>
          </a:p>
        </p:txBody>
      </p:sp>
      <p:grpSp>
        <p:nvGrpSpPr>
          <p:cNvPr id="5" name="Group 4"/>
          <p:cNvGrpSpPr/>
          <p:nvPr/>
        </p:nvGrpSpPr>
        <p:grpSpPr>
          <a:xfrm>
            <a:off x="152400" y="228600"/>
            <a:ext cx="6705600" cy="1143000"/>
            <a:chOff x="152400" y="152400"/>
            <a:chExt cx="6705600" cy="1143000"/>
          </a:xfrm>
        </p:grpSpPr>
        <p:pic>
          <p:nvPicPr>
            <p:cNvPr id="6"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36727" t="34609" r="38917" b="58828"/>
            <a:stretch/>
          </p:blipFill>
          <p:spPr bwMode="auto">
            <a:xfrm>
              <a:off x="1219200" y="152400"/>
              <a:ext cx="56388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l="46398" t="28046" r="48079" b="64787"/>
            <a:stretch/>
          </p:blipFill>
          <p:spPr bwMode="auto">
            <a:xfrm>
              <a:off x="152400" y="152400"/>
              <a:ext cx="10668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343402482"/>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sp>
        <p:nvSpPr>
          <p:cNvPr id="64515" name="Rectangle 3"/>
          <p:cNvSpPr>
            <a:spLocks noGrp="1" noChangeArrowheads="1"/>
          </p:cNvSpPr>
          <p:nvPr>
            <p:ph idx="1"/>
          </p:nvPr>
        </p:nvSpPr>
        <p:spPr>
          <a:xfrm>
            <a:off x="152401" y="1719070"/>
            <a:ext cx="8763000" cy="4910329"/>
          </a:xfrm>
        </p:spPr>
        <p:txBody>
          <a:bodyPr>
            <a:normAutofit lnSpcReduction="10000"/>
          </a:bodyPr>
          <a:lstStyle/>
          <a:p>
            <a:r>
              <a:rPr lang="en-US" sz="2800" dirty="0" smtClean="0"/>
              <a:t>The </a:t>
            </a:r>
            <a:r>
              <a:rPr lang="en-US" sz="2800" dirty="0"/>
              <a:t>LAP test is </a:t>
            </a:r>
            <a:r>
              <a:rPr lang="en-US" sz="2800" dirty="0" smtClean="0"/>
              <a:t>a </a:t>
            </a:r>
            <a:r>
              <a:rPr lang="en-US" sz="2800" dirty="0"/>
              <a:t>stain procedure that is performed to assess the amount of alkaline phosphatase enzyme found in the granules of white blood cells known as bands and segmented neutrophils. </a:t>
            </a:r>
            <a:endParaRPr lang="en-US" sz="2800" dirty="0" smtClean="0"/>
          </a:p>
          <a:p>
            <a:r>
              <a:rPr lang="en-US" sz="2800" dirty="0" smtClean="0"/>
              <a:t>LAP </a:t>
            </a:r>
            <a:r>
              <a:rPr lang="en-US" sz="2800" dirty="0"/>
              <a:t>is most often used to distinguish between a </a:t>
            </a:r>
            <a:r>
              <a:rPr lang="en-US" sz="2800" dirty="0" err="1"/>
              <a:t>leukemoid</a:t>
            </a:r>
            <a:r>
              <a:rPr lang="en-US" sz="2800" dirty="0"/>
              <a:t> reaction (infections, toxic conditions, and other miscellaneous states) and chronic granulocytic (</a:t>
            </a:r>
            <a:r>
              <a:rPr lang="en-US" sz="2800" dirty="0" err="1"/>
              <a:t>myelogenous</a:t>
            </a:r>
            <a:r>
              <a:rPr lang="en-US" sz="2800" dirty="0"/>
              <a:t>) </a:t>
            </a:r>
            <a:r>
              <a:rPr lang="en-US" sz="2800" dirty="0" smtClean="0"/>
              <a:t>leukemia</a:t>
            </a:r>
          </a:p>
          <a:p>
            <a:r>
              <a:rPr lang="en-US" sz="2800" dirty="0"/>
              <a:t>LAP activity can be normal, increased or decreased in a variety of conditions.</a:t>
            </a:r>
          </a:p>
          <a:p>
            <a:endParaRPr lang="en-US" sz="2800" dirty="0"/>
          </a:p>
          <a:p>
            <a:endParaRPr lang="en-US" sz="2800" dirty="0"/>
          </a:p>
        </p:txBody>
      </p:sp>
      <p:sp>
        <p:nvSpPr>
          <p:cNvPr id="64514" name="Rectangle 2"/>
          <p:cNvSpPr>
            <a:spLocks noGrp="1" noChangeArrowheads="1"/>
          </p:cNvSpPr>
          <p:nvPr>
            <p:ph type="title"/>
          </p:nvPr>
        </p:nvSpPr>
        <p:spPr>
          <a:xfrm>
            <a:off x="152400" y="152400"/>
            <a:ext cx="8763000" cy="1295400"/>
          </a:xfrm>
        </p:spPr>
        <p:txBody>
          <a:bodyPr/>
          <a:lstStyle/>
          <a:p>
            <a:r>
              <a:rPr lang="en-US" sz="3200" dirty="0" smtClean="0"/>
              <a:t>methodology</a:t>
            </a:r>
            <a:endParaRPr lang="en-US" sz="3200" dirty="0"/>
          </a:p>
        </p:txBody>
      </p:sp>
    </p:spTree>
    <p:extLst>
      <p:ext uri="{BB962C8B-B14F-4D97-AF65-F5344CB8AC3E}">
        <p14:creationId xmlns:p14="http://schemas.microsoft.com/office/powerpoint/2010/main" val="3559762679"/>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sp>
        <p:nvSpPr>
          <p:cNvPr id="66563" name="Rectangle 3"/>
          <p:cNvSpPr>
            <a:spLocks noGrp="1" noChangeArrowheads="1"/>
          </p:cNvSpPr>
          <p:nvPr>
            <p:ph idx="1"/>
          </p:nvPr>
        </p:nvSpPr>
        <p:spPr>
          <a:xfrm>
            <a:off x="152400" y="1719070"/>
            <a:ext cx="8839199" cy="4910329"/>
          </a:xfrm>
        </p:spPr>
        <p:txBody>
          <a:bodyPr>
            <a:normAutofit/>
          </a:bodyPr>
          <a:lstStyle/>
          <a:p>
            <a:r>
              <a:rPr lang="en-US" sz="2600" dirty="0" smtClean="0"/>
              <a:t>Collect </a:t>
            </a:r>
            <a:r>
              <a:rPr lang="en-US" sz="2600" dirty="0"/>
              <a:t>Specimen in a Green </a:t>
            </a:r>
            <a:r>
              <a:rPr lang="en-US" sz="2600" b="1" u="sng" dirty="0"/>
              <a:t>Sodium Heparin </a:t>
            </a:r>
            <a:r>
              <a:rPr lang="en-US" sz="2600" dirty="0"/>
              <a:t>Tube</a:t>
            </a:r>
          </a:p>
          <a:p>
            <a:r>
              <a:rPr lang="en-US" sz="2600" dirty="0"/>
              <a:t>Blood Collected in a Green </a:t>
            </a:r>
            <a:r>
              <a:rPr lang="en-US" sz="2600" b="1" u="sng" dirty="0"/>
              <a:t>Lithium Heparin </a:t>
            </a:r>
            <a:r>
              <a:rPr lang="en-US" sz="2600" dirty="0"/>
              <a:t>Tube Is </a:t>
            </a:r>
            <a:r>
              <a:rPr lang="en-US" sz="2600" b="1" u="sng" dirty="0"/>
              <a:t>Not </a:t>
            </a:r>
            <a:r>
              <a:rPr lang="en-US" sz="2600" dirty="0"/>
              <a:t>Acceptable Because </a:t>
            </a:r>
            <a:r>
              <a:rPr lang="en-US" sz="2600" dirty="0" smtClean="0"/>
              <a:t>it </a:t>
            </a:r>
            <a:r>
              <a:rPr lang="en-US" sz="2600" dirty="0"/>
              <a:t>is Toxic to the Living Cells &amp; Can Cease Cellular Functions That May Have Unexpected Effects on LAP Enzyme Activity</a:t>
            </a:r>
          </a:p>
          <a:p>
            <a:r>
              <a:rPr lang="en-US" sz="2600" dirty="0"/>
              <a:t>Blood Collected in Lavender Tubes with EDTA May Inhibit LAP Enzyme Activity &amp; Can Produce Falsely Lower LAP Scores.  It May Only Be Used in Non-Recoverable Circumstances with the Permission of a Pathologist</a:t>
            </a:r>
          </a:p>
        </p:txBody>
      </p:sp>
      <p:sp>
        <p:nvSpPr>
          <p:cNvPr id="66562" name="Rectangle 2"/>
          <p:cNvSpPr>
            <a:spLocks noGrp="1" noChangeArrowheads="1"/>
          </p:cNvSpPr>
          <p:nvPr>
            <p:ph type="title"/>
          </p:nvPr>
        </p:nvSpPr>
        <p:spPr>
          <a:xfrm>
            <a:off x="152400" y="152400"/>
            <a:ext cx="8763000" cy="1371600"/>
          </a:xfrm>
        </p:spPr>
        <p:txBody>
          <a:bodyPr anchor="ctr" anchorCtr="1"/>
          <a:lstStyle/>
          <a:p>
            <a:r>
              <a:rPr lang="en-US" sz="3200" dirty="0" smtClean="0"/>
              <a:t>Specimen requirements</a:t>
            </a:r>
            <a:endParaRPr lang="en-US" sz="3200" dirty="0"/>
          </a:p>
        </p:txBody>
      </p:sp>
    </p:spTree>
    <p:extLst>
      <p:ext uri="{BB962C8B-B14F-4D97-AF65-F5344CB8AC3E}">
        <p14:creationId xmlns:p14="http://schemas.microsoft.com/office/powerpoint/2010/main" val="3421419214"/>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sp>
        <p:nvSpPr>
          <p:cNvPr id="67587" name="Rectangle 3"/>
          <p:cNvSpPr>
            <a:spLocks noGrp="1" noChangeArrowheads="1"/>
          </p:cNvSpPr>
          <p:nvPr>
            <p:ph idx="1"/>
          </p:nvPr>
        </p:nvSpPr>
        <p:spPr>
          <a:xfrm>
            <a:off x="152401" y="1600200"/>
            <a:ext cx="8839200" cy="5029199"/>
          </a:xfrm>
        </p:spPr>
        <p:txBody>
          <a:bodyPr>
            <a:normAutofit/>
          </a:bodyPr>
          <a:lstStyle/>
          <a:p>
            <a:r>
              <a:rPr lang="en-US" sz="3200" dirty="0" smtClean="0"/>
              <a:t>Blood </a:t>
            </a:r>
            <a:r>
              <a:rPr lang="en-US" sz="3200" dirty="0"/>
              <a:t>Smears Must Be Made Within 24 Hours After Blood is Collected</a:t>
            </a:r>
          </a:p>
          <a:p>
            <a:r>
              <a:rPr lang="en-US" sz="3200" dirty="0"/>
              <a:t>After the Tube is Drawn, Protect the Specimen From Light</a:t>
            </a:r>
            <a:r>
              <a:rPr lang="en-US" sz="3200" dirty="0" smtClean="0"/>
              <a:t>.</a:t>
            </a:r>
          </a:p>
          <a:p>
            <a:pPr lvl="1"/>
            <a:r>
              <a:rPr lang="en-US" sz="3000" dirty="0" smtClean="0"/>
              <a:t>Aluminum Foil can be used to protect the specimen from light  </a:t>
            </a:r>
            <a:endParaRPr lang="en-US" sz="3000" dirty="0"/>
          </a:p>
          <a:p>
            <a:r>
              <a:rPr lang="en-US" sz="3200" dirty="0"/>
              <a:t>Light Inactivates Alkaline Phosphatase Activity &amp; May Cause a Falsely Decreased LAP Score</a:t>
            </a:r>
          </a:p>
        </p:txBody>
      </p:sp>
      <p:sp>
        <p:nvSpPr>
          <p:cNvPr id="67586" name="Rectangle 2"/>
          <p:cNvSpPr>
            <a:spLocks noGrp="1" noChangeArrowheads="1"/>
          </p:cNvSpPr>
          <p:nvPr>
            <p:ph type="title"/>
          </p:nvPr>
        </p:nvSpPr>
        <p:spPr>
          <a:xfrm>
            <a:off x="152400" y="152400"/>
            <a:ext cx="8763000" cy="1371600"/>
          </a:xfrm>
        </p:spPr>
        <p:txBody>
          <a:bodyPr anchor="ctr" anchorCtr="1"/>
          <a:lstStyle/>
          <a:p>
            <a:r>
              <a:rPr lang="en-US" sz="3200" dirty="0" smtClean="0"/>
              <a:t>Specimen stability</a:t>
            </a:r>
            <a:endParaRPr lang="en-US" sz="3200" dirty="0"/>
          </a:p>
        </p:txBody>
      </p:sp>
    </p:spTree>
    <p:extLst>
      <p:ext uri="{BB962C8B-B14F-4D97-AF65-F5344CB8AC3E}">
        <p14:creationId xmlns:p14="http://schemas.microsoft.com/office/powerpoint/2010/main" val="91798726"/>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sp>
        <p:nvSpPr>
          <p:cNvPr id="70660" name="Rectangle 4"/>
          <p:cNvSpPr>
            <a:spLocks noGrp="1" noChangeArrowheads="1"/>
          </p:cNvSpPr>
          <p:nvPr>
            <p:ph type="title"/>
          </p:nvPr>
        </p:nvSpPr>
        <p:spPr>
          <a:xfrm>
            <a:off x="152400" y="152400"/>
            <a:ext cx="8763000" cy="1295400"/>
          </a:xfrm>
        </p:spPr>
        <p:txBody>
          <a:bodyPr/>
          <a:lstStyle/>
          <a:p>
            <a:r>
              <a:rPr lang="en-US" sz="3200" dirty="0" smtClean="0"/>
              <a:t>supplies</a:t>
            </a:r>
            <a:endParaRPr lang="en-US" sz="3200" dirty="0"/>
          </a:p>
        </p:txBody>
      </p:sp>
      <p:pic>
        <p:nvPicPr>
          <p:cNvPr id="70661" name="Picture 5" descr="IMGP4671"/>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19000" contrast="7000"/>
                    </a14:imgEffect>
                  </a14:imgLayer>
                </a14:imgProps>
              </a:ext>
              <a:ext uri="{28A0092B-C50C-407E-A947-70E740481C1C}">
                <a14:useLocalDpi xmlns:a14="http://schemas.microsoft.com/office/drawing/2010/main" val="0"/>
              </a:ext>
            </a:extLst>
          </a:blip>
          <a:srcRect/>
          <a:stretch>
            <a:fillRect/>
          </a:stretch>
        </p:blipFill>
        <p:spPr bwMode="auto">
          <a:xfrm>
            <a:off x="490065" y="2438400"/>
            <a:ext cx="8072044" cy="41910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0662" name="Text Box 6"/>
          <p:cNvSpPr txBox="1">
            <a:spLocks noChangeArrowheads="1"/>
          </p:cNvSpPr>
          <p:nvPr/>
        </p:nvSpPr>
        <p:spPr bwMode="auto">
          <a:xfrm>
            <a:off x="106487" y="1607403"/>
            <a:ext cx="8839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gn="l">
              <a:spcBef>
                <a:spcPct val="50000"/>
              </a:spcBef>
              <a:buClr>
                <a:schemeClr val="accent1"/>
              </a:buClr>
              <a:buFont typeface="Wingdings" pitchFamily="2" charset="2"/>
              <a:buChar char="§"/>
            </a:pPr>
            <a:r>
              <a:rPr lang="en-US" sz="2400" dirty="0"/>
              <a:t>Green Sodium Heparin Tube, Blood Slides &amp; Tray for Holding Blood Smears</a:t>
            </a:r>
          </a:p>
        </p:txBody>
      </p:sp>
    </p:spTree>
    <p:extLst>
      <p:ext uri="{BB962C8B-B14F-4D97-AF65-F5344CB8AC3E}">
        <p14:creationId xmlns:p14="http://schemas.microsoft.com/office/powerpoint/2010/main" val="2287563175"/>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sp>
        <p:nvSpPr>
          <p:cNvPr id="72707" name="Rectangle 3"/>
          <p:cNvSpPr>
            <a:spLocks noGrp="1" noChangeArrowheads="1"/>
          </p:cNvSpPr>
          <p:nvPr>
            <p:ph idx="1"/>
          </p:nvPr>
        </p:nvSpPr>
        <p:spPr>
          <a:xfrm>
            <a:off x="152400" y="1752600"/>
            <a:ext cx="8763000" cy="4876800"/>
          </a:xfrm>
        </p:spPr>
        <p:txBody>
          <a:bodyPr>
            <a:normAutofit fontScale="92500" lnSpcReduction="10000"/>
          </a:bodyPr>
          <a:lstStyle/>
          <a:p>
            <a:pPr>
              <a:lnSpc>
                <a:spcPct val="90000"/>
              </a:lnSpc>
            </a:pPr>
            <a:r>
              <a:rPr lang="en-US" sz="2600" dirty="0" smtClean="0"/>
              <a:t>Mix </a:t>
            </a:r>
            <a:r>
              <a:rPr lang="en-US" sz="2600" dirty="0"/>
              <a:t>Blood in Sodium Heparin Tube Well</a:t>
            </a:r>
          </a:p>
          <a:p>
            <a:pPr>
              <a:lnSpc>
                <a:spcPct val="90000"/>
              </a:lnSpc>
            </a:pPr>
            <a:r>
              <a:rPr lang="en-US" sz="2600" dirty="0"/>
              <a:t>Make </a:t>
            </a:r>
            <a:r>
              <a:rPr lang="en-US" sz="2600" dirty="0" smtClean="0"/>
              <a:t>7-8 </a:t>
            </a:r>
            <a:r>
              <a:rPr lang="en-US" sz="2600" dirty="0"/>
              <a:t>thin, long blood smears that stretch across ¾ of the slide length. </a:t>
            </a:r>
          </a:p>
          <a:p>
            <a:pPr>
              <a:lnSpc>
                <a:spcPct val="90000"/>
              </a:lnSpc>
            </a:pPr>
            <a:r>
              <a:rPr lang="en-US" sz="2600" dirty="0"/>
              <a:t>Label slides with patient information in pencil on the frosted end of each slide.</a:t>
            </a:r>
          </a:p>
          <a:p>
            <a:pPr>
              <a:lnSpc>
                <a:spcPct val="90000"/>
              </a:lnSpc>
            </a:pPr>
            <a:r>
              <a:rPr lang="en-US" sz="2600" dirty="0" smtClean="0"/>
              <a:t>If </a:t>
            </a:r>
            <a:r>
              <a:rPr lang="en-US" sz="2600" dirty="0"/>
              <a:t>possible, make </a:t>
            </a:r>
            <a:r>
              <a:rPr lang="en-US" sz="2600" dirty="0" smtClean="0"/>
              <a:t>4 </a:t>
            </a:r>
            <a:r>
              <a:rPr lang="en-US" sz="2600" dirty="0"/>
              <a:t>thin, long blood smears from a known female patient on the postpartum floor of the hospital. </a:t>
            </a:r>
            <a:r>
              <a:rPr lang="en-US" sz="2600" dirty="0" smtClean="0"/>
              <a:t>These </a:t>
            </a:r>
            <a:r>
              <a:rPr lang="en-US" sz="2600" dirty="0"/>
              <a:t>slides will serve as a positive control</a:t>
            </a:r>
            <a:r>
              <a:rPr lang="en-US" sz="2600" dirty="0" smtClean="0"/>
              <a:t>.</a:t>
            </a:r>
          </a:p>
          <a:p>
            <a:pPr>
              <a:lnSpc>
                <a:spcPct val="90000"/>
              </a:lnSpc>
            </a:pPr>
            <a:r>
              <a:rPr lang="en-US" sz="2600" dirty="0"/>
              <a:t>Place both patient slides and control slides in slide </a:t>
            </a:r>
            <a:r>
              <a:rPr lang="en-US" sz="2600" dirty="0" smtClean="0"/>
              <a:t>tray; </a:t>
            </a:r>
            <a:r>
              <a:rPr lang="en-US" sz="2600" dirty="0"/>
              <a:t>a</a:t>
            </a:r>
            <a:r>
              <a:rPr lang="en-US" sz="2600" dirty="0" smtClean="0"/>
              <a:t>llow slides </a:t>
            </a:r>
            <a:r>
              <a:rPr lang="en-US" sz="2600" dirty="0"/>
              <a:t>to </a:t>
            </a:r>
            <a:r>
              <a:rPr lang="en-US" sz="2600" dirty="0" smtClean="0"/>
              <a:t>dry</a:t>
            </a:r>
            <a:endParaRPr lang="en-US" sz="2600" dirty="0"/>
          </a:p>
          <a:p>
            <a:pPr>
              <a:lnSpc>
                <a:spcPct val="90000"/>
              </a:lnSpc>
            </a:pPr>
            <a:r>
              <a:rPr lang="en-US" sz="2600" dirty="0" smtClean="0"/>
              <a:t>Cover </a:t>
            </a:r>
            <a:r>
              <a:rPr lang="en-US" sz="2600" dirty="0"/>
              <a:t>with towel and place in designated drawer in the bone marrow room.  Leave note on board so first shift will know that a LAP needs to be performed. There is </a:t>
            </a:r>
            <a:r>
              <a:rPr lang="en-US" sz="2600" b="1" u="sng" dirty="0" smtClean="0"/>
              <a:t>NO</a:t>
            </a:r>
            <a:r>
              <a:rPr lang="en-US" sz="2600" b="1" dirty="0" smtClean="0"/>
              <a:t> </a:t>
            </a:r>
            <a:r>
              <a:rPr lang="en-US" sz="2600" dirty="0"/>
              <a:t>negative control.</a:t>
            </a:r>
          </a:p>
          <a:p>
            <a:pPr>
              <a:lnSpc>
                <a:spcPct val="90000"/>
              </a:lnSpc>
              <a:buFontTx/>
              <a:buNone/>
            </a:pPr>
            <a:endParaRPr lang="en-US" sz="2000" dirty="0"/>
          </a:p>
          <a:p>
            <a:pPr>
              <a:lnSpc>
                <a:spcPct val="90000"/>
              </a:lnSpc>
            </a:pPr>
            <a:endParaRPr lang="en-US" sz="2800" dirty="0"/>
          </a:p>
          <a:p>
            <a:pPr>
              <a:lnSpc>
                <a:spcPct val="90000"/>
              </a:lnSpc>
            </a:pPr>
            <a:endParaRPr lang="en-US" dirty="0"/>
          </a:p>
        </p:txBody>
      </p:sp>
      <p:sp>
        <p:nvSpPr>
          <p:cNvPr id="72706" name="Rectangle 2"/>
          <p:cNvSpPr>
            <a:spLocks noGrp="1" noChangeArrowheads="1"/>
          </p:cNvSpPr>
          <p:nvPr>
            <p:ph type="title"/>
          </p:nvPr>
        </p:nvSpPr>
        <p:spPr>
          <a:xfrm>
            <a:off x="152400" y="152400"/>
            <a:ext cx="8763000" cy="1295400"/>
          </a:xfrm>
        </p:spPr>
        <p:txBody>
          <a:bodyPr/>
          <a:lstStyle/>
          <a:p>
            <a:r>
              <a:rPr lang="en-US" sz="3200" dirty="0" smtClean="0"/>
              <a:t>procedure</a:t>
            </a:r>
            <a:endParaRPr lang="en-US" sz="3200" dirty="0"/>
          </a:p>
        </p:txBody>
      </p:sp>
    </p:spTree>
    <p:extLst>
      <p:ext uri="{BB962C8B-B14F-4D97-AF65-F5344CB8AC3E}">
        <p14:creationId xmlns:p14="http://schemas.microsoft.com/office/powerpoint/2010/main" val="1416140880"/>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sp>
        <p:nvSpPr>
          <p:cNvPr id="75780" name="Rectangle 4"/>
          <p:cNvSpPr>
            <a:spLocks noGrp="1" noChangeArrowheads="1"/>
          </p:cNvSpPr>
          <p:nvPr>
            <p:ph type="title"/>
          </p:nvPr>
        </p:nvSpPr>
        <p:spPr>
          <a:xfrm>
            <a:off x="152400" y="152400"/>
            <a:ext cx="8763000" cy="1295400"/>
          </a:xfrm>
        </p:spPr>
        <p:txBody>
          <a:bodyPr/>
          <a:lstStyle/>
          <a:p>
            <a:r>
              <a:rPr lang="en-US" sz="3200" dirty="0" smtClean="0"/>
              <a:t>Leukocyte </a:t>
            </a:r>
            <a:r>
              <a:rPr lang="en-US" sz="3200" dirty="0" err="1"/>
              <a:t>Alakaline</a:t>
            </a:r>
            <a:r>
              <a:rPr lang="en-US" sz="3200" dirty="0"/>
              <a:t> </a:t>
            </a:r>
            <a:r>
              <a:rPr lang="en-US" sz="3200" dirty="0" smtClean="0"/>
              <a:t>Phosphatase</a:t>
            </a:r>
            <a:br>
              <a:rPr lang="en-US" sz="3200" dirty="0" smtClean="0"/>
            </a:br>
            <a:r>
              <a:rPr lang="en-US" sz="3200" dirty="0" smtClean="0"/>
              <a:t>(LAP)</a:t>
            </a:r>
            <a:endParaRPr lang="en-US" sz="3200" dirty="0"/>
          </a:p>
        </p:txBody>
      </p:sp>
      <p:pic>
        <p:nvPicPr>
          <p:cNvPr id="75781" name="Picture 5" descr="IMGP4674"/>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9000" contrast="24000"/>
                    </a14:imgEffect>
                  </a14:imgLayer>
                </a14:imgProps>
              </a:ext>
              <a:ext uri="{28A0092B-C50C-407E-A947-70E740481C1C}">
                <a14:useLocalDpi xmlns:a14="http://schemas.microsoft.com/office/drawing/2010/main" val="0"/>
              </a:ext>
            </a:extLst>
          </a:blip>
          <a:srcRect/>
          <a:stretch>
            <a:fillRect/>
          </a:stretch>
        </p:blipFill>
        <p:spPr bwMode="auto">
          <a:xfrm>
            <a:off x="2470150" y="1887537"/>
            <a:ext cx="4159250" cy="3522663"/>
          </a:xfrm>
          <a:prstGeom prst="rect">
            <a:avLst/>
          </a:prstGeom>
          <a:noFill/>
          <a:extLst>
            <a:ext uri="{909E8E84-426E-40DD-AFC4-6F175D3DCCD1}">
              <a14:hiddenFill xmlns:a14="http://schemas.microsoft.com/office/drawing/2010/main">
                <a:solidFill>
                  <a:srgbClr val="FFFFFF"/>
                </a:solidFill>
              </a14:hiddenFill>
            </a:ext>
          </a:extLst>
        </p:spPr>
      </p:pic>
      <p:sp>
        <p:nvSpPr>
          <p:cNvPr id="75782" name="Text Box 6"/>
          <p:cNvSpPr txBox="1">
            <a:spLocks noChangeArrowheads="1"/>
          </p:cNvSpPr>
          <p:nvPr/>
        </p:nvSpPr>
        <p:spPr bwMode="auto">
          <a:xfrm>
            <a:off x="2133600" y="5410200"/>
            <a:ext cx="4800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dirty="0" smtClean="0"/>
              <a:t>Mix </a:t>
            </a:r>
            <a:r>
              <a:rPr lang="en-US" dirty="0"/>
              <a:t>Green Sodium Heparin Tube Well</a:t>
            </a:r>
          </a:p>
        </p:txBody>
      </p:sp>
    </p:spTree>
    <p:extLst>
      <p:ext uri="{BB962C8B-B14F-4D97-AF65-F5344CB8AC3E}">
        <p14:creationId xmlns:p14="http://schemas.microsoft.com/office/powerpoint/2010/main" val="484231188"/>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sp>
        <p:nvSpPr>
          <p:cNvPr id="77828" name="Rectangle 4"/>
          <p:cNvSpPr>
            <a:spLocks noGrp="1" noChangeArrowheads="1"/>
          </p:cNvSpPr>
          <p:nvPr>
            <p:ph type="title"/>
          </p:nvPr>
        </p:nvSpPr>
        <p:spPr>
          <a:xfrm>
            <a:off x="152400" y="152400"/>
            <a:ext cx="8763000" cy="1295400"/>
          </a:xfrm>
        </p:spPr>
        <p:txBody>
          <a:bodyPr/>
          <a:lstStyle/>
          <a:p>
            <a:r>
              <a:rPr lang="en-US" sz="3200" dirty="0" smtClean="0"/>
              <a:t>Leukocyte </a:t>
            </a:r>
            <a:r>
              <a:rPr lang="en-US" sz="3200" dirty="0" err="1"/>
              <a:t>Alakaline</a:t>
            </a:r>
            <a:r>
              <a:rPr lang="en-US" sz="3200" dirty="0"/>
              <a:t> </a:t>
            </a:r>
            <a:r>
              <a:rPr lang="en-US" sz="3200" dirty="0" smtClean="0"/>
              <a:t>Phosphatase</a:t>
            </a:r>
            <a:br>
              <a:rPr lang="en-US" sz="3200" dirty="0" smtClean="0"/>
            </a:br>
            <a:r>
              <a:rPr lang="en-US" sz="3200" dirty="0" smtClean="0"/>
              <a:t>(LAP)</a:t>
            </a:r>
            <a:endParaRPr lang="en-US" sz="3200" dirty="0"/>
          </a:p>
        </p:txBody>
      </p:sp>
      <p:pic>
        <p:nvPicPr>
          <p:cNvPr id="77829" name="Picture 5" descr="IMGP4675"/>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14000" contrast="16000"/>
                    </a14:imgEffect>
                  </a14:imgLayer>
                </a14:imgProps>
              </a:ext>
              <a:ext uri="{28A0092B-C50C-407E-A947-70E740481C1C}">
                <a14:useLocalDpi xmlns:a14="http://schemas.microsoft.com/office/drawing/2010/main" val="0"/>
              </a:ext>
            </a:extLst>
          </a:blip>
          <a:srcRect/>
          <a:stretch>
            <a:fillRect/>
          </a:stretch>
        </p:blipFill>
        <p:spPr bwMode="auto">
          <a:xfrm>
            <a:off x="2362200" y="2133600"/>
            <a:ext cx="4013200" cy="3340100"/>
          </a:xfrm>
          <a:prstGeom prst="rect">
            <a:avLst/>
          </a:prstGeom>
          <a:noFill/>
          <a:extLst>
            <a:ext uri="{909E8E84-426E-40DD-AFC4-6F175D3DCCD1}">
              <a14:hiddenFill xmlns:a14="http://schemas.microsoft.com/office/drawing/2010/main">
                <a:solidFill>
                  <a:srgbClr val="FFFFFF"/>
                </a:solidFill>
              </a14:hiddenFill>
            </a:ext>
          </a:extLst>
        </p:spPr>
      </p:pic>
      <p:sp>
        <p:nvSpPr>
          <p:cNvPr id="77830" name="Text Box 6"/>
          <p:cNvSpPr txBox="1">
            <a:spLocks noChangeArrowheads="1"/>
          </p:cNvSpPr>
          <p:nvPr/>
        </p:nvSpPr>
        <p:spPr bwMode="auto">
          <a:xfrm>
            <a:off x="2209800" y="5638800"/>
            <a:ext cx="4267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dirty="0" smtClean="0"/>
              <a:t>Place </a:t>
            </a:r>
            <a:r>
              <a:rPr lang="en-US" dirty="0"/>
              <a:t>Drop of </a:t>
            </a:r>
            <a:r>
              <a:rPr lang="en-US" dirty="0" smtClean="0"/>
              <a:t>Blood </a:t>
            </a:r>
            <a:r>
              <a:rPr lang="en-US" dirty="0"/>
              <a:t>on 7</a:t>
            </a:r>
            <a:r>
              <a:rPr lang="en-US" dirty="0" smtClean="0"/>
              <a:t>-8 slides</a:t>
            </a:r>
            <a:endParaRPr lang="en-US" b="1" dirty="0">
              <a:solidFill>
                <a:srgbClr val="000000"/>
              </a:solidFill>
            </a:endParaRPr>
          </a:p>
        </p:txBody>
      </p:sp>
    </p:spTree>
    <p:extLst>
      <p:ext uri="{BB962C8B-B14F-4D97-AF65-F5344CB8AC3E}">
        <p14:creationId xmlns:p14="http://schemas.microsoft.com/office/powerpoint/2010/main" val="1064847507"/>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sp>
        <p:nvSpPr>
          <p:cNvPr id="106500" name="Rectangle 4"/>
          <p:cNvSpPr>
            <a:spLocks noGrp="1" noChangeArrowheads="1"/>
          </p:cNvSpPr>
          <p:nvPr>
            <p:ph type="title"/>
          </p:nvPr>
        </p:nvSpPr>
        <p:spPr>
          <a:xfrm>
            <a:off x="152400" y="152400"/>
            <a:ext cx="8839200" cy="1371600"/>
          </a:xfrm>
        </p:spPr>
        <p:txBody>
          <a:bodyPr/>
          <a:lstStyle/>
          <a:p>
            <a:r>
              <a:rPr lang="en-US" dirty="0"/>
              <a:t>Patient Differential Slides</a:t>
            </a:r>
          </a:p>
        </p:txBody>
      </p:sp>
      <p:sp>
        <p:nvSpPr>
          <p:cNvPr id="106504" name="Text Box 8"/>
          <p:cNvSpPr txBox="1">
            <a:spLocks noChangeArrowheads="1"/>
          </p:cNvSpPr>
          <p:nvPr/>
        </p:nvSpPr>
        <p:spPr bwMode="auto">
          <a:xfrm>
            <a:off x="152400" y="1656744"/>
            <a:ext cx="8763000" cy="517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spcBef>
                <a:spcPct val="50000"/>
              </a:spcBef>
              <a:buClr>
                <a:schemeClr val="accent1"/>
              </a:buClr>
              <a:buFont typeface="Wingdings" pitchFamily="2" charset="2"/>
              <a:buChar char="§"/>
            </a:pPr>
            <a:r>
              <a:rPr lang="en-US" sz="2200" dirty="0">
                <a:solidFill>
                  <a:schemeClr val="tx2"/>
                </a:solidFill>
              </a:rPr>
              <a:t>Differential Slides or Blood Smears are made from  blood drawn in lavender (EDTA) </a:t>
            </a:r>
            <a:r>
              <a:rPr lang="en-US" sz="2200" dirty="0" smtClean="0">
                <a:solidFill>
                  <a:schemeClr val="tx2"/>
                </a:solidFill>
              </a:rPr>
              <a:t>tubes.</a:t>
            </a:r>
          </a:p>
          <a:p>
            <a:pPr marL="342900" indent="-342900">
              <a:spcBef>
                <a:spcPct val="50000"/>
              </a:spcBef>
              <a:buClr>
                <a:schemeClr val="accent1"/>
              </a:buClr>
              <a:buFont typeface="Wingdings" pitchFamily="2" charset="2"/>
              <a:buChar char="§"/>
            </a:pPr>
            <a:r>
              <a:rPr lang="en-US" sz="2200" dirty="0" smtClean="0">
                <a:solidFill>
                  <a:schemeClr val="tx2"/>
                </a:solidFill>
              </a:rPr>
              <a:t>Differential </a:t>
            </a:r>
            <a:r>
              <a:rPr lang="en-US" sz="2200" dirty="0">
                <a:solidFill>
                  <a:schemeClr val="tx2"/>
                </a:solidFill>
              </a:rPr>
              <a:t>slides are manually made when: </a:t>
            </a:r>
            <a:endParaRPr lang="en-US" sz="2200" dirty="0" smtClean="0">
              <a:solidFill>
                <a:schemeClr val="tx2"/>
              </a:solidFill>
            </a:endParaRPr>
          </a:p>
          <a:p>
            <a:pPr marL="800100" lvl="1" indent="-342900">
              <a:spcBef>
                <a:spcPct val="50000"/>
              </a:spcBef>
              <a:buClr>
                <a:schemeClr val="accent3"/>
              </a:buClr>
              <a:buFont typeface="Wingdings" pitchFamily="2" charset="2"/>
              <a:buChar char="§"/>
            </a:pPr>
            <a:r>
              <a:rPr lang="en-US" sz="2200" dirty="0" smtClean="0">
                <a:solidFill>
                  <a:schemeClr val="tx2"/>
                </a:solidFill>
              </a:rPr>
              <a:t>Patient </a:t>
            </a:r>
            <a:r>
              <a:rPr lang="en-US" sz="2200" dirty="0">
                <a:solidFill>
                  <a:schemeClr val="tx2"/>
                </a:solidFill>
              </a:rPr>
              <a:t>samples are drawn in bullets or oversized collection tubes that cannot be run through the blood analyzer in closed </a:t>
            </a:r>
            <a:r>
              <a:rPr lang="en-US" sz="2200" dirty="0" smtClean="0">
                <a:solidFill>
                  <a:schemeClr val="tx2"/>
                </a:solidFill>
              </a:rPr>
              <a:t>mode</a:t>
            </a:r>
          </a:p>
          <a:p>
            <a:pPr marL="800100" lvl="1" indent="-342900">
              <a:spcBef>
                <a:spcPct val="50000"/>
              </a:spcBef>
              <a:buClr>
                <a:schemeClr val="accent3"/>
              </a:buClr>
              <a:buFont typeface="Wingdings" pitchFamily="2" charset="2"/>
              <a:buChar char="§"/>
            </a:pPr>
            <a:r>
              <a:rPr lang="en-US" sz="2200" dirty="0" smtClean="0">
                <a:solidFill>
                  <a:schemeClr val="tx2"/>
                </a:solidFill>
              </a:rPr>
              <a:t>For </a:t>
            </a:r>
            <a:r>
              <a:rPr lang="en-US" sz="2200" dirty="0">
                <a:solidFill>
                  <a:schemeClr val="tx2"/>
                </a:solidFill>
              </a:rPr>
              <a:t>determining if a patient is a possible “platelet </a:t>
            </a:r>
            <a:r>
              <a:rPr lang="en-US" sz="2200" dirty="0" err="1">
                <a:solidFill>
                  <a:schemeClr val="tx2"/>
                </a:solidFill>
              </a:rPr>
              <a:t>clumper</a:t>
            </a:r>
            <a:r>
              <a:rPr lang="en-US" sz="2200" dirty="0">
                <a:solidFill>
                  <a:schemeClr val="tx2"/>
                </a:solidFill>
              </a:rPr>
              <a:t>” (blood smears from ACD tubes are also made on these </a:t>
            </a:r>
            <a:r>
              <a:rPr lang="en-US" sz="2200" dirty="0" smtClean="0">
                <a:solidFill>
                  <a:schemeClr val="tx2"/>
                </a:solidFill>
              </a:rPr>
              <a:t>patients)</a:t>
            </a:r>
          </a:p>
          <a:p>
            <a:pPr marL="800100" lvl="1" indent="-342900">
              <a:spcBef>
                <a:spcPct val="50000"/>
              </a:spcBef>
              <a:buClr>
                <a:schemeClr val="accent3"/>
              </a:buClr>
              <a:buFont typeface="Wingdings" pitchFamily="2" charset="2"/>
              <a:buChar char="§"/>
            </a:pPr>
            <a:r>
              <a:rPr lang="en-US" sz="2200" dirty="0" smtClean="0">
                <a:solidFill>
                  <a:schemeClr val="tx2"/>
                </a:solidFill>
              </a:rPr>
              <a:t>When </a:t>
            </a:r>
            <a:r>
              <a:rPr lang="en-US" sz="2200" dirty="0">
                <a:solidFill>
                  <a:schemeClr val="tx2"/>
                </a:solidFill>
              </a:rPr>
              <a:t>automated slides are not of an acceptable </a:t>
            </a:r>
            <a:r>
              <a:rPr lang="en-US" sz="2200" dirty="0" smtClean="0">
                <a:solidFill>
                  <a:schemeClr val="tx2"/>
                </a:solidFill>
              </a:rPr>
              <a:t>quality</a:t>
            </a:r>
          </a:p>
          <a:p>
            <a:pPr marL="800100" lvl="1" indent="-342900">
              <a:spcBef>
                <a:spcPct val="50000"/>
              </a:spcBef>
              <a:buClr>
                <a:schemeClr val="accent3"/>
              </a:buClr>
              <a:buFont typeface="Wingdings" pitchFamily="2" charset="2"/>
              <a:buChar char="§"/>
            </a:pPr>
            <a:r>
              <a:rPr lang="en-US" sz="2200" dirty="0" smtClean="0">
                <a:solidFill>
                  <a:schemeClr val="tx2"/>
                </a:solidFill>
              </a:rPr>
              <a:t>When </a:t>
            </a:r>
            <a:r>
              <a:rPr lang="en-US" sz="2200" dirty="0">
                <a:solidFill>
                  <a:schemeClr val="tx2"/>
                </a:solidFill>
              </a:rPr>
              <a:t>albumin slides are required to obtain an accurate patient differential</a:t>
            </a:r>
          </a:p>
          <a:p>
            <a:pPr>
              <a:spcBef>
                <a:spcPct val="50000"/>
              </a:spcBef>
              <a:buClr>
                <a:schemeClr val="accent1"/>
              </a:buClr>
            </a:pPr>
            <a:endParaRPr lang="en-US" sz="2200" dirty="0">
              <a:solidFill>
                <a:schemeClr val="tx2"/>
              </a:solidFill>
            </a:endParaRPr>
          </a:p>
        </p:txBody>
      </p:sp>
    </p:spTree>
    <p:extLst>
      <p:ext uri="{BB962C8B-B14F-4D97-AF65-F5344CB8AC3E}">
        <p14:creationId xmlns:p14="http://schemas.microsoft.com/office/powerpoint/2010/main" val="3484552445"/>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sp>
        <p:nvSpPr>
          <p:cNvPr id="79876" name="Rectangle 4"/>
          <p:cNvSpPr>
            <a:spLocks noGrp="1" noChangeArrowheads="1"/>
          </p:cNvSpPr>
          <p:nvPr>
            <p:ph type="title"/>
          </p:nvPr>
        </p:nvSpPr>
        <p:spPr>
          <a:xfrm>
            <a:off x="152400" y="152400"/>
            <a:ext cx="8763000" cy="1295400"/>
          </a:xfrm>
        </p:spPr>
        <p:txBody>
          <a:bodyPr/>
          <a:lstStyle/>
          <a:p>
            <a:r>
              <a:rPr lang="en-US" sz="3200" dirty="0" smtClean="0"/>
              <a:t>Leukocyte </a:t>
            </a:r>
            <a:r>
              <a:rPr lang="en-US" sz="3200" dirty="0" err="1"/>
              <a:t>Alakaline</a:t>
            </a:r>
            <a:r>
              <a:rPr lang="en-US" sz="3200" dirty="0"/>
              <a:t> </a:t>
            </a:r>
            <a:r>
              <a:rPr lang="en-US" sz="3200" dirty="0" smtClean="0"/>
              <a:t>Phosphatase</a:t>
            </a:r>
            <a:br>
              <a:rPr lang="en-US" sz="3200" dirty="0" smtClean="0"/>
            </a:br>
            <a:r>
              <a:rPr lang="en-US" sz="3200" dirty="0" smtClean="0"/>
              <a:t>(LAP)</a:t>
            </a:r>
            <a:endParaRPr lang="en-US" sz="3200" dirty="0"/>
          </a:p>
        </p:txBody>
      </p:sp>
      <p:pic>
        <p:nvPicPr>
          <p:cNvPr id="79877" name="Picture 5" descr="IMGP4676"/>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16000" contrast="14000"/>
                    </a14:imgEffect>
                  </a14:imgLayer>
                </a14:imgProps>
              </a:ext>
              <a:ext uri="{28A0092B-C50C-407E-A947-70E740481C1C}">
                <a14:useLocalDpi xmlns:a14="http://schemas.microsoft.com/office/drawing/2010/main" val="0"/>
              </a:ext>
            </a:extLst>
          </a:blip>
          <a:srcRect/>
          <a:stretch>
            <a:fillRect/>
          </a:stretch>
        </p:blipFill>
        <p:spPr bwMode="auto">
          <a:xfrm>
            <a:off x="228600" y="2362201"/>
            <a:ext cx="4093931" cy="2697956"/>
          </a:xfrm>
          <a:prstGeom prst="rect">
            <a:avLst/>
          </a:prstGeom>
          <a:noFill/>
          <a:extLst>
            <a:ext uri="{909E8E84-426E-40DD-AFC4-6F175D3DCCD1}">
              <a14:hiddenFill xmlns:a14="http://schemas.microsoft.com/office/drawing/2010/main">
                <a:solidFill>
                  <a:srgbClr val="FFFFFF"/>
                </a:solidFill>
              </a14:hiddenFill>
            </a:ext>
          </a:extLst>
        </p:spPr>
      </p:pic>
      <p:pic>
        <p:nvPicPr>
          <p:cNvPr id="79878" name="Picture 6" descr="IMGP4677"/>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16000" contrast="14000"/>
                    </a14:imgEffect>
                  </a14:imgLayer>
                </a14:imgProps>
              </a:ext>
              <a:ext uri="{28A0092B-C50C-407E-A947-70E740481C1C}">
                <a14:useLocalDpi xmlns:a14="http://schemas.microsoft.com/office/drawing/2010/main" val="0"/>
              </a:ext>
            </a:extLst>
          </a:blip>
          <a:srcRect/>
          <a:stretch>
            <a:fillRect/>
          </a:stretch>
        </p:blipFill>
        <p:spPr bwMode="auto">
          <a:xfrm>
            <a:off x="4724399" y="2362200"/>
            <a:ext cx="4090707" cy="2720181"/>
          </a:xfrm>
          <a:prstGeom prst="rect">
            <a:avLst/>
          </a:prstGeom>
          <a:noFill/>
          <a:extLst>
            <a:ext uri="{909E8E84-426E-40DD-AFC4-6F175D3DCCD1}">
              <a14:hiddenFill xmlns:a14="http://schemas.microsoft.com/office/drawing/2010/main">
                <a:solidFill>
                  <a:srgbClr val="FFFFFF"/>
                </a:solidFill>
              </a14:hiddenFill>
            </a:ext>
          </a:extLst>
        </p:spPr>
      </p:pic>
      <p:sp>
        <p:nvSpPr>
          <p:cNvPr id="79880" name="Text Box 8"/>
          <p:cNvSpPr txBox="1">
            <a:spLocks noChangeArrowheads="1"/>
          </p:cNvSpPr>
          <p:nvPr/>
        </p:nvSpPr>
        <p:spPr bwMode="auto">
          <a:xfrm>
            <a:off x="838200" y="4876800"/>
            <a:ext cx="2590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en-US"/>
          </a:p>
        </p:txBody>
      </p:sp>
      <p:sp>
        <p:nvSpPr>
          <p:cNvPr id="79881" name="Text Box 9"/>
          <p:cNvSpPr txBox="1">
            <a:spLocks noChangeArrowheads="1"/>
          </p:cNvSpPr>
          <p:nvPr/>
        </p:nvSpPr>
        <p:spPr bwMode="auto">
          <a:xfrm>
            <a:off x="762000" y="5425281"/>
            <a:ext cx="3429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dirty="0" smtClean="0"/>
              <a:t>Use </a:t>
            </a:r>
            <a:r>
              <a:rPr lang="en-US" dirty="0"/>
              <a:t>Pusher Slide to Make  </a:t>
            </a:r>
            <a:r>
              <a:rPr lang="en-US" dirty="0" smtClean="0"/>
              <a:t>7-8 </a:t>
            </a:r>
            <a:r>
              <a:rPr lang="en-US" dirty="0"/>
              <a:t>Blood Smears for Patient  &amp; </a:t>
            </a:r>
            <a:r>
              <a:rPr lang="en-US" dirty="0" smtClean="0"/>
              <a:t> 4 </a:t>
            </a:r>
            <a:r>
              <a:rPr lang="en-US" dirty="0"/>
              <a:t>Blood Smears for a Control</a:t>
            </a:r>
          </a:p>
        </p:txBody>
      </p:sp>
      <p:sp>
        <p:nvSpPr>
          <p:cNvPr id="79883" name="Text Box 11"/>
          <p:cNvSpPr txBox="1">
            <a:spLocks noChangeArrowheads="1"/>
          </p:cNvSpPr>
          <p:nvPr/>
        </p:nvSpPr>
        <p:spPr bwMode="auto">
          <a:xfrm>
            <a:off x="5029200" y="5562600"/>
            <a:ext cx="3276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dirty="0"/>
              <a:t>Make Both Patient &amp; Control Slides Thin and Long</a:t>
            </a:r>
          </a:p>
        </p:txBody>
      </p:sp>
    </p:spTree>
    <p:extLst>
      <p:ext uri="{BB962C8B-B14F-4D97-AF65-F5344CB8AC3E}">
        <p14:creationId xmlns:p14="http://schemas.microsoft.com/office/powerpoint/2010/main" val="2651937020"/>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sp>
        <p:nvSpPr>
          <p:cNvPr id="81924" name="Rectangle 4"/>
          <p:cNvSpPr>
            <a:spLocks noGrp="1" noChangeArrowheads="1"/>
          </p:cNvSpPr>
          <p:nvPr>
            <p:ph type="title"/>
          </p:nvPr>
        </p:nvSpPr>
        <p:spPr>
          <a:xfrm>
            <a:off x="145473" y="152400"/>
            <a:ext cx="8769927" cy="1295400"/>
          </a:xfrm>
        </p:spPr>
        <p:txBody>
          <a:bodyPr/>
          <a:lstStyle/>
          <a:p>
            <a:r>
              <a:rPr lang="en-US" sz="3200" dirty="0" smtClean="0"/>
              <a:t>Leukocyte </a:t>
            </a:r>
            <a:r>
              <a:rPr lang="en-US" sz="3200" dirty="0" err="1"/>
              <a:t>Alakaline</a:t>
            </a:r>
            <a:r>
              <a:rPr lang="en-US" sz="3200" dirty="0"/>
              <a:t> </a:t>
            </a:r>
            <a:r>
              <a:rPr lang="en-US" sz="3200" dirty="0" smtClean="0"/>
              <a:t>Phosphatase</a:t>
            </a:r>
            <a:br>
              <a:rPr lang="en-US" sz="3200" dirty="0" smtClean="0"/>
            </a:br>
            <a:r>
              <a:rPr lang="en-US" sz="3200" dirty="0" smtClean="0"/>
              <a:t>(LAP)</a:t>
            </a:r>
            <a:endParaRPr lang="en-US" sz="3200" dirty="0"/>
          </a:p>
        </p:txBody>
      </p:sp>
      <p:pic>
        <p:nvPicPr>
          <p:cNvPr id="81925" name="Picture 5" descr="IMGP4691"/>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18000" contrast="21000"/>
                    </a14:imgEffect>
                  </a14:imgLayer>
                </a14:imgProps>
              </a:ext>
              <a:ext uri="{28A0092B-C50C-407E-A947-70E740481C1C}">
                <a14:useLocalDpi xmlns:a14="http://schemas.microsoft.com/office/drawing/2010/main" val="0"/>
              </a:ext>
            </a:extLst>
          </a:blip>
          <a:srcRect/>
          <a:stretch>
            <a:fillRect/>
          </a:stretch>
        </p:blipFill>
        <p:spPr bwMode="auto">
          <a:xfrm>
            <a:off x="1558635" y="1863842"/>
            <a:ext cx="6019800" cy="4003374"/>
          </a:xfrm>
          <a:prstGeom prst="rect">
            <a:avLst/>
          </a:prstGeom>
          <a:noFill/>
          <a:extLst>
            <a:ext uri="{909E8E84-426E-40DD-AFC4-6F175D3DCCD1}">
              <a14:hiddenFill xmlns:a14="http://schemas.microsoft.com/office/drawing/2010/main">
                <a:solidFill>
                  <a:srgbClr val="FFFFFF"/>
                </a:solidFill>
              </a14:hiddenFill>
            </a:ext>
          </a:extLst>
        </p:spPr>
      </p:pic>
      <p:sp>
        <p:nvSpPr>
          <p:cNvPr id="81926" name="Text Box 6"/>
          <p:cNvSpPr txBox="1">
            <a:spLocks noChangeArrowheads="1"/>
          </p:cNvSpPr>
          <p:nvPr/>
        </p:nvSpPr>
        <p:spPr bwMode="auto">
          <a:xfrm>
            <a:off x="145472" y="5874143"/>
            <a:ext cx="884612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dirty="0" smtClean="0"/>
              <a:t>Place </a:t>
            </a:r>
            <a:r>
              <a:rPr lang="en-US" dirty="0"/>
              <a:t>Both Patient &amp; Control Blood Slide in Tray and Cover With A Towel</a:t>
            </a:r>
          </a:p>
        </p:txBody>
      </p:sp>
    </p:spTree>
    <p:extLst>
      <p:ext uri="{BB962C8B-B14F-4D97-AF65-F5344CB8AC3E}">
        <p14:creationId xmlns:p14="http://schemas.microsoft.com/office/powerpoint/2010/main" val="3003056951"/>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sp>
        <p:nvSpPr>
          <p:cNvPr id="84996" name="Rectangle 4"/>
          <p:cNvSpPr>
            <a:spLocks noGrp="1" noChangeArrowheads="1"/>
          </p:cNvSpPr>
          <p:nvPr>
            <p:ph type="title"/>
          </p:nvPr>
        </p:nvSpPr>
        <p:spPr>
          <a:xfrm>
            <a:off x="152400" y="152400"/>
            <a:ext cx="8763000" cy="1295400"/>
          </a:xfrm>
        </p:spPr>
        <p:txBody>
          <a:bodyPr anchor="ctr" anchorCtr="1"/>
          <a:lstStyle/>
          <a:p>
            <a:r>
              <a:rPr lang="en-US" sz="3200" dirty="0" smtClean="0"/>
              <a:t>Leukocyte </a:t>
            </a:r>
            <a:r>
              <a:rPr lang="en-US" sz="3200" dirty="0" err="1"/>
              <a:t>Alakaline</a:t>
            </a:r>
            <a:r>
              <a:rPr lang="en-US" sz="3200" dirty="0"/>
              <a:t> </a:t>
            </a:r>
            <a:r>
              <a:rPr lang="en-US" sz="3200" dirty="0" smtClean="0"/>
              <a:t>Phosphatase</a:t>
            </a:r>
            <a:br>
              <a:rPr lang="en-US" sz="3200" dirty="0" smtClean="0"/>
            </a:br>
            <a:r>
              <a:rPr lang="en-US" sz="3200" dirty="0" smtClean="0"/>
              <a:t>(LAP)</a:t>
            </a:r>
            <a:endParaRPr lang="en-US" sz="3200" dirty="0"/>
          </a:p>
        </p:txBody>
      </p:sp>
      <p:pic>
        <p:nvPicPr>
          <p:cNvPr id="84998" name="Picture 6" descr="cml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399" y="1905000"/>
            <a:ext cx="4800601" cy="2880361"/>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4999" name="Text Box 7"/>
          <p:cNvSpPr txBox="1">
            <a:spLocks noChangeArrowheads="1"/>
          </p:cNvSpPr>
          <p:nvPr/>
        </p:nvSpPr>
        <p:spPr bwMode="auto">
          <a:xfrm>
            <a:off x="1447799" y="4996512"/>
            <a:ext cx="60198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dirty="0"/>
              <a:t>The LAP procedure is completed by counting 100 stained band or segmented neutrophils on a slide and scored on a 1-4 rating scale. The LAP score is the sum of the cell rating and represents a relative percentage of cytoplasmic volume describing the amount of LAP activity.</a:t>
            </a:r>
          </a:p>
        </p:txBody>
      </p:sp>
    </p:spTree>
    <p:extLst>
      <p:ext uri="{BB962C8B-B14F-4D97-AF65-F5344CB8AC3E}">
        <p14:creationId xmlns:p14="http://schemas.microsoft.com/office/powerpoint/2010/main" val="1285678712"/>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152400" y="1600200"/>
            <a:ext cx="8839200" cy="5105400"/>
          </a:xfrm>
        </p:spPr>
        <p:txBody>
          <a:bodyPr/>
          <a:lstStyle/>
          <a:p>
            <a:r>
              <a:rPr lang="en-US" sz="6000" dirty="0" smtClean="0"/>
              <a:t>~The End~</a:t>
            </a:r>
            <a:br>
              <a:rPr lang="en-US" sz="6000" dirty="0" smtClean="0"/>
            </a:br>
            <a:r>
              <a:rPr lang="en-US" sz="6000" dirty="0" smtClean="0">
                <a:sym typeface="Wingdings" pitchFamily="2" charset="2"/>
              </a:rPr>
              <a:t></a:t>
            </a:r>
            <a:endParaRPr lang="en-US" sz="6000" dirty="0"/>
          </a:p>
        </p:txBody>
      </p:sp>
    </p:spTree>
    <p:extLst>
      <p:ext uri="{BB962C8B-B14F-4D97-AF65-F5344CB8AC3E}">
        <p14:creationId xmlns:p14="http://schemas.microsoft.com/office/powerpoint/2010/main" val="1330573578"/>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sp>
        <p:nvSpPr>
          <p:cNvPr id="112643" name="Rectangle 3"/>
          <p:cNvSpPr>
            <a:spLocks noGrp="1" noChangeArrowheads="1"/>
          </p:cNvSpPr>
          <p:nvPr>
            <p:ph idx="1"/>
          </p:nvPr>
        </p:nvSpPr>
        <p:spPr>
          <a:xfrm>
            <a:off x="228600" y="1600200"/>
            <a:ext cx="6400800" cy="5029200"/>
          </a:xfrm>
        </p:spPr>
        <p:txBody>
          <a:bodyPr>
            <a:normAutofit fontScale="70000" lnSpcReduction="20000"/>
          </a:bodyPr>
          <a:lstStyle/>
          <a:p>
            <a:r>
              <a:rPr lang="en-US" sz="2800" dirty="0" smtClean="0"/>
              <a:t>Obtain </a:t>
            </a:r>
            <a:r>
              <a:rPr lang="en-US" sz="2800" dirty="0"/>
              <a:t>two clean glass slides.  </a:t>
            </a:r>
          </a:p>
          <a:p>
            <a:pPr lvl="1">
              <a:buClr>
                <a:schemeClr val="accent3"/>
              </a:buClr>
            </a:pPr>
            <a:r>
              <a:rPr lang="en-US" sz="2200" dirty="0" smtClean="0"/>
              <a:t>Slides </a:t>
            </a:r>
            <a:r>
              <a:rPr lang="en-US" sz="2200" dirty="0"/>
              <a:t>with a white frosted end are for routine patient </a:t>
            </a:r>
            <a:r>
              <a:rPr lang="en-US" sz="2200" dirty="0" smtClean="0"/>
              <a:t>samples</a:t>
            </a:r>
          </a:p>
          <a:p>
            <a:pPr lvl="1">
              <a:buClr>
                <a:schemeClr val="accent3"/>
              </a:buClr>
            </a:pPr>
            <a:r>
              <a:rPr lang="en-US" sz="2400" dirty="0" smtClean="0"/>
              <a:t>Slides </a:t>
            </a:r>
            <a:r>
              <a:rPr lang="en-US" sz="2400" dirty="0"/>
              <a:t>with a colored frosted end (usually green in color) are for STAT patient samples</a:t>
            </a:r>
            <a:r>
              <a:rPr lang="en-US" sz="2400" dirty="0" smtClean="0"/>
              <a:t>.</a:t>
            </a:r>
          </a:p>
          <a:p>
            <a:pPr marL="365760" lvl="1" indent="0">
              <a:buClr>
                <a:schemeClr val="accent3"/>
              </a:buClr>
              <a:buNone/>
            </a:pPr>
            <a:endParaRPr lang="en-US" sz="2400" dirty="0" smtClean="0"/>
          </a:p>
          <a:p>
            <a:r>
              <a:rPr lang="en-US" sz="2800" dirty="0" smtClean="0"/>
              <a:t>On one </a:t>
            </a:r>
            <a:r>
              <a:rPr lang="en-US" sz="2800" dirty="0"/>
              <a:t>slide the blood sample is </a:t>
            </a:r>
            <a:r>
              <a:rPr lang="en-US" sz="2800" dirty="0" smtClean="0"/>
              <a:t>placed, this </a:t>
            </a:r>
            <a:r>
              <a:rPr lang="en-US" sz="2800" dirty="0"/>
              <a:t>is the "sample" slide. The second slide is used to smear the drop of </a:t>
            </a:r>
            <a:r>
              <a:rPr lang="en-US" sz="2800" dirty="0" smtClean="0"/>
              <a:t>blood, this </a:t>
            </a:r>
            <a:r>
              <a:rPr lang="en-US" sz="2800" dirty="0"/>
              <a:t>is the "spreader" </a:t>
            </a:r>
            <a:r>
              <a:rPr lang="en-US" sz="2800" dirty="0" smtClean="0"/>
              <a:t>slide</a:t>
            </a:r>
          </a:p>
          <a:p>
            <a:pPr marL="45720" indent="0">
              <a:buNone/>
            </a:pPr>
            <a:endParaRPr lang="en-US" sz="2800" dirty="0" smtClean="0"/>
          </a:p>
          <a:p>
            <a:r>
              <a:rPr lang="en-US" sz="2800" dirty="0" smtClean="0"/>
              <a:t>Handle </a:t>
            </a:r>
            <a:r>
              <a:rPr lang="en-US" sz="2800" dirty="0"/>
              <a:t>slides by edges only (any grease on the slide will cause the dried blood to flake off during staining). </a:t>
            </a:r>
          </a:p>
          <a:p>
            <a:pPr marL="45720" indent="0">
              <a:buNone/>
            </a:pPr>
            <a:r>
              <a:rPr lang="en-US" sz="2800" dirty="0" smtClean="0"/>
              <a:t> </a:t>
            </a:r>
          </a:p>
          <a:p>
            <a:r>
              <a:rPr lang="en-US" sz="2800" dirty="0" smtClean="0"/>
              <a:t>Place a small </a:t>
            </a:r>
            <a:r>
              <a:rPr lang="en-US" sz="2800" dirty="0"/>
              <a:t>drop of well mixed patient blood on </a:t>
            </a:r>
            <a:r>
              <a:rPr lang="en-US" sz="2800" dirty="0" smtClean="0"/>
              <a:t>sample </a:t>
            </a:r>
            <a:r>
              <a:rPr lang="en-US" sz="2800" dirty="0"/>
              <a:t>slide by using a diff quick, capillary tube or applicator sticks</a:t>
            </a:r>
            <a:r>
              <a:rPr lang="en-US" sz="2800" dirty="0" smtClean="0"/>
              <a:t>.</a:t>
            </a:r>
            <a:endParaRPr lang="en-US" sz="2800" dirty="0"/>
          </a:p>
        </p:txBody>
      </p:sp>
      <p:sp>
        <p:nvSpPr>
          <p:cNvPr id="112642" name="Rectangle 2"/>
          <p:cNvSpPr>
            <a:spLocks noGrp="1" noChangeArrowheads="1"/>
          </p:cNvSpPr>
          <p:nvPr>
            <p:ph type="title"/>
          </p:nvPr>
        </p:nvSpPr>
        <p:spPr>
          <a:xfrm>
            <a:off x="152400" y="152400"/>
            <a:ext cx="8839200" cy="1371600"/>
          </a:xfrm>
        </p:spPr>
        <p:txBody>
          <a:bodyPr/>
          <a:lstStyle/>
          <a:p>
            <a:r>
              <a:rPr lang="en-US" dirty="0" smtClean="0"/>
              <a:t>Making a slide</a:t>
            </a:r>
            <a:endParaRPr lang="en-US" dirty="0"/>
          </a:p>
        </p:txBody>
      </p:sp>
      <p:pic>
        <p:nvPicPr>
          <p:cNvPr id="4" name="Picture 5" descr="IMGP4675"/>
          <p:cNvPicPr>
            <a:picLocks noChangeAspect="1" noChangeArrowheads="1"/>
          </p:cNvPicPr>
          <p:nvPr/>
        </p:nvPicPr>
        <p:blipFill>
          <a:blip r:embed="rId2" cstate="print">
            <a:extLst>
              <a:ext uri="{28A0092B-C50C-407E-A947-70E740481C1C}">
                <a14:useLocalDpi xmlns:a14="http://schemas.microsoft.com/office/drawing/2010/main" val="0"/>
              </a:ext>
            </a:extLst>
          </a:blip>
          <a:srcRect r="26126" b="7042"/>
          <a:stretch>
            <a:fillRect/>
          </a:stretch>
        </p:blipFill>
        <p:spPr bwMode="auto">
          <a:xfrm>
            <a:off x="6781800" y="2895600"/>
            <a:ext cx="2115972" cy="2216733"/>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7465900"/>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sp>
        <p:nvSpPr>
          <p:cNvPr id="124931" name="Rectangle 3"/>
          <p:cNvSpPr>
            <a:spLocks noGrp="1" noChangeArrowheads="1"/>
          </p:cNvSpPr>
          <p:nvPr>
            <p:ph idx="1"/>
          </p:nvPr>
        </p:nvSpPr>
        <p:spPr>
          <a:xfrm>
            <a:off x="457200" y="1600200"/>
            <a:ext cx="8229600" cy="1749138"/>
          </a:xfrm>
        </p:spPr>
        <p:txBody>
          <a:bodyPr>
            <a:normAutofit/>
          </a:bodyPr>
          <a:lstStyle/>
          <a:p>
            <a:r>
              <a:rPr lang="en-US" sz="2400" dirty="0" smtClean="0"/>
              <a:t>Place </a:t>
            </a:r>
            <a:r>
              <a:rPr lang="en-US" sz="2400" dirty="0"/>
              <a:t>the end of the spreader slide on the sample slide so that the short sided edge of the spreader is just below the drop of blood. </a:t>
            </a:r>
          </a:p>
        </p:txBody>
      </p:sp>
      <p:sp>
        <p:nvSpPr>
          <p:cNvPr id="124930" name="Rectangle 2"/>
          <p:cNvSpPr>
            <a:spLocks noGrp="1" noChangeArrowheads="1"/>
          </p:cNvSpPr>
          <p:nvPr>
            <p:ph type="title"/>
          </p:nvPr>
        </p:nvSpPr>
        <p:spPr>
          <a:xfrm>
            <a:off x="152400" y="152400"/>
            <a:ext cx="8839200" cy="1371600"/>
          </a:xfrm>
        </p:spPr>
        <p:txBody>
          <a:bodyPr/>
          <a:lstStyle/>
          <a:p>
            <a:r>
              <a:rPr lang="en-US" dirty="0" smtClean="0"/>
              <a:t>Making a slide</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522707"/>
            <a:ext cx="2971800" cy="27460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4060351"/>
            <a:ext cx="4191000" cy="1728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581776" y="4895753"/>
            <a:ext cx="1809750" cy="521161"/>
          </a:xfrm>
          <a:prstGeom prst="rect">
            <a:avLst/>
          </a:prstGeom>
          <a:noFill/>
        </p:spPr>
        <p:txBody>
          <a:bodyPr wrap="square" rtlCol="0">
            <a:spAutoFit/>
          </a:bodyPr>
          <a:lstStyle/>
          <a:p>
            <a:r>
              <a:rPr lang="en-US" dirty="0" smtClean="0">
                <a:solidFill>
                  <a:schemeClr val="bg2"/>
                </a:solidFill>
              </a:rPr>
              <a:t>Sample Slide</a:t>
            </a:r>
            <a:endParaRPr lang="en-US" dirty="0">
              <a:solidFill>
                <a:schemeClr val="bg2"/>
              </a:solidFill>
            </a:endParaRPr>
          </a:p>
        </p:txBody>
      </p:sp>
      <p:sp>
        <p:nvSpPr>
          <p:cNvPr id="6" name="TextBox 5"/>
          <p:cNvSpPr txBox="1"/>
          <p:nvPr/>
        </p:nvSpPr>
        <p:spPr>
          <a:xfrm rot="20491645">
            <a:off x="6424477" y="4219341"/>
            <a:ext cx="1920875" cy="521161"/>
          </a:xfrm>
          <a:prstGeom prst="rect">
            <a:avLst/>
          </a:prstGeom>
          <a:noFill/>
        </p:spPr>
        <p:txBody>
          <a:bodyPr wrap="square" rtlCol="0">
            <a:spAutoFit/>
          </a:bodyPr>
          <a:lstStyle/>
          <a:p>
            <a:r>
              <a:rPr lang="en-US" dirty="0" smtClean="0">
                <a:solidFill>
                  <a:schemeClr val="bg2"/>
                </a:solidFill>
              </a:rPr>
              <a:t>Spreader Slide</a:t>
            </a:r>
            <a:endParaRPr lang="en-US" dirty="0">
              <a:solidFill>
                <a:schemeClr val="bg2"/>
              </a:solidFill>
            </a:endParaRPr>
          </a:p>
        </p:txBody>
      </p:sp>
    </p:spTree>
    <p:extLst>
      <p:ext uri="{BB962C8B-B14F-4D97-AF65-F5344CB8AC3E}">
        <p14:creationId xmlns:p14="http://schemas.microsoft.com/office/powerpoint/2010/main" val="490173463"/>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sp>
        <p:nvSpPr>
          <p:cNvPr id="124931" name="Rectangle 3"/>
          <p:cNvSpPr>
            <a:spLocks noGrp="1" noChangeArrowheads="1"/>
          </p:cNvSpPr>
          <p:nvPr>
            <p:ph idx="1"/>
          </p:nvPr>
        </p:nvSpPr>
        <p:spPr>
          <a:xfrm>
            <a:off x="152400" y="1600200"/>
            <a:ext cx="8839200" cy="2057400"/>
          </a:xfrm>
        </p:spPr>
        <p:txBody>
          <a:bodyPr>
            <a:normAutofit fontScale="92500" lnSpcReduction="10000"/>
          </a:bodyPr>
          <a:lstStyle/>
          <a:p>
            <a:r>
              <a:rPr lang="en-US" sz="2400" dirty="0" smtClean="0"/>
              <a:t>The </a:t>
            </a:r>
            <a:r>
              <a:rPr lang="en-US" sz="2400" dirty="0"/>
              <a:t>next two steps should be done quickly to avoid smears that are too thick. Holding the spreader at an angle of 30</a:t>
            </a:r>
            <a:r>
              <a:rPr lang="en-US" sz="2400" baseline="30000" dirty="0"/>
              <a:t>o</a:t>
            </a:r>
            <a:r>
              <a:rPr lang="en-US" sz="2400" dirty="0"/>
              <a:t> (relative to the sample slide), push the spreader so that the edge just barely touches the drop of blood. By capillary action, a thin line of blood will spread along the edge of the spreader .   </a:t>
            </a:r>
            <a:r>
              <a:rPr lang="en-US" sz="2400" dirty="0" smtClean="0"/>
              <a:t> </a:t>
            </a:r>
            <a:endParaRPr lang="en-US" sz="2400" dirty="0"/>
          </a:p>
          <a:p>
            <a:endParaRPr lang="en-US" sz="2400" dirty="0"/>
          </a:p>
        </p:txBody>
      </p:sp>
      <p:sp>
        <p:nvSpPr>
          <p:cNvPr id="124930" name="Rectangle 2"/>
          <p:cNvSpPr>
            <a:spLocks noGrp="1" noChangeArrowheads="1"/>
          </p:cNvSpPr>
          <p:nvPr>
            <p:ph type="title"/>
          </p:nvPr>
        </p:nvSpPr>
        <p:spPr>
          <a:xfrm>
            <a:off x="152400" y="152400"/>
            <a:ext cx="8839200" cy="1371600"/>
          </a:xfrm>
        </p:spPr>
        <p:txBody>
          <a:bodyPr/>
          <a:lstStyle/>
          <a:p>
            <a:r>
              <a:rPr lang="en-US" dirty="0" smtClean="0"/>
              <a:t>Making a slide</a:t>
            </a:r>
            <a:endParaRPr lang="en-US" dirty="0"/>
          </a:p>
        </p:txBody>
      </p:sp>
      <p:pic>
        <p:nvPicPr>
          <p:cNvPr id="4" name="Picture 5" descr="IMGP4676"/>
          <p:cNvPicPr>
            <a:picLocks noChangeAspect="1" noChangeArrowheads="1"/>
          </p:cNvPicPr>
          <p:nvPr/>
        </p:nvPicPr>
        <p:blipFill>
          <a:blip r:embed="rId2" cstate="print">
            <a:extLst>
              <a:ext uri="{28A0092B-C50C-407E-A947-70E740481C1C}">
                <a14:useLocalDpi xmlns:a14="http://schemas.microsoft.com/office/drawing/2010/main" val="0"/>
              </a:ext>
            </a:extLst>
          </a:blip>
          <a:srcRect l="56282"/>
          <a:stretch>
            <a:fillRect/>
          </a:stretch>
        </p:blipFill>
        <p:spPr bwMode="auto">
          <a:xfrm>
            <a:off x="6629400" y="3349338"/>
            <a:ext cx="2143708" cy="3231989"/>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410" y="3992259"/>
            <a:ext cx="2082401" cy="1951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4198967"/>
            <a:ext cx="3416035" cy="14634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1953816"/>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sp>
        <p:nvSpPr>
          <p:cNvPr id="124931" name="Rectangle 3"/>
          <p:cNvSpPr>
            <a:spLocks noGrp="1" noChangeArrowheads="1"/>
          </p:cNvSpPr>
          <p:nvPr>
            <p:ph idx="1"/>
          </p:nvPr>
        </p:nvSpPr>
        <p:spPr>
          <a:xfrm>
            <a:off x="457200" y="1600200"/>
            <a:ext cx="8229600" cy="2438400"/>
          </a:xfrm>
        </p:spPr>
        <p:txBody>
          <a:bodyPr>
            <a:normAutofit/>
          </a:bodyPr>
          <a:lstStyle/>
          <a:p>
            <a:r>
              <a:rPr lang="en-US" sz="2400" dirty="0" smtClean="0"/>
              <a:t>Quickly </a:t>
            </a:r>
            <a:r>
              <a:rPr lang="en-US" sz="2400" dirty="0"/>
              <a:t>drag the spreader along the entire length of the sample slide in one fluid motion. Note that the blood is being dragged by the spreader.   </a:t>
            </a:r>
            <a:endParaRPr lang="en-US" sz="2400" dirty="0" smtClean="0"/>
          </a:p>
          <a:p>
            <a:r>
              <a:rPr lang="en-US" sz="2400" dirty="0" smtClean="0"/>
              <a:t>The </a:t>
            </a:r>
            <a:r>
              <a:rPr lang="en-US" sz="2400" dirty="0"/>
              <a:t>smear should end before the end of the sample </a:t>
            </a:r>
            <a:r>
              <a:rPr lang="en-US" sz="2400" dirty="0" smtClean="0"/>
              <a:t>slide also it </a:t>
            </a:r>
            <a:r>
              <a:rPr lang="en-US" sz="2400" dirty="0"/>
              <a:t>should </a:t>
            </a:r>
            <a:r>
              <a:rPr lang="en-US" sz="2400" dirty="0" smtClean="0"/>
              <a:t>end </a:t>
            </a:r>
            <a:r>
              <a:rPr lang="en-US" sz="2400" dirty="0"/>
              <a:t>in a "feathered edge" - a region where the blood cells are well separated. </a:t>
            </a:r>
          </a:p>
          <a:p>
            <a:pPr marL="45720" indent="0">
              <a:buNone/>
            </a:pPr>
            <a:endParaRPr lang="en-US" sz="2400" dirty="0"/>
          </a:p>
        </p:txBody>
      </p:sp>
      <p:sp>
        <p:nvSpPr>
          <p:cNvPr id="124930" name="Rectangle 2"/>
          <p:cNvSpPr>
            <a:spLocks noGrp="1" noChangeArrowheads="1"/>
          </p:cNvSpPr>
          <p:nvPr>
            <p:ph type="title"/>
          </p:nvPr>
        </p:nvSpPr>
        <p:spPr>
          <a:xfrm>
            <a:off x="152400" y="152400"/>
            <a:ext cx="8839200" cy="1371600"/>
          </a:xfrm>
        </p:spPr>
        <p:txBody>
          <a:bodyPr/>
          <a:lstStyle/>
          <a:p>
            <a:r>
              <a:rPr lang="en-US" dirty="0" smtClean="0"/>
              <a:t>Making a slide</a:t>
            </a:r>
            <a:endParaRPr lang="en-US" dirty="0"/>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241603"/>
            <a:ext cx="2332351" cy="2014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b="50000"/>
          <a:stretch/>
        </p:blipFill>
        <p:spPr bwMode="auto">
          <a:xfrm>
            <a:off x="7162800" y="4936926"/>
            <a:ext cx="1679612" cy="624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2746" y="4437746"/>
            <a:ext cx="3690071" cy="1622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0332237"/>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sp>
        <p:nvSpPr>
          <p:cNvPr id="115715" name="Rectangle 3"/>
          <p:cNvSpPr>
            <a:spLocks noGrp="1" noChangeArrowheads="1"/>
          </p:cNvSpPr>
          <p:nvPr>
            <p:ph idx="1"/>
          </p:nvPr>
        </p:nvSpPr>
        <p:spPr/>
        <p:txBody>
          <a:bodyPr>
            <a:normAutofit/>
          </a:bodyPr>
          <a:lstStyle/>
          <a:p>
            <a:r>
              <a:rPr lang="en-US" sz="2800" dirty="0" smtClean="0"/>
              <a:t>Place </a:t>
            </a:r>
            <a:r>
              <a:rPr lang="en-US" sz="2800" dirty="0"/>
              <a:t>a patient aliquot label over the frosted end of the slide and write your initials in any space available on the label</a:t>
            </a:r>
            <a:r>
              <a:rPr lang="en-US" sz="2800" dirty="0" smtClean="0"/>
              <a:t>.</a:t>
            </a:r>
          </a:p>
          <a:p>
            <a:pPr marL="45720" indent="0">
              <a:buNone/>
            </a:pPr>
            <a:endParaRPr lang="en-US" sz="2800" dirty="0"/>
          </a:p>
          <a:p>
            <a:r>
              <a:rPr lang="en-US" sz="2800" dirty="0"/>
              <a:t>Allow the slide to dry and place in a </a:t>
            </a:r>
            <a:r>
              <a:rPr lang="en-US" sz="2800" dirty="0" err="1"/>
              <a:t>stainer</a:t>
            </a:r>
            <a:r>
              <a:rPr lang="en-US" sz="2800" dirty="0"/>
              <a:t> cassette to be stained.</a:t>
            </a:r>
          </a:p>
        </p:txBody>
      </p:sp>
      <p:sp>
        <p:nvSpPr>
          <p:cNvPr id="115714" name="Rectangle 2"/>
          <p:cNvSpPr>
            <a:spLocks noGrp="1" noChangeArrowheads="1"/>
          </p:cNvSpPr>
          <p:nvPr>
            <p:ph type="title"/>
          </p:nvPr>
        </p:nvSpPr>
        <p:spPr>
          <a:xfrm>
            <a:off x="152400" y="152400"/>
            <a:ext cx="8839200" cy="1371600"/>
          </a:xfrm>
        </p:spPr>
        <p:txBody>
          <a:bodyPr/>
          <a:lstStyle/>
          <a:p>
            <a:r>
              <a:rPr lang="en-US" dirty="0" smtClean="0"/>
              <a:t>Finishing touches</a:t>
            </a:r>
            <a:endParaRPr lang="en-US" dirty="0"/>
          </a:p>
        </p:txBody>
      </p:sp>
    </p:spTree>
    <p:extLst>
      <p:ext uri="{BB962C8B-B14F-4D97-AF65-F5344CB8AC3E}">
        <p14:creationId xmlns:p14="http://schemas.microsoft.com/office/powerpoint/2010/main" val="1785439751"/>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sp>
        <p:nvSpPr>
          <p:cNvPr id="119812" name="Rectangle 4"/>
          <p:cNvSpPr>
            <a:spLocks noGrp="1" noChangeArrowheads="1"/>
          </p:cNvSpPr>
          <p:nvPr>
            <p:ph type="title"/>
          </p:nvPr>
        </p:nvSpPr>
        <p:spPr>
          <a:xfrm>
            <a:off x="152400" y="152400"/>
            <a:ext cx="8839200" cy="1371600"/>
          </a:xfrm>
        </p:spPr>
        <p:txBody>
          <a:bodyPr/>
          <a:lstStyle/>
          <a:p>
            <a:r>
              <a:rPr lang="en-US" dirty="0" smtClean="0"/>
              <a:t>Stained slide</a:t>
            </a:r>
            <a:endParaRPr lang="en-US" dirty="0"/>
          </a:p>
        </p:txBody>
      </p:sp>
      <p:sp>
        <p:nvSpPr>
          <p:cNvPr id="119815" name="Text Box 7"/>
          <p:cNvSpPr txBox="1">
            <a:spLocks noChangeArrowheads="1"/>
          </p:cNvSpPr>
          <p:nvPr/>
        </p:nvSpPr>
        <p:spPr bwMode="auto">
          <a:xfrm>
            <a:off x="2438400" y="5410200"/>
            <a:ext cx="419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119816" name="Text Box 8"/>
          <p:cNvSpPr txBox="1">
            <a:spLocks noChangeArrowheads="1"/>
          </p:cNvSpPr>
          <p:nvPr/>
        </p:nvSpPr>
        <p:spPr bwMode="auto">
          <a:xfrm>
            <a:off x="1902619" y="4927707"/>
            <a:ext cx="533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dirty="0" smtClean="0"/>
              <a:t>Note </a:t>
            </a:r>
            <a:r>
              <a:rPr lang="en-US" sz="2400" dirty="0"/>
              <a:t>the feathered edge and how the smear is free of streaks or holes.</a:t>
            </a:r>
          </a:p>
        </p:txBody>
      </p:sp>
      <p:pic>
        <p:nvPicPr>
          <p:cNvPr id="6" name="Picture 5" descr="IMGP4657"/>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9241" t="10486" r="24649" b="16163"/>
          <a:stretch/>
        </p:blipFill>
        <p:spPr bwMode="auto">
          <a:xfrm rot="16200000">
            <a:off x="3623703" y="1306758"/>
            <a:ext cx="1820393" cy="4388476"/>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p:cNvSpPr txBox="1"/>
          <p:nvPr/>
        </p:nvSpPr>
        <p:spPr>
          <a:xfrm rot="5400000">
            <a:off x="5703233" y="2993164"/>
            <a:ext cx="1034147" cy="1015663"/>
          </a:xfrm>
          <a:prstGeom prst="rect">
            <a:avLst/>
          </a:prstGeom>
          <a:noFill/>
        </p:spPr>
        <p:txBody>
          <a:bodyPr wrap="square" rtlCol="0">
            <a:spAutoFit/>
          </a:bodyPr>
          <a:lstStyle/>
          <a:p>
            <a:pPr algn="ctr"/>
            <a:r>
              <a:rPr lang="en-US" sz="1200" dirty="0" smtClean="0">
                <a:solidFill>
                  <a:schemeClr val="accent4">
                    <a:lumMod val="50000"/>
                  </a:schemeClr>
                </a:solidFill>
              </a:rPr>
              <a:t>Name</a:t>
            </a:r>
          </a:p>
          <a:p>
            <a:pPr algn="ctr"/>
            <a:r>
              <a:rPr lang="en-US" sz="1200" dirty="0" smtClean="0">
                <a:solidFill>
                  <a:schemeClr val="accent4">
                    <a:lumMod val="50000"/>
                  </a:schemeClr>
                </a:solidFill>
              </a:rPr>
              <a:t>Order #</a:t>
            </a:r>
          </a:p>
          <a:p>
            <a:pPr algn="ctr"/>
            <a:r>
              <a:rPr lang="en-US" sz="1200" dirty="0" smtClean="0">
                <a:solidFill>
                  <a:schemeClr val="accent4">
                    <a:lumMod val="50000"/>
                  </a:schemeClr>
                </a:solidFill>
              </a:rPr>
              <a:t>MRN</a:t>
            </a:r>
          </a:p>
          <a:p>
            <a:pPr algn="ctr"/>
            <a:r>
              <a:rPr lang="en-US" sz="1200" dirty="0" smtClean="0">
                <a:solidFill>
                  <a:schemeClr val="accent4">
                    <a:lumMod val="50000"/>
                  </a:schemeClr>
                </a:solidFill>
              </a:rPr>
              <a:t>Date</a:t>
            </a:r>
          </a:p>
          <a:p>
            <a:pPr algn="ctr"/>
            <a:r>
              <a:rPr lang="en-US" sz="1200" dirty="0">
                <a:solidFill>
                  <a:schemeClr val="accent4">
                    <a:lumMod val="50000"/>
                  </a:schemeClr>
                </a:solidFill>
              </a:rPr>
              <a:t>I</a:t>
            </a:r>
            <a:r>
              <a:rPr lang="en-US" sz="1200" dirty="0" smtClean="0">
                <a:solidFill>
                  <a:schemeClr val="accent4">
                    <a:lumMod val="50000"/>
                  </a:schemeClr>
                </a:solidFill>
              </a:rPr>
              <a:t>nitials</a:t>
            </a:r>
          </a:p>
        </p:txBody>
      </p:sp>
    </p:spTree>
    <p:extLst>
      <p:ext uri="{BB962C8B-B14F-4D97-AF65-F5344CB8AC3E}">
        <p14:creationId xmlns:p14="http://schemas.microsoft.com/office/powerpoint/2010/main" val="4086829938"/>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themeOverride>
</file>

<file path=ppt/theme/themeOverride10.xml><?xml version="1.0" encoding="utf-8"?>
<a:themeOverride xmlns:a="http://schemas.openxmlformats.org/drawingml/2006/main">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themeOverride>
</file>

<file path=ppt/theme/themeOverride11.xml><?xml version="1.0" encoding="utf-8"?>
<a:themeOverride xmlns:a="http://schemas.openxmlformats.org/drawingml/2006/main">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themeOverride>
</file>

<file path=ppt/theme/themeOverride12.xml><?xml version="1.0" encoding="utf-8"?>
<a:themeOverride xmlns:a="http://schemas.openxmlformats.org/drawingml/2006/main">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themeOverride>
</file>

<file path=ppt/theme/themeOverride13.xml><?xml version="1.0" encoding="utf-8"?>
<a:themeOverride xmlns:a="http://schemas.openxmlformats.org/drawingml/2006/main">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themeOverride>
</file>

<file path=ppt/theme/themeOverride14.xml><?xml version="1.0" encoding="utf-8"?>
<a:themeOverride xmlns:a="http://schemas.openxmlformats.org/drawingml/2006/main">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themeOverride>
</file>

<file path=ppt/theme/themeOverride15.xml><?xml version="1.0" encoding="utf-8"?>
<a:themeOverride xmlns:a="http://schemas.openxmlformats.org/drawingml/2006/main">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themeOverride>
</file>

<file path=ppt/theme/themeOverride16.xml><?xml version="1.0" encoding="utf-8"?>
<a:themeOverride xmlns:a="http://schemas.openxmlformats.org/drawingml/2006/main">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themeOverride>
</file>

<file path=ppt/theme/themeOverride17.xml><?xml version="1.0" encoding="utf-8"?>
<a:themeOverride xmlns:a="http://schemas.openxmlformats.org/drawingml/2006/main">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themeOverride>
</file>

<file path=ppt/theme/themeOverride18.xml><?xml version="1.0" encoding="utf-8"?>
<a:themeOverride xmlns:a="http://schemas.openxmlformats.org/drawingml/2006/main">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themeOverride>
</file>

<file path=ppt/theme/themeOverride19.xml><?xml version="1.0" encoding="utf-8"?>
<a:themeOverride xmlns:a="http://schemas.openxmlformats.org/drawingml/2006/main">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themeOverride>
</file>

<file path=ppt/theme/themeOverride2.xml><?xml version="1.0" encoding="utf-8"?>
<a:themeOverride xmlns:a="http://schemas.openxmlformats.org/drawingml/2006/main">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themeOverride>
</file>

<file path=ppt/theme/themeOverride3.xml><?xml version="1.0" encoding="utf-8"?>
<a:themeOverride xmlns:a="http://schemas.openxmlformats.org/drawingml/2006/main">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themeOverride>
</file>

<file path=ppt/theme/themeOverride4.xml><?xml version="1.0" encoding="utf-8"?>
<a:themeOverride xmlns:a="http://schemas.openxmlformats.org/drawingml/2006/main">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themeOverride>
</file>

<file path=ppt/theme/themeOverride5.xml><?xml version="1.0" encoding="utf-8"?>
<a:themeOverride xmlns:a="http://schemas.openxmlformats.org/drawingml/2006/main">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themeOverride>
</file>

<file path=ppt/theme/themeOverride6.xml><?xml version="1.0" encoding="utf-8"?>
<a:themeOverride xmlns:a="http://schemas.openxmlformats.org/drawingml/2006/main">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themeOverride>
</file>

<file path=ppt/theme/themeOverride7.xml><?xml version="1.0" encoding="utf-8"?>
<a:themeOverride xmlns:a="http://schemas.openxmlformats.org/drawingml/2006/main">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themeOverride>
</file>

<file path=ppt/theme/themeOverride8.xml><?xml version="1.0" encoding="utf-8"?>
<a:themeOverride xmlns:a="http://schemas.openxmlformats.org/drawingml/2006/main">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themeOverride>
</file>

<file path=ppt/theme/themeOverride9.xml><?xml version="1.0" encoding="utf-8"?>
<a:themeOverride xmlns:a="http://schemas.openxmlformats.org/drawingml/2006/main">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themeOverride>
</file>

<file path=docProps/app.xml><?xml version="1.0" encoding="utf-8"?>
<Properties xmlns="http://schemas.openxmlformats.org/officeDocument/2006/extended-properties" xmlns:vt="http://schemas.openxmlformats.org/officeDocument/2006/docPropsVTypes">
  <Template/>
  <TotalTime>124</TotalTime>
  <Words>1431</Words>
  <Application>Microsoft Office PowerPoint</Application>
  <PresentationFormat>On-screen Show (4:3)</PresentationFormat>
  <Paragraphs>120</Paragraphs>
  <Slides>33</Slides>
  <Notes>2</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Grid</vt:lpstr>
      <vt:lpstr>Patient Differential Slides,  Spun hematocrits &amp; Leukocyte alkaline phosphatase (LAP)</vt:lpstr>
      <vt:lpstr>Patient Differential Slides</vt:lpstr>
      <vt:lpstr>Patient Differential Slides</vt:lpstr>
      <vt:lpstr>Making a slide</vt:lpstr>
      <vt:lpstr>Making a slide</vt:lpstr>
      <vt:lpstr>Making a slide</vt:lpstr>
      <vt:lpstr>Making a slide</vt:lpstr>
      <vt:lpstr>Finishing touches</vt:lpstr>
      <vt:lpstr>Stained slide</vt:lpstr>
      <vt:lpstr>Albumin slides</vt:lpstr>
      <vt:lpstr>Making albumin Slides</vt:lpstr>
      <vt:lpstr>Spun Hematocrits</vt:lpstr>
      <vt:lpstr>Spun Hematocrits</vt:lpstr>
      <vt:lpstr>Procedure</vt:lpstr>
      <vt:lpstr>Procedure</vt:lpstr>
      <vt:lpstr>Procedure</vt:lpstr>
      <vt:lpstr>Procedure</vt:lpstr>
      <vt:lpstr>Spun Hematocrits</vt:lpstr>
      <vt:lpstr>Spun Hematocrits</vt:lpstr>
      <vt:lpstr>Spun Hematocrits</vt:lpstr>
      <vt:lpstr>Spun Hematocrits</vt:lpstr>
      <vt:lpstr>Leukocyte Alkaline Phosphatase (LAP)</vt:lpstr>
      <vt:lpstr>methodology</vt:lpstr>
      <vt:lpstr>Specimen requirements</vt:lpstr>
      <vt:lpstr>Specimen stability</vt:lpstr>
      <vt:lpstr>supplies</vt:lpstr>
      <vt:lpstr>procedure</vt:lpstr>
      <vt:lpstr>Leukocyte Alakaline Phosphatase (LAP)</vt:lpstr>
      <vt:lpstr>Leukocyte Alakaline Phosphatase (LAP)</vt:lpstr>
      <vt:lpstr>Leukocyte Alakaline Phosphatase (LAP)</vt:lpstr>
      <vt:lpstr>Leukocyte Alakaline Phosphatase (LAP)</vt:lpstr>
      <vt:lpstr>Leukocyte Alakaline Phosphatase (LAP)</vt:lpstr>
      <vt:lpstr>~The End~ </vt:lpstr>
    </vt:vector>
  </TitlesOfParts>
  <Company>Scott &amp; White Healthcare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Patient Differential Slides</dc:title>
  <dc:creator>%username%</dc:creator>
  <cp:lastModifiedBy>Lowe, Michell D</cp:lastModifiedBy>
  <cp:revision>14</cp:revision>
  <dcterms:created xsi:type="dcterms:W3CDTF">2012-10-21T21:48:17Z</dcterms:created>
  <dcterms:modified xsi:type="dcterms:W3CDTF">2016-10-04T12:39:53Z</dcterms:modified>
</cp:coreProperties>
</file>