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5" r:id="rId4"/>
    <p:sldId id="266" r:id="rId5"/>
    <p:sldId id="26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1"/>
            <a:ext cx="12192000" cy="68558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" y="1071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9" name="Picture 8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6086475"/>
            <a:ext cx="3977216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969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4" b="-778"/>
          <a:stretch>
            <a:fillRect/>
          </a:stretch>
        </p:blipFill>
        <p:spPr bwMode="auto">
          <a:xfrm rot="16200000" flipH="1">
            <a:off x="4257988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7B1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31775" indent="-230188"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solidFill>
                  <a:srgbClr val="4D4D4D"/>
                </a:solidFill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6159501"/>
            <a:ext cx="29866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307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585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97" y="0"/>
            <a:ext cx="12192000" cy="685585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2971801"/>
            <a:ext cx="10363200" cy="1362075"/>
          </a:xfrm>
        </p:spPr>
        <p:txBody>
          <a:bodyPr anchor="t"/>
          <a:lstStyle>
            <a:lvl1pPr algn="l">
              <a:defRPr sz="40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3" name="Picture 12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9551" y="6086475"/>
            <a:ext cx="3977216" cy="52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816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4" b="-778"/>
          <a:stretch>
            <a:fillRect/>
          </a:stretch>
        </p:blipFill>
        <p:spPr bwMode="auto">
          <a:xfrm rot="16200000" flipH="1">
            <a:off x="4257988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7" name="Picture 16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6159501"/>
            <a:ext cx="29866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823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4" b="-778"/>
          <a:stretch>
            <a:fillRect/>
          </a:stretch>
        </p:blipFill>
        <p:spPr bwMode="auto">
          <a:xfrm rot="16200000" flipH="1">
            <a:off x="4257988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0">
                <a:solidFill>
                  <a:srgbClr val="0090BA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>
            <a:lvl1pPr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773E0F6-2623-490B-9E07-2310A7CC5CD5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17" name="Slide Number Placeholder 5"/>
          <p:cNvSpPr txBox="1">
            <a:spLocks/>
          </p:cNvSpPr>
          <p:nvPr/>
        </p:nvSpPr>
        <p:spPr>
          <a:xfrm>
            <a:off x="8737600" y="617220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9FB7D82-1B90-44C0-ADB8-3A9D5731A9A8}" type="slidenum">
              <a:rPr lang="en-US" sz="900" smtClean="0"/>
              <a:pPr/>
              <a:t>‹#›</a:t>
            </a:fld>
            <a:endParaRPr lang="en-US" sz="900" dirty="0"/>
          </a:p>
        </p:txBody>
      </p:sp>
      <p:pic>
        <p:nvPicPr>
          <p:cNvPr id="18" name="Picture 17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6159501"/>
            <a:ext cx="29866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9974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424" b="-778"/>
          <a:stretch>
            <a:fillRect/>
          </a:stretch>
        </p:blipFill>
        <p:spPr bwMode="auto">
          <a:xfrm rot="16200000" flipH="1">
            <a:off x="4257988" y="-114300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172201"/>
            <a:ext cx="2844800" cy="365125"/>
          </a:xfrm>
        </p:spPr>
        <p:txBody>
          <a:bodyPr/>
          <a:lstStyle>
            <a:lvl1pPr algn="r">
              <a:defRPr sz="9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4" name="Picture 13" descr="BSWH_Logo_RGB.eps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34" y="6159501"/>
            <a:ext cx="2986617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442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73600" y="6356351"/>
            <a:ext cx="2844800" cy="365125"/>
          </a:xfrm>
        </p:spPr>
        <p:txBody>
          <a:bodyPr/>
          <a:lstStyle>
            <a:lvl1pPr algn="ctr">
              <a:defRPr sz="900">
                <a:solidFill>
                  <a:srgbClr val="0067B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91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73E0F6-2623-490B-9E07-2310A7CC5CD5}" type="datetimeFigureOut">
              <a:rPr lang="en-US" smtClean="0"/>
              <a:t>3/30/2018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5F834D-6725-4E64-9215-0A594171E9A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60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67B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33363" indent="-231775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4D4D4D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4D4D4D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4D4D4D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4D4D4D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4D4D4D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7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Following Instructions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28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Instructions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Being able to follow instructions is key to any job in the laboratory</a:t>
            </a:r>
          </a:p>
          <a:p>
            <a:pPr lvl="1"/>
            <a:r>
              <a:rPr lang="en-US" dirty="0" smtClean="0"/>
              <a:t>Attention to detail will make the difference in patient safety.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While we treat all proficiency samples like patients, the samples themselves may require special handling and processing in the laboratory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19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Instructions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must read all instructions in a proficiency kit before performing any testing.</a:t>
            </a:r>
          </a:p>
          <a:p>
            <a:pPr lvl="1"/>
            <a:r>
              <a:rPr lang="en-US" dirty="0" smtClean="0"/>
              <a:t>Key items that may be addressed</a:t>
            </a:r>
          </a:p>
          <a:p>
            <a:pPr lvl="2"/>
            <a:r>
              <a:rPr lang="en-US" dirty="0" smtClean="0"/>
              <a:t>Temperature of samples once they arrive</a:t>
            </a:r>
          </a:p>
          <a:p>
            <a:pPr lvl="2"/>
            <a:r>
              <a:rPr lang="en-US" dirty="0" smtClean="0"/>
              <a:t>Thawing instructions</a:t>
            </a:r>
          </a:p>
          <a:p>
            <a:pPr lvl="2"/>
            <a:r>
              <a:rPr lang="en-US" dirty="0" smtClean="0"/>
              <a:t>Instructions for handling immediately before performing testing</a:t>
            </a:r>
          </a:p>
          <a:p>
            <a:pPr lvl="2"/>
            <a:r>
              <a:rPr lang="en-US" dirty="0" smtClean="0"/>
              <a:t>Specific information for certain vendors </a:t>
            </a:r>
          </a:p>
          <a:p>
            <a:pPr lvl="2"/>
            <a:r>
              <a:rPr lang="en-US" dirty="0" smtClean="0"/>
              <a:t>Special instructions on how to result in certain situations.</a:t>
            </a:r>
          </a:p>
        </p:txBody>
      </p:sp>
    </p:spTree>
    <p:extLst>
      <p:ext uri="{BB962C8B-B14F-4D97-AF65-F5344CB8AC3E}">
        <p14:creationId xmlns:p14="http://schemas.microsoft.com/office/powerpoint/2010/main" val="355698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Instructions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0390964"/>
              </p:ext>
            </p:extLst>
          </p:nvPr>
        </p:nvGraphicFramePr>
        <p:xfrm>
          <a:off x="1105552" y="235938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05552" y="235938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456035" y="3149335"/>
            <a:ext cx="24345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JA-2018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51066"/>
              </p:ext>
            </p:extLst>
          </p:nvPr>
        </p:nvGraphicFramePr>
        <p:xfrm>
          <a:off x="4668416" y="23593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Acrobat Document" showAsIcon="1" r:id="rId5" imgW="914400" imgH="771480" progId="AcroExch.Document.DC">
                  <p:embed/>
                </p:oleObj>
              </mc:Choice>
              <mc:Fallback>
                <p:oleObj name="Acrobat Document" showAsIcon="1" r:id="rId5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68416" y="23593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3462341" y="3130913"/>
            <a:ext cx="33265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FH9A-2018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8302893"/>
              </p:ext>
            </p:extLst>
          </p:nvPr>
        </p:nvGraphicFramePr>
        <p:xfrm>
          <a:off x="8111412" y="23778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showAsIcon="1" r:id="rId7" imgW="914400" imgH="771480" progId="AcroExch.Document.DC">
                  <p:embed/>
                </p:oleObj>
              </mc:Choice>
              <mc:Fallback>
                <p:oleObj name="Acrobat Document" showAsIcon="1" r:id="rId7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111412" y="23778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2"/>
          <p:cNvSpPr/>
          <p:nvPr/>
        </p:nvSpPr>
        <p:spPr>
          <a:xfrm>
            <a:off x="7111877" y="3186177"/>
            <a:ext cx="35541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CAR-A 2018</a:t>
            </a:r>
            <a:endParaRPr lang="en-US" sz="54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609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Following Instructions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2197167"/>
              </p:ext>
            </p:extLst>
          </p:nvPr>
        </p:nvGraphicFramePr>
        <p:xfrm>
          <a:off x="1859902" y="293544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Acrobat Document" showAsIcon="1" r:id="rId3" imgW="914400" imgH="771480" progId="AcroExch.Document.DC">
                  <p:embed/>
                </p:oleObj>
              </mc:Choice>
              <mc:Fallback>
                <p:oleObj name="Acrobat Document" showAsIcon="1" r:id="rId3" imgW="914400" imgH="77148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859902" y="293544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631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SWH Blue and Teal Presentation Template">
  <a:themeElements>
    <a:clrScheme name="BSWH">
      <a:dk1>
        <a:sysClr val="windowText" lastClr="000000"/>
      </a:dk1>
      <a:lt1>
        <a:sysClr val="window" lastClr="FFFFFF"/>
      </a:lt1>
      <a:dk2>
        <a:srgbClr val="0067B1"/>
      </a:dk2>
      <a:lt2>
        <a:srgbClr val="EEECE1"/>
      </a:lt2>
      <a:accent1>
        <a:srgbClr val="72C7E7"/>
      </a:accent1>
      <a:accent2>
        <a:srgbClr val="FF5800"/>
      </a:accent2>
      <a:accent3>
        <a:srgbClr val="00AF3F"/>
      </a:accent3>
      <a:accent4>
        <a:srgbClr val="FFD478"/>
      </a:accent4>
      <a:accent5>
        <a:srgbClr val="0090BA"/>
      </a:accent5>
      <a:accent6>
        <a:srgbClr val="FFB652"/>
      </a:accent6>
      <a:hlink>
        <a:srgbClr val="0000FF"/>
      </a:hlink>
      <a:folHlink>
        <a:srgbClr val="9900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SWH Blue and Teal Presentation Template" id="{5171A3A7-61D2-4F15-A360-A827351D8B01}" vid="{BD508240-7006-4D9A-B970-6C4CC3735E8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BSWH Blue and Teal Presentation Template</Template>
  <TotalTime>117</TotalTime>
  <Words>111</Words>
  <Application>Microsoft Office PowerPoint</Application>
  <PresentationFormat>Widescreen</PresentationFormat>
  <Paragraphs>19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Times New Roman</vt:lpstr>
      <vt:lpstr>BSWH Blue and Teal Presentation Template</vt:lpstr>
      <vt:lpstr>Adobe Acrobat Document</vt:lpstr>
      <vt:lpstr>Following Instructions</vt:lpstr>
      <vt:lpstr>Following Instructions</vt:lpstr>
      <vt:lpstr>Following Instructions</vt:lpstr>
      <vt:lpstr>Following Instructions</vt:lpstr>
      <vt:lpstr>Following Instructions</vt:lpstr>
    </vt:vector>
  </TitlesOfParts>
  <Company>Baylor Scott &amp; White Health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Blood Bank Safety</dc:title>
  <dc:creator>Cushing, Opal D</dc:creator>
  <cp:lastModifiedBy>Cushing, Opal D</cp:lastModifiedBy>
  <cp:revision>12</cp:revision>
  <dcterms:created xsi:type="dcterms:W3CDTF">2018-03-23T16:57:42Z</dcterms:created>
  <dcterms:modified xsi:type="dcterms:W3CDTF">2018-03-30T19:15:26Z</dcterms:modified>
</cp:coreProperties>
</file>