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6" r:id="rId4"/>
  </p:sldMasterIdLst>
  <p:notesMasterIdLst>
    <p:notesMasterId r:id="rId14"/>
  </p:notesMasterIdLst>
  <p:sldIdLst>
    <p:sldId id="256" r:id="rId5"/>
    <p:sldId id="270" r:id="rId6"/>
    <p:sldId id="286" r:id="rId7"/>
    <p:sldId id="287" r:id="rId8"/>
    <p:sldId id="291" r:id="rId9"/>
    <p:sldId id="292" r:id="rId10"/>
    <p:sldId id="293" r:id="rId11"/>
    <p:sldId id="294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  <a:srgbClr val="0067B1"/>
    <a:srgbClr val="0090BA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403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D5A8D-AF39-48C2-A6FB-148A415D3F19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9A440-5223-4FC6-B56B-C0387157E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4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BSWH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9250" y="5814646"/>
            <a:ext cx="3365500" cy="59617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1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>
            <a:lvl1pPr marL="231775" indent="-230188">
              <a:defRPr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4275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53000"/>
            <a:ext cx="2266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BSWH_Logo_RGB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1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0"/>
            <a:ext cx="7772400" cy="1362075"/>
          </a:xfrm>
        </p:spPr>
        <p:txBody>
          <a:bodyPr anchor="t"/>
          <a:lstStyle>
            <a:lvl1pPr algn="ctr">
              <a:defRPr sz="4000" b="0" cap="none" baseline="0">
                <a:solidFill>
                  <a:srgbClr val="0067B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4275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BSWH_Logo_RGB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4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172200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781800" y="6264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0067B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BSWH_Logo_RGB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cxnSp>
        <p:nvCxnSpPr>
          <p:cNvPr id="21" name="Straight Connector 20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8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90B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172200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lang="en-US" sz="3600" dirty="0">
                <a:solidFill>
                  <a:srgbClr val="0067B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781800" y="6264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rgbClr val="0067B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BSWH_Logo_RGB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71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6165850"/>
            <a:ext cx="2266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4275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BSWH_Logo_RGB.eps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006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228600"/>
            <a:ext cx="9144000" cy="76200"/>
          </a:xfrm>
          <a:prstGeom prst="rect">
            <a:avLst/>
          </a:prstGeom>
          <a:solidFill>
            <a:srgbClr val="009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5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264275"/>
            <a:ext cx="2133600" cy="365125"/>
          </a:xfrm>
        </p:spPr>
        <p:txBody>
          <a:bodyPr/>
          <a:lstStyle>
            <a:lvl1pPr algn="ct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038B6F2-70FA-4F63-8AA6-E15AF7A7BAD7}" type="datetime1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64275"/>
            <a:ext cx="2133600" cy="365125"/>
          </a:xfrm>
        </p:spPr>
        <p:txBody>
          <a:bodyPr/>
          <a:lstStyle>
            <a:lvl1pPr algn="r">
              <a:defRPr sz="900">
                <a:solidFill>
                  <a:srgbClr val="0067B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9FB7D82-1B90-44C0-ADB8-3A9D5731A9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BSWH_Logo_RGB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1" y="6400800"/>
            <a:ext cx="1828800" cy="32395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381000" y="6324600"/>
            <a:ext cx="8382000" cy="0"/>
          </a:xfrm>
          <a:prstGeom prst="line">
            <a:avLst/>
          </a:prstGeom>
          <a:ln>
            <a:solidFill>
              <a:srgbClr val="4D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2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DB44-7414-4946-B5A2-3BEFA0240D02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B7D82-1B90-44C0-ADB8-3A9D5731A9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0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7B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33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D4D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D4D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D4D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D4D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D4D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Annual Proficiency Testing Training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1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Proficiency Testing (PT)?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15240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/>
                </a:solidFill>
              </a:rPr>
              <a:t>T</a:t>
            </a:r>
            <a:r>
              <a:rPr lang="en-US" sz="2200" i="1" dirty="0" smtClean="0">
                <a:solidFill>
                  <a:schemeClr val="tx1"/>
                </a:solidFill>
              </a:rPr>
              <a:t>he </a:t>
            </a:r>
            <a:r>
              <a:rPr lang="en-US" sz="2200" i="1" dirty="0">
                <a:solidFill>
                  <a:schemeClr val="tx1"/>
                </a:solidFill>
              </a:rPr>
              <a:t>testing of unknown samples sent to a laboratory by </a:t>
            </a:r>
            <a:r>
              <a:rPr lang="en-US" sz="2200" i="1" dirty="0" smtClean="0">
                <a:solidFill>
                  <a:schemeClr val="tx1"/>
                </a:solidFill>
              </a:rPr>
              <a:t>a Health and Human Services (HHS) -approved </a:t>
            </a:r>
            <a:r>
              <a:rPr lang="en-US" sz="2200" i="1" dirty="0">
                <a:solidFill>
                  <a:schemeClr val="tx1"/>
                </a:solidFill>
              </a:rPr>
              <a:t>PT program. </a:t>
            </a:r>
            <a:endParaRPr lang="en-US" sz="22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/>
                </a:solidFill>
              </a:rPr>
              <a:t>Most sets of PT samples are sent to participating </a:t>
            </a:r>
            <a:r>
              <a:rPr lang="en-US" sz="2200" i="1" dirty="0" smtClean="0">
                <a:solidFill>
                  <a:schemeClr val="tx1"/>
                </a:solidFill>
              </a:rPr>
              <a:t>laboratories on </a:t>
            </a:r>
            <a:r>
              <a:rPr lang="en-US" sz="2200" i="1" dirty="0">
                <a:solidFill>
                  <a:schemeClr val="tx1"/>
                </a:solidFill>
              </a:rPr>
              <a:t>a scheduled basis (usually three times per year). </a:t>
            </a:r>
            <a:endParaRPr lang="en-US" sz="22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/>
                </a:solidFill>
              </a:rPr>
              <a:t>After testing, the laboratory reports </a:t>
            </a:r>
            <a:r>
              <a:rPr lang="en-US" sz="2200" i="1" dirty="0" smtClean="0">
                <a:solidFill>
                  <a:schemeClr val="tx1"/>
                </a:solidFill>
              </a:rPr>
              <a:t>its sample </a:t>
            </a:r>
            <a:r>
              <a:rPr lang="en-US" sz="2200" i="1" dirty="0">
                <a:solidFill>
                  <a:schemeClr val="tx1"/>
                </a:solidFill>
              </a:rPr>
              <a:t>results back to their PT program. The program grades the results using the </a:t>
            </a:r>
            <a:r>
              <a:rPr lang="en-US" sz="2200" i="1" dirty="0" smtClean="0">
                <a:solidFill>
                  <a:schemeClr val="tx1"/>
                </a:solidFill>
              </a:rPr>
              <a:t>CLIA grading </a:t>
            </a:r>
            <a:r>
              <a:rPr lang="en-US" sz="2200" i="1" dirty="0">
                <a:solidFill>
                  <a:schemeClr val="tx1"/>
                </a:solidFill>
              </a:rPr>
              <a:t>criteria and sends the laboratory their scores. </a:t>
            </a:r>
            <a:endParaRPr lang="en-US" sz="22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1"/>
                </a:solidFill>
              </a:rPr>
              <a:t>CMS </a:t>
            </a:r>
            <a:r>
              <a:rPr lang="en-US" sz="2200" i="1" dirty="0">
                <a:solidFill>
                  <a:schemeClr val="tx1"/>
                </a:solidFill>
              </a:rPr>
              <a:t>and accreditation </a:t>
            </a:r>
            <a:r>
              <a:rPr lang="en-US" sz="2200" i="1" dirty="0" smtClean="0">
                <a:solidFill>
                  <a:schemeClr val="tx1"/>
                </a:solidFill>
              </a:rPr>
              <a:t>organizations routinely </a:t>
            </a:r>
            <a:r>
              <a:rPr lang="en-US" sz="2200" i="1" dirty="0">
                <a:solidFill>
                  <a:schemeClr val="tx1"/>
                </a:solidFill>
              </a:rPr>
              <a:t>monitor their laboratories’ performance.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Why is (PT) Important?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1969655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 smtClean="0">
                <a:solidFill>
                  <a:schemeClr val="tx1"/>
                </a:solidFill>
              </a:rPr>
              <a:t>It </a:t>
            </a:r>
            <a:r>
              <a:rPr lang="en-US" sz="2200" i="1" dirty="0">
                <a:solidFill>
                  <a:schemeClr val="tx1"/>
                </a:solidFill>
              </a:rPr>
              <a:t>is a tool the laboratory can use to verify the accuracy </a:t>
            </a:r>
            <a:r>
              <a:rPr lang="en-US" sz="2200" i="1" dirty="0" smtClean="0">
                <a:solidFill>
                  <a:schemeClr val="tx1"/>
                </a:solidFill>
              </a:rPr>
              <a:t>and reliability </a:t>
            </a:r>
            <a:r>
              <a:rPr lang="en-US" sz="2200" i="1" dirty="0">
                <a:solidFill>
                  <a:schemeClr val="tx1"/>
                </a:solidFill>
              </a:rPr>
              <a:t>of its testing, and can also be used to validate the entire testing </a:t>
            </a:r>
            <a:r>
              <a:rPr lang="en-US" sz="2200" i="1" dirty="0" smtClean="0">
                <a:solidFill>
                  <a:schemeClr val="tx1"/>
                </a:solidFill>
              </a:rPr>
              <a:t>process, including </a:t>
            </a:r>
            <a:r>
              <a:rPr lang="en-US" sz="2200" i="1" dirty="0">
                <a:solidFill>
                  <a:schemeClr val="tx1"/>
                </a:solidFill>
              </a:rPr>
              <a:t>competency </a:t>
            </a:r>
            <a:r>
              <a:rPr lang="en-US" sz="2200" i="1" dirty="0" smtClean="0">
                <a:solidFill>
                  <a:schemeClr val="tx1"/>
                </a:solidFill>
              </a:rPr>
              <a:t>of testing </a:t>
            </a:r>
            <a:r>
              <a:rPr lang="en-US" sz="2200" i="1" dirty="0" smtClean="0">
                <a:solidFill>
                  <a:schemeClr val="tx1"/>
                </a:solidFill>
              </a:rPr>
              <a:t>personnel.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chemeClr val="tx1"/>
                </a:solidFill>
              </a:rPr>
              <a:t>Routine reviews of PT reports by </a:t>
            </a:r>
            <a:r>
              <a:rPr lang="en-US" sz="2200" i="1" dirty="0" smtClean="0">
                <a:solidFill>
                  <a:schemeClr val="tx1"/>
                </a:solidFill>
              </a:rPr>
              <a:t>the laboratory </a:t>
            </a:r>
            <a:r>
              <a:rPr lang="en-US" sz="2200" i="1" dirty="0">
                <a:solidFill>
                  <a:schemeClr val="tx1"/>
                </a:solidFill>
              </a:rPr>
              <a:t>staff and the laboratory director will alert them to areas of testing that are </a:t>
            </a:r>
            <a:r>
              <a:rPr lang="en-US" sz="2200" i="1" dirty="0" smtClean="0">
                <a:solidFill>
                  <a:schemeClr val="tx1"/>
                </a:solidFill>
              </a:rPr>
              <a:t>not performing </a:t>
            </a:r>
            <a:r>
              <a:rPr lang="en-US" sz="2200" i="1" dirty="0">
                <a:solidFill>
                  <a:schemeClr val="tx1"/>
                </a:solidFill>
              </a:rPr>
              <a:t>as </a:t>
            </a:r>
            <a:r>
              <a:rPr lang="en-US" sz="2200" i="1" dirty="0" smtClean="0">
                <a:solidFill>
                  <a:schemeClr val="tx1"/>
                </a:solidFill>
              </a:rPr>
              <a:t>expected, </a:t>
            </a:r>
            <a:r>
              <a:rPr lang="en-US" sz="2200" i="1" dirty="0">
                <a:solidFill>
                  <a:schemeClr val="tx1"/>
                </a:solidFill>
              </a:rPr>
              <a:t>as well as indicate subtle shifts and trends that, over time, </a:t>
            </a:r>
            <a:r>
              <a:rPr lang="en-US" sz="2200" i="1" dirty="0" smtClean="0">
                <a:solidFill>
                  <a:schemeClr val="tx1"/>
                </a:solidFill>
              </a:rPr>
              <a:t>would affect </a:t>
            </a:r>
            <a:r>
              <a:rPr lang="en-US" sz="2200" i="1" dirty="0" smtClean="0">
                <a:solidFill>
                  <a:schemeClr val="tx1"/>
                </a:solidFill>
              </a:rPr>
              <a:t>patient </a:t>
            </a:r>
            <a:r>
              <a:rPr lang="en-US" sz="2200" i="1" dirty="0">
                <a:solidFill>
                  <a:schemeClr val="tx1"/>
                </a:solidFill>
              </a:rPr>
              <a:t>results.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5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Handling of PT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346921"/>
            <a:ext cx="7315200" cy="4876800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u="sng" dirty="0" smtClean="0">
                <a:solidFill>
                  <a:schemeClr val="tx1"/>
                </a:solidFill>
              </a:rPr>
              <a:t>PT </a:t>
            </a:r>
            <a:r>
              <a:rPr lang="en-US" sz="1900" i="1" u="sng" dirty="0">
                <a:solidFill>
                  <a:schemeClr val="tx1"/>
                </a:solidFill>
              </a:rPr>
              <a:t>samples must be tested in the same manner you test patient specimens. </a:t>
            </a:r>
            <a:endParaRPr lang="en-US" sz="1900" i="1" u="sng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 smtClean="0">
                <a:solidFill>
                  <a:schemeClr val="tx1"/>
                </a:solidFill>
              </a:rPr>
              <a:t>This means testing </a:t>
            </a:r>
            <a:r>
              <a:rPr lang="en-US" sz="1900" i="1" dirty="0">
                <a:solidFill>
                  <a:schemeClr val="tx1"/>
                </a:solidFill>
              </a:rPr>
              <a:t>the PT samples the same number of times as you would patient </a:t>
            </a:r>
            <a:r>
              <a:rPr lang="en-US" sz="1900" i="1" dirty="0" smtClean="0">
                <a:solidFill>
                  <a:schemeClr val="tx1"/>
                </a:solidFill>
              </a:rPr>
              <a:t>specimens, at </a:t>
            </a:r>
            <a:r>
              <a:rPr lang="en-US" sz="1900" i="1" dirty="0">
                <a:solidFill>
                  <a:schemeClr val="tx1"/>
                </a:solidFill>
              </a:rPr>
              <a:t>the same time as patient specimens, by the same personnel that routinely test </a:t>
            </a:r>
            <a:r>
              <a:rPr lang="en-US" sz="1900" i="1" dirty="0" smtClean="0">
                <a:solidFill>
                  <a:schemeClr val="tx1"/>
                </a:solidFill>
              </a:rPr>
              <a:t>the patient </a:t>
            </a:r>
            <a:r>
              <a:rPr lang="en-US" sz="1900" i="1" dirty="0">
                <a:solidFill>
                  <a:schemeClr val="tx1"/>
                </a:solidFill>
              </a:rPr>
              <a:t>specimens, and using the same test system, including analyzer and reagents, </a:t>
            </a:r>
            <a:r>
              <a:rPr lang="en-US" sz="1900" i="1" dirty="0" smtClean="0">
                <a:solidFill>
                  <a:schemeClr val="tx1"/>
                </a:solidFill>
              </a:rPr>
              <a:t>that is </a:t>
            </a:r>
            <a:r>
              <a:rPr lang="en-US" sz="1900" i="1" dirty="0">
                <a:solidFill>
                  <a:schemeClr val="tx1"/>
                </a:solidFill>
              </a:rPr>
              <a:t>routinely used for the patient specimens. </a:t>
            </a:r>
            <a:endParaRPr lang="en-US" sz="19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 smtClean="0">
                <a:solidFill>
                  <a:schemeClr val="tx1"/>
                </a:solidFill>
              </a:rPr>
              <a:t>PT samples should not be analyzed in duplicate (repeated) unless patient samples are routinely analyzed in the same manner.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>
                <a:solidFill>
                  <a:schemeClr val="tx1"/>
                </a:solidFill>
              </a:rPr>
              <a:t>With </a:t>
            </a:r>
            <a:r>
              <a:rPr lang="en-US" sz="1900" i="1" dirty="0" smtClean="0">
                <a:solidFill>
                  <a:schemeClr val="tx1"/>
                </a:solidFill>
              </a:rPr>
              <a:t>respect to </a:t>
            </a:r>
            <a:r>
              <a:rPr lang="en-US" sz="1900" i="1" dirty="0">
                <a:solidFill>
                  <a:schemeClr val="tx1"/>
                </a:solidFill>
              </a:rPr>
              <a:t>morphologic examinations (identification of cell types and microorganisms</a:t>
            </a:r>
            <a:r>
              <a:rPr lang="en-US" sz="1900" i="1" dirty="0" smtClean="0">
                <a:solidFill>
                  <a:schemeClr val="tx1"/>
                </a:solidFill>
              </a:rPr>
              <a:t>; </a:t>
            </a:r>
            <a:r>
              <a:rPr lang="en-US" sz="1900" i="1" dirty="0">
                <a:solidFill>
                  <a:schemeClr val="tx1"/>
                </a:solidFill>
              </a:rPr>
              <a:t>etc.), group review and consensus identifications are permitted </a:t>
            </a:r>
            <a:r>
              <a:rPr lang="en-US" sz="1900" i="1" dirty="0" smtClean="0">
                <a:solidFill>
                  <a:schemeClr val="tx1"/>
                </a:solidFill>
              </a:rPr>
              <a:t>only for </a:t>
            </a:r>
            <a:r>
              <a:rPr lang="en-US" sz="1900" i="1" dirty="0">
                <a:solidFill>
                  <a:schemeClr val="tx1"/>
                </a:solidFill>
              </a:rPr>
              <a:t>unknown samples that would ordinarily be reviewed by more than one person on an </a:t>
            </a:r>
            <a:r>
              <a:rPr lang="en-US" sz="1900" i="1" dirty="0" smtClean="0">
                <a:solidFill>
                  <a:schemeClr val="tx1"/>
                </a:solidFill>
              </a:rPr>
              <a:t>actual patient </a:t>
            </a:r>
            <a:r>
              <a:rPr lang="en-US" sz="1900" i="1" dirty="0">
                <a:solidFill>
                  <a:schemeClr val="tx1"/>
                </a:solidFill>
              </a:rPr>
              <a:t>sample</a:t>
            </a:r>
            <a:r>
              <a:rPr lang="en-US" sz="1900" i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 smtClean="0">
                <a:solidFill>
                  <a:schemeClr val="tx1"/>
                </a:solidFill>
              </a:rPr>
              <a:t>PT </a:t>
            </a:r>
            <a:r>
              <a:rPr lang="en-US" sz="1900" i="1" dirty="0">
                <a:solidFill>
                  <a:schemeClr val="tx1"/>
                </a:solidFill>
              </a:rPr>
              <a:t>samples should be rotated among </a:t>
            </a:r>
            <a:r>
              <a:rPr lang="en-US" sz="1900" i="1" dirty="0" smtClean="0">
                <a:solidFill>
                  <a:schemeClr val="tx1"/>
                </a:solidFill>
              </a:rPr>
              <a:t>all testing </a:t>
            </a:r>
            <a:r>
              <a:rPr lang="en-US" sz="1900" i="1" dirty="0">
                <a:solidFill>
                  <a:schemeClr val="tx1"/>
                </a:solidFill>
              </a:rPr>
              <a:t>personnel in your laboratory.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7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Handling of PT, continued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Please </a:t>
            </a:r>
            <a:r>
              <a:rPr lang="en-US" sz="1800" i="1" dirty="0">
                <a:solidFill>
                  <a:schemeClr val="tx1"/>
                </a:solidFill>
              </a:rPr>
              <a:t>note that some PT sample preparation may be necessary before testing.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It is important </a:t>
            </a:r>
            <a:r>
              <a:rPr lang="en-US" sz="1800" i="1" dirty="0">
                <a:solidFill>
                  <a:schemeClr val="tx1"/>
                </a:solidFill>
              </a:rPr>
              <a:t>for </a:t>
            </a:r>
            <a:r>
              <a:rPr lang="en-US" sz="1800" i="1" dirty="0" smtClean="0">
                <a:solidFill>
                  <a:schemeClr val="tx1"/>
                </a:solidFill>
              </a:rPr>
              <a:t>you to </a:t>
            </a:r>
            <a:r>
              <a:rPr lang="en-US" sz="1800" i="1" dirty="0">
                <a:solidFill>
                  <a:schemeClr val="tx1"/>
                </a:solidFill>
              </a:rPr>
              <a:t>read the specimen handling and preparation sections of the </a:t>
            </a:r>
            <a:r>
              <a:rPr lang="en-US" sz="1800" i="1" dirty="0" smtClean="0">
                <a:solidFill>
                  <a:schemeClr val="tx1"/>
                </a:solidFill>
              </a:rPr>
              <a:t>PT booklet </a:t>
            </a:r>
            <a:r>
              <a:rPr lang="en-US" sz="1800" i="1" dirty="0">
                <a:solidFill>
                  <a:schemeClr val="tx1"/>
                </a:solidFill>
              </a:rPr>
              <a:t>that comes with each event to determine if PT samples require special </a:t>
            </a:r>
            <a:r>
              <a:rPr lang="en-US" sz="1800" i="1" dirty="0" smtClean="0">
                <a:solidFill>
                  <a:schemeClr val="tx1"/>
                </a:solidFill>
              </a:rPr>
              <a:t>treatment prior </a:t>
            </a:r>
            <a:r>
              <a:rPr lang="en-US" sz="1800" i="1" dirty="0">
                <a:solidFill>
                  <a:schemeClr val="tx1"/>
                </a:solidFill>
              </a:rPr>
              <a:t>to testing.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In </a:t>
            </a:r>
            <a:r>
              <a:rPr lang="en-US" sz="1800" i="1" dirty="0">
                <a:solidFill>
                  <a:schemeClr val="tx1"/>
                </a:solidFill>
              </a:rPr>
              <a:t>other words, after preparation, PT samples must be treated in the </a:t>
            </a:r>
            <a:r>
              <a:rPr lang="en-US" sz="1800" i="1" dirty="0" smtClean="0">
                <a:solidFill>
                  <a:schemeClr val="tx1"/>
                </a:solidFill>
              </a:rPr>
              <a:t>same manner </a:t>
            </a:r>
            <a:r>
              <a:rPr lang="en-US" sz="1800" i="1" dirty="0">
                <a:solidFill>
                  <a:schemeClr val="tx1"/>
                </a:solidFill>
              </a:rPr>
              <a:t>as patient specimens.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PT Referral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u="sng" dirty="0">
                <a:solidFill>
                  <a:schemeClr val="tx1"/>
                </a:solidFill>
              </a:rPr>
              <a:t>Never send PT samples out of your laboratory for any reason</a:t>
            </a:r>
            <a:r>
              <a:rPr lang="en-US" sz="1800" i="1" dirty="0">
                <a:solidFill>
                  <a:schemeClr val="tx1"/>
                </a:solidFill>
              </a:rPr>
              <a:t>, even if you routinely send out patient specimens for additional testing.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PT </a:t>
            </a:r>
            <a:r>
              <a:rPr lang="en-US" sz="1800" i="1" dirty="0">
                <a:solidFill>
                  <a:schemeClr val="tx1"/>
                </a:solidFill>
              </a:rPr>
              <a:t>referral is when one laboratory (Laboratory A) sends its PT samples </a:t>
            </a:r>
            <a:r>
              <a:rPr lang="en-US" sz="1800" i="1" dirty="0" smtClean="0">
                <a:solidFill>
                  <a:schemeClr val="tx1"/>
                </a:solidFill>
              </a:rPr>
              <a:t>to another </a:t>
            </a:r>
            <a:r>
              <a:rPr lang="en-US" sz="1800" i="1" dirty="0">
                <a:solidFill>
                  <a:schemeClr val="tx1"/>
                </a:solidFill>
              </a:rPr>
              <a:t>laboratory (Laboratory B) or multiple laboratories (Laboratories B, C, D, etc</a:t>
            </a:r>
            <a:r>
              <a:rPr lang="en-US" sz="1800" i="1" dirty="0" smtClean="0">
                <a:solidFill>
                  <a:schemeClr val="tx1"/>
                </a:solidFill>
              </a:rPr>
              <a:t>.) for </a:t>
            </a:r>
            <a:r>
              <a:rPr lang="en-US" sz="1800" i="1" dirty="0">
                <a:solidFill>
                  <a:schemeClr val="tx1"/>
                </a:solidFill>
              </a:rPr>
              <a:t>any reason.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u="sng" dirty="0" smtClean="0">
                <a:solidFill>
                  <a:schemeClr val="tx1"/>
                </a:solidFill>
              </a:rPr>
              <a:t>Never accept PT samples from another laboratory for any reason</a:t>
            </a:r>
            <a:r>
              <a:rPr lang="en-US" sz="1800" i="1" dirty="0" smtClean="0">
                <a:solidFill>
                  <a:schemeClr val="tx1"/>
                </a:solidFill>
              </a:rPr>
              <a:t>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 smtClean="0">
                <a:solidFill>
                  <a:schemeClr val="tx1"/>
                </a:solidFill>
              </a:rPr>
              <a:t>Whether </a:t>
            </a:r>
            <a:r>
              <a:rPr lang="en-US" sz="1800" i="1" dirty="0">
                <a:solidFill>
                  <a:schemeClr val="tx1"/>
                </a:solidFill>
              </a:rPr>
              <a:t>or not acts are authorized or even known by the </a:t>
            </a:r>
            <a:r>
              <a:rPr lang="en-US" sz="1800" i="1" dirty="0" smtClean="0">
                <a:solidFill>
                  <a:schemeClr val="tx1"/>
                </a:solidFill>
              </a:rPr>
              <a:t>laboratory’s management</a:t>
            </a:r>
            <a:r>
              <a:rPr lang="en-US" sz="1800" i="1" dirty="0">
                <a:solidFill>
                  <a:schemeClr val="tx1"/>
                </a:solidFill>
              </a:rPr>
              <a:t>, a laboratory is responsible for the acts of its employees.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tx1"/>
                </a:solidFill>
              </a:rPr>
              <a:t>Your laboratory should only test the PT sample as it would a patient specimen up until the point it would refer a patient specimen to a second laboratory for any form of further testing (i.e., distributive, confirmatory, reflex testing).</a:t>
            </a:r>
          </a:p>
          <a:p>
            <a:pPr algn="l"/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6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Discussing PT with Other Labs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Never </a:t>
            </a:r>
            <a:r>
              <a:rPr lang="en-US" sz="2400" i="1" dirty="0">
                <a:solidFill>
                  <a:schemeClr val="tx1"/>
                </a:solidFill>
              </a:rPr>
              <a:t>discuss your PT results with another laboratory and never enter into </a:t>
            </a:r>
            <a:r>
              <a:rPr lang="en-US" sz="2400" i="1" dirty="0" smtClean="0">
                <a:solidFill>
                  <a:schemeClr val="tx1"/>
                </a:solidFill>
              </a:rPr>
              <a:t>discussion with </a:t>
            </a:r>
            <a:r>
              <a:rPr lang="en-US" sz="2400" i="1" dirty="0">
                <a:solidFill>
                  <a:schemeClr val="tx1"/>
                </a:solidFill>
              </a:rPr>
              <a:t>another laboratory about their PT results before the PT event cut-off date. 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This activity </a:t>
            </a:r>
            <a:r>
              <a:rPr lang="en-US" sz="2400" i="1" dirty="0">
                <a:solidFill>
                  <a:schemeClr val="tx1"/>
                </a:solidFill>
              </a:rPr>
              <a:t>may result in sanction(s) taken against your </a:t>
            </a:r>
            <a:r>
              <a:rPr lang="en-US" sz="2400" i="1" dirty="0" smtClean="0">
                <a:solidFill>
                  <a:schemeClr val="tx1"/>
                </a:solidFill>
              </a:rPr>
              <a:t>Laboratory.  </a:t>
            </a:r>
            <a:endParaRPr lang="en-US" sz="2400" i="1" dirty="0">
              <a:solidFill>
                <a:schemeClr val="tx1"/>
              </a:solidFill>
            </a:endParaRPr>
          </a:p>
          <a:p>
            <a:pPr algn="l"/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7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Reporting PT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6002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PT results must be reported by personnel at the laboratory where PT was performed.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tx1"/>
                </a:solidFill>
              </a:rPr>
              <a:t>BSWH </a:t>
            </a:r>
            <a:r>
              <a:rPr lang="en-US" sz="2400" i="1" dirty="0">
                <a:solidFill>
                  <a:schemeClr val="tx1"/>
                </a:solidFill>
              </a:rPr>
              <a:t>Laboratories strictly prohibit personnel from accessing proficiency testing records from other BSWH </a:t>
            </a:r>
            <a:r>
              <a:rPr lang="en-US" sz="2400" i="1" dirty="0" smtClean="0">
                <a:solidFill>
                  <a:schemeClr val="tx1"/>
                </a:solidFill>
              </a:rPr>
              <a:t>laboratories.</a:t>
            </a:r>
            <a:endParaRPr lang="en-US" sz="2400" i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 algn="l"/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Record Retention of PT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315200" cy="48768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 smtClean="0">
                <a:solidFill>
                  <a:schemeClr val="tx1"/>
                </a:solidFill>
              </a:rPr>
              <a:t>You </a:t>
            </a:r>
            <a:r>
              <a:rPr lang="en-US" sz="1900" i="1" dirty="0">
                <a:solidFill>
                  <a:schemeClr val="tx1"/>
                </a:solidFill>
              </a:rPr>
              <a:t>must keep a copy of all your records, such as the step by step PT </a:t>
            </a:r>
            <a:r>
              <a:rPr lang="en-US" sz="1900" i="1" dirty="0" smtClean="0">
                <a:solidFill>
                  <a:schemeClr val="tx1"/>
                </a:solidFill>
              </a:rPr>
              <a:t>sample preparation </a:t>
            </a:r>
            <a:r>
              <a:rPr lang="en-US" sz="1900" i="1" dirty="0">
                <a:solidFill>
                  <a:schemeClr val="tx1"/>
                </a:solidFill>
              </a:rPr>
              <a:t>and handling, all the steps taken in the testing of the sample, </a:t>
            </a:r>
            <a:r>
              <a:rPr lang="en-US" sz="1900" i="1" dirty="0" smtClean="0">
                <a:solidFill>
                  <a:schemeClr val="tx1"/>
                </a:solidFill>
              </a:rPr>
              <a:t>instrument printouts</a:t>
            </a:r>
            <a:r>
              <a:rPr lang="en-US" sz="1900" i="1" dirty="0">
                <a:solidFill>
                  <a:schemeClr val="tx1"/>
                </a:solidFill>
              </a:rPr>
              <a:t>, a copy of the PT program results form used to record and submit </a:t>
            </a:r>
            <a:r>
              <a:rPr lang="en-US" sz="1900" i="1" dirty="0" smtClean="0">
                <a:solidFill>
                  <a:schemeClr val="tx1"/>
                </a:solidFill>
              </a:rPr>
              <a:t>your PT </a:t>
            </a:r>
            <a:r>
              <a:rPr lang="en-US" sz="1900" i="1" dirty="0">
                <a:solidFill>
                  <a:schemeClr val="tx1"/>
                </a:solidFill>
              </a:rPr>
              <a:t>results (includes the attestation statement), </a:t>
            </a:r>
            <a:r>
              <a:rPr lang="en-US" sz="1900" i="1" dirty="0" smtClean="0">
                <a:solidFill>
                  <a:schemeClr val="tx1"/>
                </a:solidFill>
              </a:rPr>
              <a:t>and </a:t>
            </a:r>
            <a:r>
              <a:rPr lang="en-US" sz="1900" i="1" dirty="0">
                <a:solidFill>
                  <a:schemeClr val="tx1"/>
                </a:solidFill>
              </a:rPr>
              <a:t>the PT program’s evaluation of your laboratory’s performance, etc.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>
                <a:solidFill>
                  <a:schemeClr val="tx1"/>
                </a:solidFill>
              </a:rPr>
              <a:t>These copies must be maintained for a minimum of two years from the date of the </a:t>
            </a:r>
            <a:r>
              <a:rPr lang="en-US" sz="1900" i="1" dirty="0" smtClean="0">
                <a:solidFill>
                  <a:schemeClr val="tx1"/>
                </a:solidFill>
              </a:rPr>
              <a:t>PT event (five years for Transfusion Medicine).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900" i="1" dirty="0" smtClean="0">
                <a:solidFill>
                  <a:schemeClr val="tx1"/>
                </a:solidFill>
              </a:rPr>
              <a:t>If </a:t>
            </a:r>
            <a:r>
              <a:rPr lang="en-US" sz="1900" i="1" dirty="0">
                <a:solidFill>
                  <a:schemeClr val="tx1"/>
                </a:solidFill>
              </a:rPr>
              <a:t>any corrective actions are taken as a result of an unsatisfactory or </a:t>
            </a:r>
            <a:r>
              <a:rPr lang="en-US" sz="1900" i="1" dirty="0" smtClean="0">
                <a:solidFill>
                  <a:schemeClr val="tx1"/>
                </a:solidFill>
              </a:rPr>
              <a:t>unacceptable score</a:t>
            </a:r>
            <a:r>
              <a:rPr lang="en-US" sz="1900" i="1" dirty="0">
                <a:solidFill>
                  <a:schemeClr val="tx1"/>
                </a:solidFill>
              </a:rPr>
              <a:t>, records of these actions must also be maintained for two </a:t>
            </a:r>
            <a:r>
              <a:rPr lang="en-US" sz="1900" i="1" dirty="0" smtClean="0">
                <a:solidFill>
                  <a:schemeClr val="tx1"/>
                </a:solidFill>
              </a:rPr>
              <a:t>years </a:t>
            </a:r>
            <a:r>
              <a:rPr lang="en-US" sz="1900" i="1" dirty="0">
                <a:solidFill>
                  <a:schemeClr val="tx1"/>
                </a:solidFill>
              </a:rPr>
              <a:t>(five years for Transfusion Medicine).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SWH">
  <a:themeElements>
    <a:clrScheme name="BSWH">
      <a:dk1>
        <a:sysClr val="windowText" lastClr="000000"/>
      </a:dk1>
      <a:lt1>
        <a:sysClr val="window" lastClr="FFFFFF"/>
      </a:lt1>
      <a:dk2>
        <a:srgbClr val="0067B1"/>
      </a:dk2>
      <a:lt2>
        <a:srgbClr val="EEECE1"/>
      </a:lt2>
      <a:accent1>
        <a:srgbClr val="72C7E7"/>
      </a:accent1>
      <a:accent2>
        <a:srgbClr val="FF5800"/>
      </a:accent2>
      <a:accent3>
        <a:srgbClr val="00AF3F"/>
      </a:accent3>
      <a:accent4>
        <a:srgbClr val="FFD478"/>
      </a:accent4>
      <a:accent5>
        <a:srgbClr val="0090BA"/>
      </a:accent5>
      <a:accent6>
        <a:srgbClr val="FFB652"/>
      </a:accent6>
      <a:hlink>
        <a:srgbClr val="0000FF"/>
      </a:hlink>
      <a:folHlink>
        <a:srgbClr val="99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C60C757048A4080FF322194AB977E" ma:contentTypeVersion="1" ma:contentTypeDescription="Create a new document." ma:contentTypeScope="" ma:versionID="b860e797d07e762a2c4ac20bf740a6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173696-1DE1-4A3A-85F9-FF55CF67273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192E68-19AB-4B78-AAC8-9A684E13EE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1F8857-9C3E-4666-A1A3-DA889FB31A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3963</TotalTime>
  <Words>762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BSWH</vt:lpstr>
      <vt:lpstr>Annual Proficiency Testing Training </vt:lpstr>
      <vt:lpstr>What is Proficiency Testing (PT)? </vt:lpstr>
      <vt:lpstr>Why is (PT) Important? </vt:lpstr>
      <vt:lpstr>Handling of PT </vt:lpstr>
      <vt:lpstr>Handling of PT, continued </vt:lpstr>
      <vt:lpstr>PT Referral </vt:lpstr>
      <vt:lpstr>Discussing PT with Other Labs </vt:lpstr>
      <vt:lpstr>Reporting PT </vt:lpstr>
      <vt:lpstr>Record Retention of PT </vt:lpstr>
    </vt:vector>
  </TitlesOfParts>
  <Company>Baylor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Horne, Kate A.</dc:creator>
  <cp:lastModifiedBy>Steward, Raven W</cp:lastModifiedBy>
  <cp:revision>176</cp:revision>
  <cp:lastPrinted>2015-09-08T18:52:32Z</cp:lastPrinted>
  <dcterms:created xsi:type="dcterms:W3CDTF">2013-10-03T16:13:41Z</dcterms:created>
  <dcterms:modified xsi:type="dcterms:W3CDTF">2018-03-21T20:03:13Z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0x010100330C60C757048A4080FF322194AB977E</vt:lpwstr>
  </property>
</Properties>
</file>