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267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5E0430C-E8BD-4E20-B0B0-22E5FC45617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get started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</a:t>
            </a:r>
            <a:r>
              <a:rPr lang="en-US" dirty="0" smtClean="0"/>
              <a:t>interface &amp;</a:t>
            </a:r>
            <a:br>
              <a:rPr lang="en-US" dirty="0" smtClean="0"/>
            </a:br>
            <a:r>
              <a:rPr lang="en-US" dirty="0" smtClean="0"/>
              <a:t>Worklist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518160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By: </a:t>
            </a:r>
            <a:r>
              <a:rPr lang="en-US" sz="1200" dirty="0" err="1" smtClean="0"/>
              <a:t>Michell</a:t>
            </a:r>
            <a:r>
              <a:rPr lang="en-US" sz="1200" dirty="0" smtClean="0"/>
              <a:t> McAdams &amp; Emily </a:t>
            </a:r>
            <a:r>
              <a:rPr lang="en-US" sz="1200" dirty="0" err="1" smtClean="0"/>
              <a:t>Gehring</a:t>
            </a:r>
            <a:r>
              <a:rPr lang="en-US" sz="1200" dirty="0" smtClean="0"/>
              <a:t> 08/2012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3394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95600"/>
            <a:ext cx="3729713" cy="3437707"/>
          </a:xfrm>
        </p:spPr>
      </p:pic>
      <p:sp>
        <p:nvSpPr>
          <p:cNvPr id="5" name="TextBox 4"/>
          <p:cNvSpPr txBox="1"/>
          <p:nvPr/>
        </p:nvSpPr>
        <p:spPr>
          <a:xfrm>
            <a:off x="2286000" y="20574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Instrument Information Panel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788" y="2554237"/>
            <a:ext cx="5602224" cy="3965528"/>
          </a:xfrm>
        </p:spPr>
      </p:pic>
      <p:sp>
        <p:nvSpPr>
          <p:cNvPr id="7" name="TextBox 6"/>
          <p:cNvSpPr txBox="1"/>
          <p:nvPr/>
        </p:nvSpPr>
        <p:spPr>
          <a:xfrm>
            <a:off x="2133600" y="16002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Test Results</a:t>
            </a:r>
          </a:p>
          <a:p>
            <a:pPr algn="ctr"/>
            <a:r>
              <a:rPr lang="en-US" dirty="0" smtClean="0"/>
              <a:t>Gives you a list of all the test for one patient that is 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“Cancelling” Results Off the Interface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When results need to be removed from the interface (re-runs, clotted specimens, </a:t>
            </a:r>
            <a:r>
              <a:rPr lang="en-US" dirty="0" err="1"/>
              <a:t>etc</a:t>
            </a:r>
            <a:r>
              <a:rPr lang="en-US" dirty="0"/>
              <a:t>), the results need to be “cancelled” off the interface</a:t>
            </a:r>
          </a:p>
          <a:p>
            <a:r>
              <a:rPr lang="en-US" dirty="0"/>
              <a:t>Cancelling results from the interface does NOT cancel the test; it only </a:t>
            </a:r>
            <a:r>
              <a:rPr lang="en-US" u="sng" dirty="0"/>
              <a:t>removes</a:t>
            </a:r>
            <a:r>
              <a:rPr lang="en-US" dirty="0"/>
              <a:t> the results from the interface screen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7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810000" cy="4373563"/>
          </a:xfrm>
        </p:spPr>
        <p:txBody>
          <a:bodyPr/>
          <a:lstStyle/>
          <a:p>
            <a:r>
              <a:rPr lang="en-US" dirty="0"/>
              <a:t>To remove results from the interface press Shift+F4 on the </a:t>
            </a:r>
            <a:r>
              <a:rPr lang="en-US" dirty="0" smtClean="0"/>
              <a:t>keyboard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“C” will appear next to the results in the Status </a:t>
            </a:r>
            <a:r>
              <a:rPr lang="en-US" dirty="0" smtClean="0"/>
              <a:t>column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Save changes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09800"/>
            <a:ext cx="4957804" cy="376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80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work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9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Comments are required for critical and delta results</a:t>
            </a:r>
            <a:r>
              <a:rPr lang="en-US" dirty="0"/>
              <a:t>. They are also needed for results requiring extra work (dilution, warming, </a:t>
            </a:r>
            <a:r>
              <a:rPr lang="en-US" dirty="0" err="1"/>
              <a:t>etc</a:t>
            </a:r>
            <a:r>
              <a:rPr lang="en-US" dirty="0"/>
              <a:t>). </a:t>
            </a:r>
          </a:p>
          <a:p>
            <a:endParaRPr lang="en-US" dirty="0" smtClean="0"/>
          </a:p>
          <a:p>
            <a:r>
              <a:rPr lang="en-US" dirty="0" smtClean="0"/>
              <a:t>Canned comments are readily </a:t>
            </a:r>
            <a:r>
              <a:rPr lang="en-US" dirty="0"/>
              <a:t>available in the </a:t>
            </a:r>
            <a:r>
              <a:rPr lang="en-US" dirty="0" smtClean="0"/>
              <a:t>interface</a:t>
            </a:r>
            <a:r>
              <a:rPr lang="en-US" dirty="0"/>
              <a:t> </a:t>
            </a:r>
            <a:r>
              <a:rPr lang="en-US" dirty="0" smtClean="0"/>
              <a:t>if the CBC is negative. </a:t>
            </a:r>
          </a:p>
          <a:p>
            <a:endParaRPr lang="en-US" dirty="0"/>
          </a:p>
          <a:p>
            <a:r>
              <a:rPr lang="en-US" dirty="0" smtClean="0"/>
              <a:t>If positive comments </a:t>
            </a:r>
            <a:r>
              <a:rPr lang="en-US" b="1" dirty="0">
                <a:solidFill>
                  <a:schemeClr val="accent1"/>
                </a:solidFill>
              </a:rPr>
              <a:t>must</a:t>
            </a:r>
            <a:r>
              <a:rPr lang="en-US" dirty="0"/>
              <a:t> be entered on the Worklist </a:t>
            </a:r>
            <a:r>
              <a:rPr lang="en-US" dirty="0" smtClean="0"/>
              <a:t>screen to prevent verifying all the results. </a:t>
            </a:r>
          </a:p>
          <a:p>
            <a:endParaRPr lang="en-US" dirty="0"/>
          </a:p>
          <a:p>
            <a:r>
              <a:rPr lang="en-US" dirty="0"/>
              <a:t>The comment for value(s) called</a:t>
            </a:r>
            <a:r>
              <a:rPr lang="en-US" b="1" dirty="0"/>
              <a:t> must </a:t>
            </a:r>
            <a:r>
              <a:rPr lang="en-US" dirty="0"/>
              <a:t>contain the </a:t>
            </a:r>
            <a:r>
              <a:rPr lang="en-US" b="1" dirty="0">
                <a:solidFill>
                  <a:schemeClr val="accent1"/>
                </a:solidFill>
              </a:rPr>
              <a:t>first </a:t>
            </a:r>
            <a:r>
              <a:rPr lang="en-US" b="1" dirty="0" smtClean="0">
                <a:solidFill>
                  <a:schemeClr val="accent1"/>
                </a:solidFill>
              </a:rPr>
              <a:t>NAME, </a:t>
            </a:r>
            <a:r>
              <a:rPr lang="en-US" b="1" dirty="0">
                <a:solidFill>
                  <a:schemeClr val="accent1"/>
                </a:solidFill>
              </a:rPr>
              <a:t>last name, title, and location</a:t>
            </a:r>
            <a:r>
              <a:rPr lang="en-US" dirty="0">
                <a:solidFill>
                  <a:schemeClr val="accent1"/>
                </a:solidFill>
              </a:rPr>
              <a:t> of the person you gave the critical value to along with the </a:t>
            </a:r>
            <a:r>
              <a:rPr lang="en-US" b="1" dirty="0">
                <a:solidFill>
                  <a:schemeClr val="accent1"/>
                </a:solidFill>
              </a:rPr>
              <a:t>time, date, and your Soft username.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9564"/>
            <a:ext cx="8229600" cy="3505200"/>
          </a:xfrm>
        </p:spPr>
        <p:txBody>
          <a:bodyPr>
            <a:normAutofit/>
          </a:bodyPr>
          <a:lstStyle/>
          <a:p>
            <a:r>
              <a:rPr lang="en-US" dirty="0"/>
              <a:t>Critical results stop in the interface; they are flagged as critical high or critical </a:t>
            </a:r>
            <a:r>
              <a:rPr lang="en-US" dirty="0" smtClean="0"/>
              <a:t>low                 .  </a:t>
            </a:r>
          </a:p>
          <a:p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Follow the critical </a:t>
            </a:r>
            <a:r>
              <a:rPr lang="en-US" dirty="0"/>
              <a:t>value </a:t>
            </a:r>
            <a:r>
              <a:rPr lang="en-US" dirty="0" smtClean="0"/>
              <a:t>policy, using the doctor’s location not the ward.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en-US" sz="2000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Every critical value must have a comment entered.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 can copy and paste the comment if more than one critical is present per </a:t>
            </a:r>
            <a:r>
              <a:rPr lang="en-US" dirty="0" smtClean="0"/>
              <a:t>patient.</a:t>
            </a:r>
            <a:endParaRPr lang="en-US" dirty="0"/>
          </a:p>
          <a:p>
            <a:endParaRPr lang="en-US" sz="2800" dirty="0"/>
          </a:p>
          <a:p>
            <a:endParaRPr lang="en-US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5145087" y="2743200"/>
            <a:ext cx="1292225" cy="304800"/>
            <a:chOff x="4800600" y="5105400"/>
            <a:chExt cx="1292225" cy="304800"/>
          </a:xfrm>
        </p:grpSpPr>
        <p:pic>
          <p:nvPicPr>
            <p:cNvPr id="5" name="Picture 28" descr="c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5105400"/>
              <a:ext cx="609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1" descr="c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5105400"/>
              <a:ext cx="5302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5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Delta results are flagged green in the </a:t>
            </a:r>
            <a:r>
              <a:rPr lang="en-US" dirty="0" smtClean="0"/>
              <a:t>interface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    </a:t>
            </a:r>
          </a:p>
          <a:p>
            <a:pPr marL="114300" indent="0">
              <a:buNone/>
            </a:pPr>
            <a:r>
              <a:rPr lang="en-US" dirty="0" smtClean="0"/>
              <a:t> 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Confirm </a:t>
            </a:r>
            <a:r>
              <a:rPr lang="en-US" dirty="0"/>
              <a:t>the results (rerun sample and check label</a:t>
            </a:r>
            <a:r>
              <a:rPr lang="en-US" dirty="0" smtClean="0"/>
              <a:t>).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Follow Delta policy and enter the appropriate </a:t>
            </a:r>
            <a:r>
              <a:rPr lang="en-US" dirty="0" smtClean="0"/>
              <a:t>comment. Every Delta </a:t>
            </a:r>
            <a:r>
              <a:rPr lang="en-US" b="1" dirty="0" smtClean="0"/>
              <a:t>must</a:t>
            </a:r>
            <a:r>
              <a:rPr lang="en-US" dirty="0" smtClean="0"/>
              <a:t> have a comment.</a:t>
            </a:r>
          </a:p>
          <a:p>
            <a:pPr marL="114300" indent="0">
              <a:buNone/>
            </a:pPr>
            <a:endParaRPr lang="en-US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903709" y="1734015"/>
            <a:ext cx="685800" cy="381000"/>
            <a:chOff x="4896" y="2688"/>
            <a:chExt cx="336" cy="158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2688"/>
              <a:ext cx="150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6667"/>
            <a:stretch>
              <a:fillRect/>
            </a:stretch>
          </p:blipFill>
          <p:spPr bwMode="auto">
            <a:xfrm>
              <a:off x="5088" y="2688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069134"/>
            <a:ext cx="6171996" cy="114431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895600" y="2387610"/>
            <a:ext cx="1180998" cy="825842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Bridging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628" y="1676400"/>
            <a:ext cx="7044744" cy="76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bridge from the Interface to the </a:t>
            </a:r>
            <a:r>
              <a:rPr lang="en-US" dirty="0" err="1"/>
              <a:t>Worklist</a:t>
            </a:r>
            <a:r>
              <a:rPr lang="en-US" dirty="0"/>
              <a:t>, click on the </a:t>
            </a:r>
            <a:r>
              <a:rPr lang="en-US" dirty="0" smtClean="0"/>
              <a:t>icon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057400"/>
            <a:ext cx="64008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733800"/>
            <a:ext cx="4037384" cy="29596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400800" y="5562600"/>
            <a:ext cx="838200" cy="457200"/>
          </a:xfrm>
          <a:prstGeom prst="round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3960125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 box will appear asking to verify results with posting; always say “</a:t>
            </a:r>
            <a:r>
              <a:rPr lang="en-US" sz="2000" b="1" dirty="0">
                <a:solidFill>
                  <a:schemeClr val="accent1"/>
                </a:solidFill>
              </a:rPr>
              <a:t>No</a:t>
            </a:r>
            <a:r>
              <a:rPr lang="en-US" sz="2000" dirty="0">
                <a:solidFill>
                  <a:schemeClr val="tx2"/>
                </a:solidFill>
              </a:rPr>
              <a:t>”. 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accent1"/>
              </a:buClr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Results </a:t>
            </a:r>
            <a:r>
              <a:rPr lang="en-US" sz="2000" dirty="0">
                <a:solidFill>
                  <a:schemeClr val="tx2"/>
                </a:solidFill>
              </a:rPr>
              <a:t>will be verified on the </a:t>
            </a:r>
            <a:r>
              <a:rPr lang="en-US" sz="2000" dirty="0" err="1">
                <a:solidFill>
                  <a:schemeClr val="tx2"/>
                </a:solidFill>
              </a:rPr>
              <a:t>Worklist</a:t>
            </a:r>
            <a:r>
              <a:rPr lang="en-US" sz="2000" dirty="0">
                <a:solidFill>
                  <a:schemeClr val="tx2"/>
                </a:solidFill>
              </a:rPr>
              <a:t> screen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720" y="2590800"/>
            <a:ext cx="5547678" cy="105460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895600" y="2971800"/>
            <a:ext cx="548640" cy="533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23260" y="2590800"/>
            <a:ext cx="5334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2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295400"/>
          </a:xfrm>
        </p:spPr>
        <p:txBody>
          <a:bodyPr/>
          <a:lstStyle/>
          <a:p>
            <a:r>
              <a:rPr lang="en-US" dirty="0"/>
              <a:t>To add a </a:t>
            </a:r>
            <a:r>
              <a:rPr lang="en-US" dirty="0" smtClean="0"/>
              <a:t>message to the specific value(s) </a:t>
            </a:r>
            <a:r>
              <a:rPr lang="en-US" dirty="0"/>
              <a:t>on the </a:t>
            </a:r>
            <a:r>
              <a:rPr lang="en-US" dirty="0" err="1"/>
              <a:t>W</a:t>
            </a:r>
            <a:r>
              <a:rPr lang="en-US" dirty="0" err="1" smtClean="0"/>
              <a:t>orklist</a:t>
            </a:r>
            <a:r>
              <a:rPr lang="en-US" dirty="0" smtClean="0"/>
              <a:t> </a:t>
            </a:r>
            <a:r>
              <a:rPr lang="en-US" dirty="0"/>
              <a:t>screen: click on the </a:t>
            </a:r>
            <a:r>
              <a:rPr lang="en-US" dirty="0" smtClean="0"/>
              <a:t>result; </a:t>
            </a:r>
            <a:r>
              <a:rPr lang="en-US" dirty="0"/>
              <a:t>then click on the “Comment” icon </a:t>
            </a:r>
            <a:r>
              <a:rPr lang="en-US" dirty="0" smtClean="0"/>
              <a:t>or use </a:t>
            </a:r>
            <a:r>
              <a:rPr lang="en-US" dirty="0"/>
              <a:t>the “ \ ” key.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895600"/>
            <a:ext cx="2971800" cy="384352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24200" y="4343400"/>
            <a:ext cx="609600" cy="304800"/>
          </a:xfrm>
          <a:prstGeom prst="round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343400" y="5448300"/>
            <a:ext cx="1676400" cy="2667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Enter the appropriate message in the comment box. </a:t>
            </a:r>
          </a:p>
          <a:p>
            <a:pPr>
              <a:lnSpc>
                <a:spcPct val="90000"/>
              </a:lnSpc>
            </a:pPr>
            <a:r>
              <a:rPr lang="en-US" dirty="0"/>
              <a:t>Take advantage of the “</a:t>
            </a:r>
            <a:r>
              <a:rPr lang="en-US" dirty="0" err="1"/>
              <a:t>CanMesg</a:t>
            </a:r>
            <a:r>
              <a:rPr lang="en-US" dirty="0"/>
              <a:t>”, “Date”, “Time” and “Spell” icons in the comment box to help minimize errors.</a:t>
            </a:r>
          </a:p>
          <a:p>
            <a:pPr>
              <a:lnSpc>
                <a:spcPct val="90000"/>
              </a:lnSpc>
            </a:pPr>
            <a:r>
              <a:rPr lang="en-US" dirty="0"/>
              <a:t>Click on OK in the comment box to save the message.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343400"/>
            <a:ext cx="5942646" cy="228295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447800" y="6248400"/>
            <a:ext cx="2819400" cy="377952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19800" y="6284976"/>
            <a:ext cx="685800" cy="341376"/>
          </a:xfrm>
          <a:prstGeom prst="roundRect">
            <a:avLst/>
          </a:prstGeom>
          <a:noFill/>
          <a:ln w="1016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3657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After the message is saved there will be a “M” next to the result. </a:t>
            </a:r>
          </a:p>
          <a:p>
            <a:r>
              <a:rPr lang="en-US" dirty="0"/>
              <a:t>To verify the </a:t>
            </a:r>
            <a:r>
              <a:rPr lang="en-US" dirty="0" err="1"/>
              <a:t>hemogram</a:t>
            </a:r>
            <a:r>
              <a:rPr lang="en-US" dirty="0"/>
              <a:t>, line verify using the “Verify” icon or “ [ ” key on the keyboard. Only verify from WBC to MPV. </a:t>
            </a:r>
          </a:p>
          <a:p>
            <a:r>
              <a:rPr lang="en-US" dirty="0"/>
              <a:t>Click on the save icon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Say “Yes” to save the </a:t>
            </a: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133600"/>
            <a:ext cx="4700016" cy="3971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640" y="5185012"/>
            <a:ext cx="381000" cy="381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5638800" y="2311020"/>
            <a:ext cx="749808" cy="508379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58000" y="4047699"/>
            <a:ext cx="457200" cy="457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382000" y="3657600"/>
            <a:ext cx="304800" cy="22860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Ensure </a:t>
            </a:r>
            <a:r>
              <a:rPr lang="en-US" dirty="0"/>
              <a:t>every Critical/ Delta have comments under specific test. </a:t>
            </a:r>
            <a:endParaRPr lang="en-US" dirty="0" smtClean="0"/>
          </a:p>
          <a:p>
            <a:pPr marL="114300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Dilutions, plasma replacement, and warmed samples should all have comments placed under the WBC test as to the workup process. i.e. (results obtained from a pre-warmed sample)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495800"/>
            <a:ext cx="6553200" cy="762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ym typeface="Wingdings" panose="05000000000000000000" pitchFamily="2" charset="2"/>
              </a:rPr>
              <a:t>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~ THE END ~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power point shows the basic information for the </a:t>
            </a:r>
            <a:r>
              <a:rPr lang="en-US" dirty="0" err="1" smtClean="0"/>
              <a:t>Sysmex</a:t>
            </a:r>
            <a:r>
              <a:rPr lang="en-US" dirty="0" smtClean="0"/>
              <a:t> Interface. </a:t>
            </a:r>
          </a:p>
          <a:p>
            <a:r>
              <a:rPr lang="en-US" dirty="0" smtClean="0"/>
              <a:t>Each instrument has its own interface, but they all display the same.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104" y="2438400"/>
            <a:ext cx="6371429" cy="3761905"/>
          </a:xfrm>
        </p:spPr>
      </p:pic>
      <p:sp>
        <p:nvSpPr>
          <p:cNvPr id="5" name="TextBox 4"/>
          <p:cNvSpPr txBox="1"/>
          <p:nvPr/>
        </p:nvSpPr>
        <p:spPr>
          <a:xfrm>
            <a:off x="1295400" y="1752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From the Main Soft Screen go to Instrument Menu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715000" y="2121932"/>
            <a:ext cx="762000" cy="13832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876800" y="3505200"/>
            <a:ext cx="12192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2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768052"/>
            <a:ext cx="5791200" cy="3886200"/>
          </a:xfrm>
        </p:spPr>
      </p:pic>
      <p:sp>
        <p:nvSpPr>
          <p:cNvPr id="5" name="TextBox 4"/>
          <p:cNvSpPr txBox="1"/>
          <p:nvPr/>
        </p:nvSpPr>
        <p:spPr>
          <a:xfrm>
            <a:off x="762000" y="18288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in the instrument menu click on Hematology XE-5000’s (3XE-5K)</a:t>
            </a:r>
          </a:p>
          <a:p>
            <a:r>
              <a:rPr lang="en-US" dirty="0" smtClean="0"/>
              <a:t>This is a combination of all three instruments. Then click ok (you can also double click on the instrument to open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000"/>
            <a:ext cx="5746932" cy="4373563"/>
          </a:xfrm>
        </p:spPr>
      </p:pic>
      <p:sp>
        <p:nvSpPr>
          <p:cNvPr id="3" name="TextBox 2"/>
          <p:cNvSpPr txBox="1"/>
          <p:nvPr/>
        </p:nvSpPr>
        <p:spPr>
          <a:xfrm>
            <a:off x="152400" y="3360629"/>
            <a:ext cx="1676400" cy="707886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Each Patient Ran 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715000"/>
            <a:ext cx="1676400" cy="707886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Instrument Information 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1427946"/>
            <a:ext cx="1676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Tool Bar 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1400" y="2782472"/>
            <a:ext cx="16764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Patient Information 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4419600"/>
            <a:ext cx="1676400" cy="1077218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Test Results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048000" y="2057400"/>
            <a:ext cx="4572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95400" y="3323323"/>
            <a:ext cx="606472" cy="16703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53854" y="5496819"/>
            <a:ext cx="457200" cy="2181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705600" y="3115375"/>
            <a:ext cx="685800" cy="21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257800" y="4800600"/>
            <a:ext cx="885967" cy="15760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800"/>
            <a:ext cx="8417718" cy="1600200"/>
          </a:xfrm>
        </p:spPr>
      </p:pic>
      <p:sp>
        <p:nvSpPr>
          <p:cNvPr id="5" name="TextBox 4"/>
          <p:cNvSpPr txBox="1"/>
          <p:nvPr/>
        </p:nvSpPr>
        <p:spPr>
          <a:xfrm>
            <a:off x="2438400" y="1594556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Main Toolbar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263" y="4158458"/>
            <a:ext cx="626433" cy="5694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65" y="4197358"/>
            <a:ext cx="552166" cy="5521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20912" y="4236880"/>
            <a:ext cx="868023" cy="5262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52" y="4236880"/>
            <a:ext cx="585096" cy="5850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624" y="4152667"/>
            <a:ext cx="612648" cy="6126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630" y="4807349"/>
            <a:ext cx="114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Save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86582" y="4807350"/>
            <a:ext cx="114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Refresh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851935" y="4699629"/>
            <a:ext cx="114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Multiple Records Posting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408130" y="4807351"/>
            <a:ext cx="114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Order Entry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584106" y="4807351"/>
            <a:ext cx="114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Lab Results Query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85740" y="3276600"/>
            <a:ext cx="484496" cy="9602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828800" y="3276602"/>
            <a:ext cx="0" cy="9207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259472" y="3663302"/>
            <a:ext cx="1028791" cy="5735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674659" y="3276602"/>
            <a:ext cx="1997965" cy="10451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324601" y="3581400"/>
            <a:ext cx="1396311" cy="7403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28600" y="5638800"/>
            <a:ext cx="8497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These are the main icons that are used on the Main Toolbar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165772"/>
            <a:ext cx="738404" cy="61533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894384" y="4844185"/>
            <a:ext cx="114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Worklist</a:t>
            </a:r>
            <a:endParaRPr lang="en-US" sz="14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3124202" y="3177386"/>
            <a:ext cx="2971798" cy="10594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54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8288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Patient </a:t>
            </a:r>
            <a:r>
              <a:rPr lang="en-US" sz="2400" dirty="0"/>
              <a:t>I</a:t>
            </a:r>
            <a:r>
              <a:rPr lang="en-US" sz="2400" dirty="0" smtClean="0"/>
              <a:t>nformation </a:t>
            </a:r>
            <a:r>
              <a:rPr lang="en-US" dirty="0" smtClean="0"/>
              <a:t>Bar</a:t>
            </a:r>
          </a:p>
          <a:p>
            <a:pPr algn="ctr"/>
            <a:r>
              <a:rPr lang="en-US" dirty="0" smtClean="0"/>
              <a:t>Gives you all the information needed for the patient: </a:t>
            </a:r>
          </a:p>
          <a:p>
            <a:pPr algn="ctr"/>
            <a:r>
              <a:rPr lang="en-US" dirty="0" smtClean="0"/>
              <a:t>Name, Sex, Age, Order #, MRN, Tests ordered, Collection, Priority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3048000"/>
            <a:ext cx="8458200" cy="2438400"/>
          </a:xfrm>
        </p:spPr>
      </p:pic>
    </p:spTree>
    <p:extLst>
      <p:ext uri="{BB962C8B-B14F-4D97-AF65-F5344CB8AC3E}">
        <p14:creationId xmlns:p14="http://schemas.microsoft.com/office/powerpoint/2010/main" val="26782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676400"/>
            <a:ext cx="3307080" cy="5024440"/>
          </a:xfrm>
        </p:spPr>
      </p:pic>
      <p:sp>
        <p:nvSpPr>
          <p:cNvPr id="6" name="TextBox 5"/>
          <p:cNvSpPr txBox="1"/>
          <p:nvPr/>
        </p:nvSpPr>
        <p:spPr>
          <a:xfrm>
            <a:off x="457200" y="2209800"/>
            <a:ext cx="39851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Under the results tab there is a list of each person that has ran on the instrument. When you click on each order it will show the patient’s info in the Patient Information window 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The count next to “Results” is how many results are in the interface/how many total samples that have ran for the day.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367</TotalTime>
  <Words>778</Words>
  <Application>Microsoft Office PowerPoint</Application>
  <PresentationFormat>On-screen Show (4:3)</PresentationFormat>
  <Paragraphs>99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Apothecary</vt:lpstr>
      <vt:lpstr>Sysmex interface &amp; Worklist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The work list</vt:lpstr>
      <vt:lpstr>iNTRO</vt:lpstr>
      <vt:lpstr>Critical  results</vt:lpstr>
      <vt:lpstr>Delta results</vt:lpstr>
      <vt:lpstr>Bridging over</vt:lpstr>
      <vt:lpstr>Adding A Comment</vt:lpstr>
      <vt:lpstr>Can Messages</vt:lpstr>
      <vt:lpstr>Verify Comment</vt:lpstr>
      <vt:lpstr>FINAL NOTES</vt:lpstr>
      <vt:lpstr>~ THE END ~</vt:lpstr>
    </vt:vector>
  </TitlesOfParts>
  <Company>Scott &amp; White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McAdams, Michell D</cp:lastModifiedBy>
  <cp:revision>22</cp:revision>
  <dcterms:created xsi:type="dcterms:W3CDTF">2012-07-13T21:37:54Z</dcterms:created>
  <dcterms:modified xsi:type="dcterms:W3CDTF">2016-10-13T17:15:39Z</dcterms:modified>
</cp:coreProperties>
</file>