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7" r:id="rId4"/>
    <p:sldId id="259" r:id="rId5"/>
    <p:sldId id="260" r:id="rId6"/>
    <p:sldId id="266" r:id="rId7"/>
    <p:sldId id="263" r:id="rId8"/>
    <p:sldId id="261" r:id="rId9"/>
    <p:sldId id="262" r:id="rId10"/>
    <p:sldId id="264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660"/>
  </p:normalViewPr>
  <p:slideViewPr>
    <p:cSldViewPr>
      <p:cViewPr varScale="1">
        <p:scale>
          <a:sx n="104" d="100"/>
          <a:sy n="104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E760785-C353-412F-8133-AC209B14B000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D1DB233-C451-4761-A732-E8A473E62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By: Michell McAdams – </a:t>
            </a:r>
            <a:r>
              <a:rPr lang="en-US" sz="1400" dirty="0" smtClean="0"/>
              <a:t>11</a:t>
            </a:r>
            <a:r>
              <a:rPr lang="en-US" sz="1400" dirty="0" smtClean="0"/>
              <a:t>/2013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Delta checks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7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Exceptions Report</a:t>
            </a:r>
          </a:p>
          <a:p>
            <a:pPr lvl="1"/>
            <a:r>
              <a:rPr lang="en-US" dirty="0" smtClean="0"/>
              <a:t>At the end of shift an Exceptions Report is generated to insure all Delta Checks have been correctly handled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a Delta Check was not properly handled have the verifying tech check into it.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3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954567"/>
          </a:xfrm>
        </p:spPr>
        <p:txBody>
          <a:bodyPr/>
          <a:lstStyle/>
          <a:p>
            <a:r>
              <a:rPr lang="en-US" dirty="0" smtClean="0"/>
              <a:t>~THE END~</a:t>
            </a:r>
            <a:br>
              <a:rPr lang="en-US" dirty="0" smtClean="0"/>
            </a:br>
            <a:r>
              <a:rPr lang="en-US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9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dirty="0" smtClean="0"/>
          </a:p>
          <a:p>
            <a:r>
              <a:rPr lang="en-US" sz="2800" b="1" dirty="0" smtClean="0"/>
              <a:t>Purpose</a:t>
            </a:r>
          </a:p>
          <a:p>
            <a:pPr lvl="1"/>
            <a:r>
              <a:rPr lang="en-US" dirty="0" smtClean="0"/>
              <a:t>To identify a significant change in a test result over a predetermined period of time so incorrect or compromised samples can be identified before results are reported.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57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Delta </a:t>
            </a:r>
            <a:r>
              <a:rPr lang="en-US" dirty="0"/>
              <a:t>results are flagged green in the </a:t>
            </a:r>
            <a:r>
              <a:rPr lang="en-US" dirty="0" smtClean="0"/>
              <a:t>interface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    </a:t>
            </a:r>
          </a:p>
          <a:p>
            <a:pPr marL="114300" indent="0">
              <a:buNone/>
            </a:pPr>
            <a:r>
              <a:rPr lang="en-US" dirty="0" smtClean="0"/>
              <a:t>   </a:t>
            </a:r>
            <a:endParaRPr lang="en-US" dirty="0"/>
          </a:p>
          <a:p>
            <a:r>
              <a:rPr lang="en-US" dirty="0"/>
              <a:t>Follow Delta policy and enter the appropriate </a:t>
            </a:r>
            <a:r>
              <a:rPr lang="en-US" dirty="0" smtClean="0"/>
              <a:t>comment. </a:t>
            </a:r>
            <a:r>
              <a:rPr lang="en-US" b="1" dirty="0" smtClean="0">
                <a:solidFill>
                  <a:srgbClr val="C00000"/>
                </a:solidFill>
              </a:rPr>
              <a:t>Every Delta must have a comment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903709" y="1734015"/>
            <a:ext cx="685800" cy="381000"/>
            <a:chOff x="4896" y="2688"/>
            <a:chExt cx="336" cy="158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" y="2688"/>
              <a:ext cx="150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6667"/>
            <a:stretch>
              <a:fillRect/>
            </a:stretch>
          </p:blipFill>
          <p:spPr bwMode="auto">
            <a:xfrm>
              <a:off x="5088" y="2688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069134"/>
            <a:ext cx="6171996" cy="114431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2895600" y="2438400"/>
            <a:ext cx="1180998" cy="762000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3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Procedure</a:t>
            </a:r>
          </a:p>
          <a:p>
            <a:pPr lvl="1"/>
            <a:r>
              <a:rPr lang="en-US" sz="2400" b="1" dirty="0" smtClean="0"/>
              <a:t>Investigate</a:t>
            </a:r>
          </a:p>
          <a:p>
            <a:pPr lvl="2"/>
            <a:r>
              <a:rPr lang="en-US" sz="2000" dirty="0" smtClean="0"/>
              <a:t>Check history </a:t>
            </a:r>
          </a:p>
          <a:p>
            <a:pPr lvl="2"/>
            <a:r>
              <a:rPr lang="en-US" sz="2000" dirty="0" smtClean="0"/>
              <a:t>Check sample/label</a:t>
            </a:r>
          </a:p>
          <a:p>
            <a:pPr lvl="2"/>
            <a:r>
              <a:rPr lang="en-US" sz="2000" dirty="0" smtClean="0"/>
              <a:t>Check for sample interference</a:t>
            </a:r>
          </a:p>
          <a:p>
            <a:pPr lvl="2"/>
            <a:r>
              <a:rPr lang="en-US" sz="2000" dirty="0" smtClean="0"/>
              <a:t>Retest sample</a:t>
            </a:r>
          </a:p>
          <a:p>
            <a:pPr lvl="1"/>
            <a:r>
              <a:rPr lang="en-US" sz="2400" b="1" dirty="0" smtClean="0"/>
              <a:t>Consult/Not Consult</a:t>
            </a:r>
          </a:p>
          <a:p>
            <a:pPr lvl="2"/>
            <a:r>
              <a:rPr lang="en-US" sz="2000" dirty="0" smtClean="0"/>
              <a:t>You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MUST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consult with a health care professional for </a:t>
            </a:r>
            <a:r>
              <a:rPr lang="en-US" sz="2000" b="1" dirty="0" smtClean="0">
                <a:solidFill>
                  <a:srgbClr val="C00000"/>
                </a:solidFill>
              </a:rPr>
              <a:t>ALL in house patients</a:t>
            </a:r>
            <a:r>
              <a:rPr lang="en-US" sz="2000" dirty="0" smtClean="0"/>
              <a:t> with the exception of NICU, PICU, Special Care Nursery, Newborn Nursery</a:t>
            </a:r>
          </a:p>
          <a:p>
            <a:pPr lvl="2"/>
            <a:r>
              <a:rPr lang="en-US" sz="2000" dirty="0" smtClean="0"/>
              <a:t>Non Hospital location DO NOT need a consult: Blood Bank QC, ER, Temple Clinics, Regional Clinics, Reference Lab Clients</a:t>
            </a:r>
          </a:p>
          <a:p>
            <a:pPr marL="41148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2763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Investigative Tips</a:t>
            </a:r>
          </a:p>
          <a:p>
            <a:pPr lvl="1"/>
            <a:r>
              <a:rPr lang="en-US" b="1" dirty="0" smtClean="0"/>
              <a:t>Check History:</a:t>
            </a:r>
          </a:p>
          <a:p>
            <a:pPr lvl="2"/>
            <a:r>
              <a:rPr lang="en-US" dirty="0" smtClean="0"/>
              <a:t>Check for a pattern or documentation of relative information. Ex: Check WBC, HGB, HCT, PLT for any significant changes from previous history</a:t>
            </a:r>
          </a:p>
          <a:p>
            <a:pPr lvl="1"/>
            <a:r>
              <a:rPr lang="en-US" b="1" dirty="0" smtClean="0"/>
              <a:t>Check Sample:</a:t>
            </a:r>
          </a:p>
          <a:p>
            <a:pPr lvl="2"/>
            <a:r>
              <a:rPr lang="en-US" dirty="0" smtClean="0"/>
              <a:t>Check label errors, and unacceptable sample integrity. Ex: Clotted, grossly hemolyzed</a:t>
            </a:r>
          </a:p>
          <a:p>
            <a:pPr lvl="2"/>
            <a:r>
              <a:rPr lang="en-US" dirty="0" smtClean="0"/>
              <a:t>Check for interferences. Ex: Lipemia, cold antibodies</a:t>
            </a:r>
          </a:p>
        </p:txBody>
      </p:sp>
    </p:spTree>
    <p:extLst>
      <p:ext uri="{BB962C8B-B14F-4D97-AF65-F5344CB8AC3E}">
        <p14:creationId xmlns:p14="http://schemas.microsoft.com/office/powerpoint/2010/main" val="171930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Investigative Tips</a:t>
            </a:r>
          </a:p>
          <a:p>
            <a:pPr lvl="1"/>
            <a:r>
              <a:rPr lang="en-US" sz="1800" b="1" dirty="0" smtClean="0"/>
              <a:t>Retest Sample:</a:t>
            </a:r>
          </a:p>
          <a:p>
            <a:pPr lvl="2"/>
            <a:r>
              <a:rPr lang="en-US" sz="1600" b="1" dirty="0" smtClean="0"/>
              <a:t>HGB</a:t>
            </a:r>
          </a:p>
          <a:p>
            <a:pPr lvl="3"/>
            <a:r>
              <a:rPr lang="en-US" sz="1400" dirty="0"/>
              <a:t>Run on a different instrument to rule out any malfunction to include random sampling error or human error</a:t>
            </a:r>
          </a:p>
          <a:p>
            <a:pPr lvl="3"/>
            <a:r>
              <a:rPr lang="en-US" sz="1400" dirty="0"/>
              <a:t>If previous sample is &lt; 24 hours and available check sample: label, hemolysis, re-run if necessary </a:t>
            </a:r>
          </a:p>
          <a:p>
            <a:pPr lvl="3"/>
            <a:r>
              <a:rPr lang="en-US" sz="1400" dirty="0"/>
              <a:t>Initiate an occurrence report if policy was not properly </a:t>
            </a:r>
            <a:r>
              <a:rPr lang="en-US" sz="1400" dirty="0" smtClean="0"/>
              <a:t>followed</a:t>
            </a:r>
          </a:p>
          <a:p>
            <a:pPr lvl="2"/>
            <a:r>
              <a:rPr lang="en-US" sz="1600" b="1" dirty="0" smtClean="0"/>
              <a:t>MCV</a:t>
            </a:r>
          </a:p>
          <a:p>
            <a:pPr lvl="3"/>
            <a:r>
              <a:rPr lang="en-US" sz="1400" b="1" dirty="0" smtClean="0"/>
              <a:t>If MCV flags and HGB changed </a:t>
            </a:r>
            <a:r>
              <a:rPr lang="en-US" sz="1400" b="1" dirty="0" smtClean="0"/>
              <a:t>from </a:t>
            </a:r>
            <a:r>
              <a:rPr lang="en-US" sz="1400" b="1" dirty="0" smtClean="0"/>
              <a:t>the pervious result follow the above steps</a:t>
            </a:r>
          </a:p>
          <a:p>
            <a:pPr lvl="3"/>
            <a:r>
              <a:rPr lang="en-US" sz="1400" b="1" dirty="0" smtClean="0"/>
              <a:t>If MCV flags and HGB has not changed from previous result</a:t>
            </a:r>
          </a:p>
          <a:p>
            <a:pPr lvl="4"/>
            <a:r>
              <a:rPr lang="en-US" sz="1400" dirty="0" smtClean="0"/>
              <a:t>Incubate a 1:5 dilution for 15 minutes; Run dilution</a:t>
            </a:r>
          </a:p>
          <a:p>
            <a:pPr lvl="4"/>
            <a:r>
              <a:rPr lang="en-US" sz="1400" dirty="0" smtClean="0"/>
              <a:t>If MCV changes 3 or more </a:t>
            </a:r>
            <a:r>
              <a:rPr lang="en-US" sz="1400" dirty="0" err="1" smtClean="0"/>
              <a:t>fL</a:t>
            </a:r>
            <a:r>
              <a:rPr lang="en-US" sz="1400" dirty="0" smtClean="0"/>
              <a:t>, add a comment to the RBC field “</a:t>
            </a:r>
            <a:r>
              <a:rPr lang="en-US" sz="1400" dirty="0" err="1" smtClean="0"/>
              <a:t>Hemogram</a:t>
            </a:r>
            <a:r>
              <a:rPr lang="en-US" sz="1400" dirty="0" smtClean="0"/>
              <a:t> obtained by 1:5 dilution” </a:t>
            </a:r>
          </a:p>
          <a:p>
            <a:pPr lvl="1"/>
            <a:r>
              <a:rPr lang="en-US" b="1" dirty="0" smtClean="0"/>
              <a:t>Consult:</a:t>
            </a:r>
          </a:p>
          <a:p>
            <a:pPr lvl="2"/>
            <a:r>
              <a:rPr lang="en-US" sz="1400" dirty="0" smtClean="0"/>
              <a:t>If you have reason to suspect a compromised or incorrect sample regardless of patient location consult with a health care provider </a:t>
            </a:r>
          </a:p>
        </p:txBody>
      </p:sp>
    </p:spTree>
    <p:extLst>
      <p:ext uri="{BB962C8B-B14F-4D97-AF65-F5344CB8AC3E}">
        <p14:creationId xmlns:p14="http://schemas.microsoft.com/office/powerpoint/2010/main" val="30166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Documentation</a:t>
            </a:r>
          </a:p>
          <a:p>
            <a:pPr lvl="1"/>
            <a:r>
              <a:rPr lang="en-US" dirty="0" smtClean="0"/>
              <a:t>After your investigation, decide if it is an inpatient that must be called or an out patient that does not need to be called.</a:t>
            </a:r>
          </a:p>
          <a:p>
            <a:pPr lvl="1"/>
            <a:r>
              <a:rPr lang="en-US" dirty="0" smtClean="0"/>
              <a:t>When calling </a:t>
            </a:r>
            <a:r>
              <a:rPr lang="en-US" b="1" i="1" dirty="0" smtClean="0">
                <a:solidFill>
                  <a:srgbClr val="C00000"/>
                </a:solidFill>
              </a:rPr>
              <a:t>DO NOT use the term “Delta Check” </a:t>
            </a:r>
            <a:r>
              <a:rPr lang="en-US" dirty="0" smtClean="0"/>
              <a:t>while speaking with the caregiver of the patient.  You may use the term “HGB </a:t>
            </a:r>
            <a:r>
              <a:rPr lang="en-US" dirty="0" smtClean="0"/>
              <a:t>Change” or </a:t>
            </a:r>
            <a:r>
              <a:rPr lang="en-US" dirty="0" smtClean="0"/>
              <a:t>“Investigating a change in value”. </a:t>
            </a:r>
          </a:p>
          <a:p>
            <a:pPr lvl="1"/>
            <a:r>
              <a:rPr lang="en-US" dirty="0" smtClean="0"/>
              <a:t>When possible you want to speak to the immediate person in charge because they know more about the </a:t>
            </a:r>
            <a:r>
              <a:rPr lang="en-US" dirty="0" smtClean="0"/>
              <a:t>patient’s </a:t>
            </a:r>
            <a:r>
              <a:rPr lang="en-US" dirty="0" smtClean="0"/>
              <a:t>status. </a:t>
            </a:r>
          </a:p>
          <a:p>
            <a:pPr lvl="1"/>
            <a:r>
              <a:rPr lang="en-US" dirty="0" smtClean="0"/>
              <a:t>Keep your reasons general so you do not violate HIPAA confidentiality regulations.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Documentation – Called</a:t>
            </a:r>
          </a:p>
          <a:p>
            <a:pPr lvl="1"/>
            <a:r>
              <a:rPr lang="en-US" dirty="0" smtClean="0"/>
              <a:t>On the instrument print out write pertinent details about the case to support your investigation. </a:t>
            </a:r>
          </a:p>
          <a:p>
            <a:pPr lvl="1"/>
            <a:r>
              <a:rPr lang="en-US" dirty="0" smtClean="0"/>
              <a:t>In LIS add comment </a:t>
            </a:r>
          </a:p>
          <a:p>
            <a:pPr lvl="2"/>
            <a:r>
              <a:rPr lang="en-US" sz="1400" b="1" dirty="0" smtClean="0"/>
              <a:t>@</a:t>
            </a:r>
            <a:r>
              <a:rPr lang="en-US" sz="1400" b="1" dirty="0"/>
              <a:t>HZD </a:t>
            </a:r>
            <a:r>
              <a:rPr lang="en-US" sz="1400" b="1" dirty="0" smtClean="0"/>
              <a:t>(RESULT </a:t>
            </a:r>
            <a:r>
              <a:rPr lang="en-US" sz="1400" b="1" dirty="0"/>
              <a:t>DELTA CHECKED </a:t>
            </a:r>
            <a:r>
              <a:rPr lang="en-US" sz="1400" b="1" dirty="0" smtClean="0"/>
              <a:t>(</a:t>
            </a:r>
            <a:r>
              <a:rPr lang="en-US" sz="1400" dirty="0" smtClean="0"/>
              <a:t>Explanation</a:t>
            </a:r>
            <a:r>
              <a:rPr lang="en-US" sz="1400" b="1" dirty="0" smtClean="0"/>
              <a:t>) </a:t>
            </a:r>
            <a:r>
              <a:rPr lang="en-US" sz="1400" b="1" dirty="0"/>
              <a:t>SAMPLE CHECKED AND </a:t>
            </a:r>
            <a:r>
              <a:rPr lang="en-US" sz="1400" b="1" dirty="0" smtClean="0"/>
              <a:t>RESULTS CONFIRMED</a:t>
            </a:r>
            <a:r>
              <a:rPr lang="en-US" sz="1400" b="1" dirty="0"/>
              <a:t>.  CALLED TO </a:t>
            </a:r>
            <a:r>
              <a:rPr lang="en-US" sz="1400" dirty="0" smtClean="0"/>
              <a:t>Last Name, First Name, Title </a:t>
            </a:r>
            <a:r>
              <a:rPr lang="en-US" sz="1400" b="1" dirty="0" smtClean="0"/>
              <a:t>BY </a:t>
            </a:r>
            <a:r>
              <a:rPr lang="en-US" sz="1400" dirty="0" smtClean="0"/>
              <a:t>Tech</a:t>
            </a:r>
            <a:r>
              <a:rPr lang="en-US" sz="1400" b="1" dirty="0" smtClean="0"/>
              <a:t> AT </a:t>
            </a:r>
            <a:r>
              <a:rPr lang="en-US" sz="1400" dirty="0" smtClean="0"/>
              <a:t>Time</a:t>
            </a:r>
            <a:r>
              <a:rPr lang="en-US" sz="1400" b="1" dirty="0" smtClean="0"/>
              <a:t> ON </a:t>
            </a:r>
            <a:r>
              <a:rPr lang="en-US" sz="1400" dirty="0" smtClean="0"/>
              <a:t>Date</a:t>
            </a:r>
            <a:r>
              <a:rPr lang="en-US" sz="1400" b="1" dirty="0" smtClean="0"/>
              <a:t>.) </a:t>
            </a:r>
          </a:p>
          <a:p>
            <a:pPr lvl="2"/>
            <a:r>
              <a:rPr lang="en-US" sz="1400" b="1" dirty="0" smtClean="0"/>
              <a:t>@HZD1 </a:t>
            </a:r>
            <a:r>
              <a:rPr lang="en-US" sz="1400" b="1" dirty="0"/>
              <a:t>RESULT DELTA </a:t>
            </a:r>
            <a:r>
              <a:rPr lang="en-US" sz="1400" b="1" dirty="0" smtClean="0"/>
              <a:t>CHECKED (</a:t>
            </a:r>
            <a:r>
              <a:rPr lang="en-US" sz="1400" b="1" dirty="0"/>
              <a:t>KNOWN CONDITION). SAMPLE CHECKED AND </a:t>
            </a:r>
            <a:r>
              <a:rPr lang="en-US" sz="1400" b="1" dirty="0" smtClean="0"/>
              <a:t>RESULTS CONFIRMED. </a:t>
            </a:r>
            <a:r>
              <a:rPr lang="en-US" sz="1400" b="1" dirty="0"/>
              <a:t>CALLED TO </a:t>
            </a:r>
            <a:r>
              <a:rPr lang="en-US" sz="1400" dirty="0"/>
              <a:t>Last Name, First Name, Title </a:t>
            </a:r>
            <a:r>
              <a:rPr lang="en-US" sz="1400" b="1" dirty="0"/>
              <a:t>BY </a:t>
            </a:r>
            <a:r>
              <a:rPr lang="en-US" sz="1400" dirty="0"/>
              <a:t>Tech</a:t>
            </a:r>
            <a:r>
              <a:rPr lang="en-US" sz="1400" b="1" dirty="0"/>
              <a:t> AT </a:t>
            </a:r>
            <a:r>
              <a:rPr lang="en-US" sz="1400" dirty="0"/>
              <a:t>Time</a:t>
            </a:r>
            <a:r>
              <a:rPr lang="en-US" sz="1400" b="1" dirty="0"/>
              <a:t> ON </a:t>
            </a:r>
            <a:r>
              <a:rPr lang="en-US" sz="1400" dirty="0"/>
              <a:t>Date</a:t>
            </a:r>
            <a:r>
              <a:rPr lang="en-US" sz="1400" b="1" dirty="0"/>
              <a:t>.) </a:t>
            </a:r>
            <a:endParaRPr lang="en-US" sz="1400" b="1" dirty="0" smtClean="0"/>
          </a:p>
          <a:p>
            <a:pPr lvl="1">
              <a:buClr>
                <a:srgbClr val="9F2936"/>
              </a:buClr>
            </a:pPr>
            <a:r>
              <a:rPr lang="en-US" dirty="0" smtClean="0">
                <a:solidFill>
                  <a:srgbClr val="323232"/>
                </a:solidFill>
              </a:rPr>
              <a:t>Explanations </a:t>
            </a:r>
            <a:r>
              <a:rPr lang="en-US" dirty="0">
                <a:solidFill>
                  <a:srgbClr val="323232"/>
                </a:solidFill>
              </a:rPr>
              <a:t>can be</a:t>
            </a:r>
            <a:r>
              <a:rPr lang="en-US" dirty="0" smtClean="0">
                <a:solidFill>
                  <a:srgbClr val="323232"/>
                </a:solidFill>
              </a:rPr>
              <a:t>:</a:t>
            </a:r>
            <a:r>
              <a:rPr lang="en-US" sz="1200" b="1" dirty="0" smtClean="0"/>
              <a:t> 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1400" dirty="0" smtClean="0">
                <a:solidFill>
                  <a:srgbClr val="323232"/>
                </a:solidFill>
              </a:rPr>
              <a:t>Unknown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1400" dirty="0" smtClean="0">
                <a:solidFill>
                  <a:srgbClr val="323232"/>
                </a:solidFill>
              </a:rPr>
              <a:t>Surgery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1400" dirty="0" smtClean="0">
                <a:solidFill>
                  <a:srgbClr val="323232"/>
                </a:solidFill>
              </a:rPr>
              <a:t>Condition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1400" dirty="0" smtClean="0">
                <a:solidFill>
                  <a:srgbClr val="323232"/>
                </a:solidFill>
              </a:rPr>
              <a:t>Transfusion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1400" dirty="0" smtClean="0">
                <a:solidFill>
                  <a:srgbClr val="323232"/>
                </a:solidFill>
              </a:rPr>
              <a:t>Dehydration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1400" dirty="0" smtClean="0">
                <a:solidFill>
                  <a:srgbClr val="323232"/>
                </a:solidFill>
              </a:rPr>
              <a:t>Hydration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1400" dirty="0" smtClean="0">
                <a:solidFill>
                  <a:srgbClr val="323232"/>
                </a:solidFill>
              </a:rPr>
              <a:t>Medication</a:t>
            </a:r>
          </a:p>
          <a:p>
            <a:pPr lvl="3">
              <a:buClr>
                <a:schemeClr val="accent4">
                  <a:lumMod val="75000"/>
                </a:schemeClr>
              </a:buClr>
            </a:pPr>
            <a:r>
              <a:rPr lang="en-US" sz="1200" dirty="0" smtClean="0">
                <a:solidFill>
                  <a:srgbClr val="323232"/>
                </a:solidFill>
              </a:rPr>
              <a:t>NOTE: See policy manual #2 (Delta Checks, Table 2, page 4 of 6 for more details)</a:t>
            </a:r>
            <a:endParaRPr lang="en-US" sz="1200" dirty="0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Documentation – Not Called</a:t>
            </a:r>
          </a:p>
          <a:p>
            <a:pPr lvl="1"/>
            <a:r>
              <a:rPr lang="en-US" dirty="0" smtClean="0"/>
              <a:t>A comment must be made for the HGB and MCV.</a:t>
            </a:r>
          </a:p>
          <a:p>
            <a:pPr lvl="2"/>
            <a:r>
              <a:rPr lang="en-US" dirty="0" smtClean="0"/>
              <a:t>You may use “Exempt; Results Doubled Checked. </a:t>
            </a:r>
            <a:r>
              <a:rPr lang="en-US" dirty="0" smtClean="0"/>
              <a:t>Date, Time, </a:t>
            </a:r>
            <a:r>
              <a:rPr lang="en-US" dirty="0" smtClean="0"/>
              <a:t>Tech Initials”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If staff feels a sample requires a more in depth investigation, submit an instrument print out, stained smear and occurrence report to the Chief Tech.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When investigation and documentation is complete process the sample as usual (Ex: Send to differ if needed, or verify sample is negative).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05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684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Delta checks</vt:lpstr>
      <vt:lpstr>Delta check</vt:lpstr>
      <vt:lpstr>Delta results</vt:lpstr>
      <vt:lpstr>Delta check</vt:lpstr>
      <vt:lpstr>Delta check</vt:lpstr>
      <vt:lpstr>Delta check</vt:lpstr>
      <vt:lpstr>Delta check</vt:lpstr>
      <vt:lpstr>Delta check</vt:lpstr>
      <vt:lpstr>Delta check</vt:lpstr>
      <vt:lpstr>Delta check</vt:lpstr>
      <vt:lpstr>~THE END~ </vt:lpstr>
    </vt:vector>
  </TitlesOfParts>
  <Company>Scott &amp; White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Delta checks</dc:title>
  <dc:creator>%username%</dc:creator>
  <cp:lastModifiedBy>Bryan Weiss</cp:lastModifiedBy>
  <cp:revision>29</cp:revision>
  <dcterms:created xsi:type="dcterms:W3CDTF">2013-08-27T03:14:36Z</dcterms:created>
  <dcterms:modified xsi:type="dcterms:W3CDTF">2013-11-27T21:39:35Z</dcterms:modified>
</cp:coreProperties>
</file>