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7"/>
  </p:notesMasterIdLst>
  <p:sldIdLst>
    <p:sldId id="256" r:id="rId2"/>
    <p:sldId id="305" r:id="rId3"/>
    <p:sldId id="306" r:id="rId4"/>
    <p:sldId id="277" r:id="rId5"/>
    <p:sldId id="278" r:id="rId6"/>
    <p:sldId id="279" r:id="rId7"/>
    <p:sldId id="280" r:id="rId8"/>
    <p:sldId id="285" r:id="rId9"/>
    <p:sldId id="307" r:id="rId10"/>
    <p:sldId id="281" r:id="rId11"/>
    <p:sldId id="283" r:id="rId12"/>
    <p:sldId id="282" r:id="rId13"/>
    <p:sldId id="284" r:id="rId14"/>
    <p:sldId id="275" r:id="rId15"/>
    <p:sldId id="264" r:id="rId16"/>
    <p:sldId id="265" r:id="rId17"/>
    <p:sldId id="267" r:id="rId18"/>
    <p:sldId id="276" r:id="rId19"/>
    <p:sldId id="268" r:id="rId20"/>
    <p:sldId id="269" r:id="rId21"/>
    <p:sldId id="270" r:id="rId22"/>
    <p:sldId id="271" r:id="rId23"/>
    <p:sldId id="272" r:id="rId24"/>
    <p:sldId id="274" r:id="rId25"/>
    <p:sldId id="310" r:id="rId26"/>
    <p:sldId id="286" r:id="rId27"/>
    <p:sldId id="287" r:id="rId28"/>
    <p:sldId id="288" r:id="rId29"/>
    <p:sldId id="303" r:id="rId30"/>
    <p:sldId id="289" r:id="rId31"/>
    <p:sldId id="290" r:id="rId32"/>
    <p:sldId id="308" r:id="rId33"/>
    <p:sldId id="291" r:id="rId34"/>
    <p:sldId id="309" r:id="rId35"/>
    <p:sldId id="292" r:id="rId36"/>
    <p:sldId id="300" r:id="rId37"/>
    <p:sldId id="293" r:id="rId38"/>
    <p:sldId id="294" r:id="rId39"/>
    <p:sldId id="295" r:id="rId40"/>
    <p:sldId id="296" r:id="rId41"/>
    <p:sldId id="297" r:id="rId42"/>
    <p:sldId id="301" r:id="rId43"/>
    <p:sldId id="298" r:id="rId44"/>
    <p:sldId id="299" r:id="rId45"/>
    <p:sldId id="30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FF66CC"/>
    <a:srgbClr val="FFFF66"/>
    <a:srgbClr val="FF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4660"/>
  </p:normalViewPr>
  <p:slideViewPr>
    <p:cSldViewPr>
      <p:cViewPr varScale="1">
        <p:scale>
          <a:sx n="66" d="100"/>
          <a:sy n="66" d="100"/>
        </p:scale>
        <p:origin x="-3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15E73-E26C-4AD7-BB32-25F0F7C2B996}" type="datetimeFigureOut">
              <a:rPr lang="en-US" smtClean="0"/>
              <a:t>9/18/2013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2C8FE-E131-448B-B913-95F61F120B9B}" type="slidenum">
              <a:rPr lang="en-US" smtClean="0"/>
              <a:t>‹#›</a:t>
            </a:fld>
            <a:endParaRPr lang="en-US" dirty="0"/>
          </a:p>
        </p:txBody>
      </p:sp>
    </p:spTree>
    <p:extLst>
      <p:ext uri="{BB962C8B-B14F-4D97-AF65-F5344CB8AC3E}">
        <p14:creationId xmlns:p14="http://schemas.microsoft.com/office/powerpoint/2010/main" val="316600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2C8FE-E131-448B-B913-95F61F120B9B}" type="slidenum">
              <a:rPr lang="en-US" smtClean="0"/>
              <a:t>7</a:t>
            </a:fld>
            <a:endParaRPr lang="en-US" dirty="0"/>
          </a:p>
        </p:txBody>
      </p:sp>
    </p:spTree>
    <p:extLst>
      <p:ext uri="{BB962C8B-B14F-4D97-AF65-F5344CB8AC3E}">
        <p14:creationId xmlns:p14="http://schemas.microsoft.com/office/powerpoint/2010/main" val="146800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2C8FE-E131-448B-B913-95F61F120B9B}" type="slidenum">
              <a:rPr lang="en-US" smtClean="0"/>
              <a:t>33</a:t>
            </a:fld>
            <a:endParaRPr lang="en-US" dirty="0"/>
          </a:p>
        </p:txBody>
      </p:sp>
    </p:spTree>
    <p:extLst>
      <p:ext uri="{BB962C8B-B14F-4D97-AF65-F5344CB8AC3E}">
        <p14:creationId xmlns:p14="http://schemas.microsoft.com/office/powerpoint/2010/main" val="283156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B1FBE7E9-ACC1-4D48-B131-ABFADB922690}" type="datetimeFigureOut">
              <a:rPr lang="en-US" smtClean="0"/>
              <a:pPr>
                <a:defRPr/>
              </a:pPr>
              <a:t>9/18/2013</a:t>
            </a:fld>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E7C41249-7BDD-4E5D-93C3-E1D5239D686A}"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510DE25-A5B9-424F-95D2-2E33BC23803B}" type="datetimeFigureOut">
              <a:rPr lang="en-US" smtClean="0"/>
              <a:pPr>
                <a:defRPr/>
              </a:pPr>
              <a:t>9/18/2013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A03A50C-F84F-427D-90CB-FEB8BB3ADF7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B96DB2E-AB16-492F-8E6D-9CCEC364D98F}" type="datetimeFigureOut">
              <a:rPr lang="en-US" smtClean="0"/>
              <a:pPr>
                <a:defRPr/>
              </a:pPr>
              <a:t>9/18/2013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85DA9D9-91C0-41AD-8293-63575B53685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F047BAFB-0B95-4428-865D-52F62C609237}" type="datetimeFigureOut">
              <a:rPr lang="en-US" smtClean="0"/>
              <a:pPr>
                <a:defRPr/>
              </a:pPr>
              <a:t>9/18/2013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49E5E21-4452-4209-A6FB-A1C397ADC1C1}"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D479EBA6-8FC8-4D95-9B08-7D009F376D5B}" type="datetimeFigureOut">
              <a:rPr lang="en-US" smtClean="0"/>
              <a:pPr>
                <a:defRPr/>
              </a:pPr>
              <a:t>9/18/2013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49AE7C87-418F-49B9-9527-CC4E1636479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F78D9D15-E8EF-49FC-9486-2A21D4C86B32}" type="datetimeFigureOut">
              <a:rPr lang="en-US" smtClean="0"/>
              <a:pPr>
                <a:defRPr/>
              </a:pPr>
              <a:t>9/18/2013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F602E59-F5BC-445E-B534-C9A57180A309}"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DD595846-DCC2-4B71-B0D6-068E9F45491F}" type="datetimeFigureOut">
              <a:rPr lang="en-US" smtClean="0"/>
              <a:pPr>
                <a:defRPr/>
              </a:pPr>
              <a:t>9/18/2013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DAF4654-21F5-4AB5-8A26-2638A626B5C2}"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2267FC4D-31CC-490D-AA33-C759B6A66552}" type="datetimeFigureOut">
              <a:rPr lang="en-US" smtClean="0"/>
              <a:pPr>
                <a:defRPr/>
              </a:pPr>
              <a:t>9/18/2013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5D83015-014D-451C-8940-100322888FB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32EEEF-E947-431A-A7DA-E18ABD0DBE8D}" type="datetimeFigureOut">
              <a:rPr lang="en-US" smtClean="0"/>
              <a:pPr>
                <a:defRPr/>
              </a:pPr>
              <a:t>9/18/2013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CB9E5C4-9A1E-4C70-8CE5-5F61EA45A51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ECA6F5E-5381-41BC-B6BC-735B4E95EE23}" type="datetimeFigureOut">
              <a:rPr lang="en-US" smtClean="0"/>
              <a:pPr>
                <a:defRPr/>
              </a:pPr>
              <a:t>9/18/2013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AD7943-E838-4443-9234-365C1D0F8C6F}"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4DF37089-8E31-45EF-9F6E-A3550AAA82A3}" type="datetimeFigureOut">
              <a:rPr lang="en-US" smtClean="0"/>
              <a:pPr>
                <a:defRPr/>
              </a:pPr>
              <a:t>9/18/2013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9B69C01E-ADDF-4EB1-A9E6-FBC7B974F9BE}"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7202D438-AC17-4DE2-A8CF-B1F42FDC2E63}" type="datetimeFigureOut">
              <a:rPr lang="en-US" smtClean="0"/>
              <a:pPr>
                <a:defRPr/>
              </a:pPr>
              <a:t>9/18/2013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17F1C91-CB2C-4199-8A3E-5B536865FC9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10.xml"/><Relationship Id="rId7" Type="http://schemas.openxmlformats.org/officeDocument/2006/relationships/slide" Target="slide22.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5.xml"/><Relationship Id="rId10" Type="http://schemas.openxmlformats.org/officeDocument/2006/relationships/slide" Target="slide30.xml"/><Relationship Id="rId4" Type="http://schemas.openxmlformats.org/officeDocument/2006/relationships/slide" Target="slide12.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457200" y="1505930"/>
            <a:ext cx="8229600" cy="2380270"/>
          </a:xfrm>
        </p:spPr>
        <p:txBody>
          <a:bodyPr>
            <a:normAutofit fontScale="90000"/>
          </a:bodyPr>
          <a:lstStyle/>
          <a:p>
            <a:r>
              <a:rPr lang="en-US" dirty="0" smtClean="0"/>
              <a:t/>
            </a:r>
            <a:br>
              <a:rPr lang="en-US" dirty="0" smtClean="0"/>
            </a:br>
            <a:r>
              <a:rPr lang="en-US" dirty="0" err="1" smtClean="0"/>
              <a:t>Softlab</a:t>
            </a:r>
            <a:r>
              <a:rPr lang="en-US" dirty="0" smtClean="0"/>
              <a:t> Downtime</a:t>
            </a:r>
            <a:r>
              <a:rPr lang="en-US" dirty="0"/>
              <a:t/>
            </a:r>
            <a:br>
              <a:rPr lang="en-US" dirty="0"/>
            </a:br>
            <a:r>
              <a:rPr lang="en-US" dirty="0" smtClean="0"/>
              <a:t/>
            </a:r>
            <a:br>
              <a:rPr lang="en-US" dirty="0" smtClean="0"/>
            </a:br>
            <a:r>
              <a:rPr lang="en-US" dirty="0"/>
              <a:t/>
            </a:r>
            <a:br>
              <a:rPr lang="en-US" dirty="0"/>
            </a:br>
            <a:r>
              <a:rPr lang="en-US" sz="1600" dirty="0" smtClean="0">
                <a:solidFill>
                  <a:srgbClr val="C00000"/>
                </a:solidFill>
              </a:rPr>
              <a:t>Written by Joan </a:t>
            </a:r>
            <a:r>
              <a:rPr lang="en-US" sz="1600" dirty="0" err="1" smtClean="0">
                <a:solidFill>
                  <a:srgbClr val="C00000"/>
                </a:solidFill>
              </a:rPr>
              <a:t>Matiasek</a:t>
            </a:r>
            <a:r>
              <a:rPr lang="en-US" sz="1600" dirty="0" smtClean="0">
                <a:solidFill>
                  <a:srgbClr val="C00000"/>
                </a:solidFill>
              </a:rPr>
              <a:t> and Leslie Yukuno, Nov 7, </a:t>
            </a:r>
            <a:r>
              <a:rPr lang="en-US" sz="1600" dirty="0" smtClean="0">
                <a:solidFill>
                  <a:srgbClr val="C00000"/>
                </a:solidFill>
              </a:rPr>
              <a:t>2012</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idx="4294967295"/>
          </p:nvPr>
        </p:nvSpPr>
        <p:spPr>
          <a:xfrm>
            <a:off x="914400" y="152400"/>
            <a:ext cx="8229600" cy="838200"/>
          </a:xfrm>
        </p:spPr>
        <p:txBody>
          <a:bodyPr/>
          <a:lstStyle/>
          <a:p>
            <a:pPr algn="ctr"/>
            <a:r>
              <a:rPr lang="en-US" u="sng" dirty="0" smtClean="0"/>
              <a:t>Coag Bench –Testing Phase </a:t>
            </a:r>
          </a:p>
        </p:txBody>
      </p:sp>
      <p:sp>
        <p:nvSpPr>
          <p:cNvPr id="35843" name="Content Placeholder 3"/>
          <p:cNvSpPr>
            <a:spLocks noGrp="1"/>
          </p:cNvSpPr>
          <p:nvPr>
            <p:ph idx="4294967295"/>
          </p:nvPr>
        </p:nvSpPr>
        <p:spPr>
          <a:xfrm>
            <a:off x="304800" y="1066800"/>
            <a:ext cx="8610600" cy="5715000"/>
          </a:xfrm>
        </p:spPr>
        <p:txBody>
          <a:bodyPr>
            <a:normAutofit/>
          </a:bodyPr>
          <a:lstStyle/>
          <a:p>
            <a:pPr>
              <a:lnSpc>
                <a:spcPct val="80000"/>
              </a:lnSpc>
            </a:pPr>
            <a:r>
              <a:rPr lang="en-US" sz="2000" dirty="0" smtClean="0"/>
              <a:t>Follow instructions on Stago for downtime settings. </a:t>
            </a:r>
          </a:p>
          <a:p>
            <a:pPr>
              <a:lnSpc>
                <a:spcPct val="80000"/>
              </a:lnSpc>
            </a:pPr>
            <a:r>
              <a:rPr lang="en-US" sz="2000" dirty="0" smtClean="0"/>
              <a:t>Run samples in Manual mode. </a:t>
            </a:r>
          </a:p>
          <a:p>
            <a:pPr>
              <a:lnSpc>
                <a:spcPct val="80000"/>
              </a:lnSpc>
            </a:pPr>
            <a:r>
              <a:rPr lang="en-US" sz="2000" dirty="0" smtClean="0"/>
              <a:t>Write final results on downtime cover page </a:t>
            </a:r>
          </a:p>
          <a:p>
            <a:pPr>
              <a:lnSpc>
                <a:spcPct val="80000"/>
              </a:lnSpc>
            </a:pPr>
            <a:r>
              <a:rPr lang="en-US" sz="2000" dirty="0" smtClean="0"/>
              <a:t>Call critical results . Place CV sticker on cover page and fill in required information.</a:t>
            </a:r>
          </a:p>
          <a:p>
            <a:pPr>
              <a:lnSpc>
                <a:spcPct val="80000"/>
              </a:lnSpc>
            </a:pPr>
            <a:r>
              <a:rPr lang="en-US" sz="2000" dirty="0" smtClean="0"/>
              <a:t>Mark a “slash” through the Coag order when testing is completed.</a:t>
            </a:r>
          </a:p>
          <a:p>
            <a:pPr>
              <a:lnSpc>
                <a:spcPct val="80000"/>
              </a:lnSpc>
            </a:pPr>
            <a:r>
              <a:rPr lang="en-US" sz="2000" dirty="0"/>
              <a:t>Keep samples in rack; do not </a:t>
            </a:r>
            <a:r>
              <a:rPr lang="en-US" sz="2000" dirty="0" smtClean="0"/>
              <a:t>Spec-Track </a:t>
            </a:r>
          </a:p>
          <a:p>
            <a:pPr>
              <a:lnSpc>
                <a:spcPct val="80000"/>
              </a:lnSpc>
            </a:pPr>
            <a:r>
              <a:rPr lang="en-US" sz="2000" dirty="0" smtClean="0"/>
              <a:t>Photocopy completed packet, staple together and place in designated spot for “Ready to Tube” reports. Staple original packet and place in alphabetized Coag/UA downtime box.  </a:t>
            </a:r>
          </a:p>
          <a:p>
            <a:pPr>
              <a:lnSpc>
                <a:spcPct val="80000"/>
              </a:lnSpc>
            </a:pPr>
            <a:r>
              <a:rPr lang="en-US" sz="2000" dirty="0" smtClean="0"/>
              <a:t>Every 10 -15 minutes send reports to nursing units. This may be handled by a runner. </a:t>
            </a:r>
          </a:p>
          <a:p>
            <a:pPr>
              <a:lnSpc>
                <a:spcPct val="80000"/>
              </a:lnSpc>
            </a:pPr>
            <a:r>
              <a:rPr lang="en-US" sz="2000" dirty="0" smtClean="0"/>
              <a:t>If Special Coag testing is required process sample for storage; label with Puppy Dog label, and store in Special Coag freezer. Leave SMS/paper requisition on Special Coag primary bench.</a:t>
            </a:r>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200" y="555229"/>
            <a:ext cx="4663440" cy="630277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48640"/>
            <a:ext cx="4504208" cy="6309360"/>
          </a:xfrm>
          <a:prstGeom prst="rect">
            <a:avLst/>
          </a:prstGeom>
        </p:spPr>
      </p:pic>
      <p:sp>
        <p:nvSpPr>
          <p:cNvPr id="2" name="TextBox 1"/>
          <p:cNvSpPr txBox="1"/>
          <p:nvPr/>
        </p:nvSpPr>
        <p:spPr>
          <a:xfrm>
            <a:off x="304800" y="151979"/>
            <a:ext cx="8534400" cy="369332"/>
          </a:xfrm>
          <a:prstGeom prst="rect">
            <a:avLst/>
          </a:prstGeom>
          <a:noFill/>
        </p:spPr>
        <p:txBody>
          <a:bodyPr wrap="square" rtlCol="0">
            <a:spAutoFit/>
          </a:bodyPr>
          <a:lstStyle/>
          <a:p>
            <a:pPr algn="ctr"/>
            <a:r>
              <a:rPr lang="en-US" u="sng" dirty="0" smtClean="0"/>
              <a:t>Examples of Coag Downtime Cover Pages</a:t>
            </a:r>
            <a:r>
              <a:rPr lang="en-US" dirty="0" smtClean="0"/>
              <a:t>:</a:t>
            </a:r>
            <a:endParaRPr lang="en-US" dirty="0"/>
          </a:p>
        </p:txBody>
      </p:sp>
      <p:sp>
        <p:nvSpPr>
          <p:cNvPr id="6" name="Curved Left Arrow 5">
            <a:hlinkClick r:id="rId4" action="ppaction://hlinksldjump"/>
          </p:cNvPr>
          <p:cNvSpPr/>
          <p:nvPr/>
        </p:nvSpPr>
        <p:spPr>
          <a:xfrm>
            <a:off x="8715436" y="6353885"/>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Box 6"/>
          <p:cNvSpPr txBox="1"/>
          <p:nvPr/>
        </p:nvSpPr>
        <p:spPr>
          <a:xfrm>
            <a:off x="8479751" y="6555188"/>
            <a:ext cx="607859" cy="261610"/>
          </a:xfrm>
          <a:prstGeom prst="rect">
            <a:avLst/>
          </a:prstGeom>
          <a:noFill/>
        </p:spPr>
        <p:txBody>
          <a:bodyPr wrap="none" rtlCol="0">
            <a:spAutoFit/>
          </a:bodyPr>
          <a:lstStyle/>
          <a:p>
            <a:r>
              <a:rPr lang="en-US" sz="1050" dirty="0" smtClean="0">
                <a:hlinkClick r:id="rId4" action="ppaction://hlinksldjump"/>
              </a:rPr>
              <a:t>Return</a:t>
            </a:r>
            <a:endParaRPr lang="en-US" sz="1050" dirty="0"/>
          </a:p>
        </p:txBody>
      </p:sp>
    </p:spTree>
    <p:extLst>
      <p:ext uri="{BB962C8B-B14F-4D97-AF65-F5344CB8AC3E}">
        <p14:creationId xmlns:p14="http://schemas.microsoft.com/office/powerpoint/2010/main" val="288330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152400"/>
            <a:ext cx="8229600" cy="838200"/>
          </a:xfrm>
        </p:spPr>
        <p:txBody>
          <a:bodyPr/>
          <a:lstStyle/>
          <a:p>
            <a:pPr algn="ctr"/>
            <a:r>
              <a:rPr lang="en-US" u="sng" dirty="0" smtClean="0"/>
              <a:t>UA Bench –Testing Phase </a:t>
            </a:r>
          </a:p>
        </p:txBody>
      </p:sp>
      <p:sp>
        <p:nvSpPr>
          <p:cNvPr id="3" name="Content Placeholder 2"/>
          <p:cNvSpPr>
            <a:spLocks noGrp="1"/>
          </p:cNvSpPr>
          <p:nvPr>
            <p:ph idx="4294967295"/>
          </p:nvPr>
        </p:nvSpPr>
        <p:spPr>
          <a:xfrm>
            <a:off x="0" y="1219200"/>
            <a:ext cx="8534400" cy="5105400"/>
          </a:xfrm>
        </p:spPr>
        <p:txBody>
          <a:bodyPr>
            <a:normAutofit fontScale="92500" lnSpcReduction="20000"/>
          </a:bodyPr>
          <a:lstStyle/>
          <a:p>
            <a:pPr>
              <a:lnSpc>
                <a:spcPct val="80000"/>
              </a:lnSpc>
            </a:pPr>
            <a:r>
              <a:rPr lang="en-US" sz="2000" dirty="0" smtClean="0"/>
              <a:t>Follow instructions on the Iris for downtime settings.</a:t>
            </a:r>
          </a:p>
          <a:p>
            <a:pPr>
              <a:lnSpc>
                <a:spcPct val="80000"/>
              </a:lnSpc>
            </a:pPr>
            <a:r>
              <a:rPr lang="en-US" sz="2000" dirty="0" smtClean="0"/>
              <a:t>Use Iris 200 for Downtime Testing. </a:t>
            </a:r>
          </a:p>
          <a:p>
            <a:pPr>
              <a:lnSpc>
                <a:spcPct val="80000"/>
              </a:lnSpc>
            </a:pPr>
            <a:r>
              <a:rPr lang="en-US" sz="2000" dirty="0" smtClean="0"/>
              <a:t>Place Puppy Dog label on original container, Iris aliquot tube, and culture aliquot tube.</a:t>
            </a:r>
          </a:p>
          <a:p>
            <a:pPr>
              <a:spcBef>
                <a:spcPct val="0"/>
              </a:spcBef>
              <a:buFontTx/>
              <a:buChar char="•"/>
            </a:pPr>
            <a:r>
              <a:rPr lang="en-US" sz="2000" dirty="0" smtClean="0"/>
              <a:t>Run sample,  review and edit results as usual, (may need to adjust urine chemistries in the Iris after confirmation testing; uncheck abnormal box next to result if needed ). </a:t>
            </a:r>
          </a:p>
          <a:p>
            <a:pPr>
              <a:spcBef>
                <a:spcPct val="0"/>
              </a:spcBef>
              <a:buFontTx/>
              <a:buChar char="•"/>
            </a:pPr>
            <a:r>
              <a:rPr lang="en-US" sz="2000" dirty="0" smtClean="0"/>
              <a:t>Put appropriate Puppy Dog label on UA Report and initial report if is was auto-released.  </a:t>
            </a:r>
          </a:p>
          <a:p>
            <a:pPr>
              <a:lnSpc>
                <a:spcPct val="80000"/>
              </a:lnSpc>
            </a:pPr>
            <a:r>
              <a:rPr lang="en-US" sz="2000" dirty="0" smtClean="0"/>
              <a:t>For Manual UA, record results on Manual UA Report. </a:t>
            </a:r>
            <a:endParaRPr lang="en-US" sz="2000" dirty="0"/>
          </a:p>
          <a:p>
            <a:pPr>
              <a:lnSpc>
                <a:spcPct val="80000"/>
              </a:lnSpc>
            </a:pPr>
            <a:r>
              <a:rPr lang="en-US" sz="2000" dirty="0"/>
              <a:t>Attach Report to Downtime Cover Sheet and mark </a:t>
            </a:r>
            <a:r>
              <a:rPr lang="en-US" sz="2000" dirty="0" smtClean="0"/>
              <a:t>a slash through </a:t>
            </a:r>
            <a:r>
              <a:rPr lang="en-US" sz="2000" dirty="0"/>
              <a:t>UA when testing is completed. </a:t>
            </a:r>
            <a:endParaRPr lang="en-US" sz="2000" dirty="0" smtClean="0"/>
          </a:p>
          <a:p>
            <a:pPr>
              <a:lnSpc>
                <a:spcPct val="80000"/>
              </a:lnSpc>
            </a:pPr>
            <a:r>
              <a:rPr lang="en-US" sz="2000" dirty="0" smtClean="0"/>
              <a:t>Photocopy completed packet, staple together and place in designated spot for “Ready to Tube” reports. Staple original packet and place in alphabetized Coag/UA downtime box.  </a:t>
            </a:r>
          </a:p>
          <a:p>
            <a:pPr lvl="1">
              <a:lnSpc>
                <a:spcPct val="80000"/>
              </a:lnSpc>
            </a:pPr>
            <a:r>
              <a:rPr lang="en-US" sz="1600" dirty="0" smtClean="0"/>
              <a:t>When photocopying IRIS report, </a:t>
            </a:r>
            <a:r>
              <a:rPr lang="en-US" sz="1600" u="sng" dirty="0" smtClean="0"/>
              <a:t>fold report to cover the Audit Trail at the bottom of the page</a:t>
            </a:r>
            <a:r>
              <a:rPr lang="en-US" sz="1600" dirty="0" smtClean="0"/>
              <a:t>.</a:t>
            </a:r>
          </a:p>
          <a:p>
            <a:pPr>
              <a:lnSpc>
                <a:spcPct val="80000"/>
              </a:lnSpc>
            </a:pPr>
            <a:r>
              <a:rPr lang="en-US" sz="2000" dirty="0" smtClean="0"/>
              <a:t>Every 10 -15 minutes send reports to nursing units. This may be handled by a runner. </a:t>
            </a:r>
          </a:p>
          <a:p>
            <a:pPr>
              <a:lnSpc>
                <a:spcPct val="80000"/>
              </a:lnSpc>
            </a:pPr>
            <a:r>
              <a:rPr lang="en-US" sz="2000" dirty="0"/>
              <a:t>For shared samples:</a:t>
            </a:r>
          </a:p>
          <a:p>
            <a:pPr lvl="1">
              <a:lnSpc>
                <a:spcPct val="80000"/>
              </a:lnSpc>
            </a:pPr>
            <a:r>
              <a:rPr lang="en-US" sz="1600" dirty="0"/>
              <a:t>Culture: Label culture tube with puppy dog label; send SMS ticket and specimen to </a:t>
            </a:r>
            <a:r>
              <a:rPr lang="en-US" sz="1600" dirty="0" smtClean="0"/>
              <a:t>Micro.</a:t>
            </a:r>
            <a:endParaRPr lang="en-US" sz="1600" dirty="0"/>
          </a:p>
          <a:p>
            <a:pPr lvl="1">
              <a:lnSpc>
                <a:spcPct val="80000"/>
              </a:lnSpc>
            </a:pPr>
            <a:r>
              <a:rPr lang="en-US" sz="1600" dirty="0"/>
              <a:t>Chemistry: Once UA is complete, give original sample and SMS ticket to Chem processing </a:t>
            </a:r>
            <a:r>
              <a:rPr lang="en-US" sz="1600" dirty="0" smtClean="0"/>
              <a:t>table.</a:t>
            </a:r>
            <a:endParaRPr lang="en-US" sz="1600" dirty="0"/>
          </a:p>
          <a:p>
            <a:pPr>
              <a:lnSpc>
                <a:spcPct val="80000"/>
              </a:lnSpc>
            </a:pPr>
            <a:r>
              <a:rPr lang="en-US" sz="2000" dirty="0" smtClean="0"/>
              <a:t>Keep specimen in rack; do not Spec-Track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91" y="607553"/>
            <a:ext cx="4734989" cy="612648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230" y="561833"/>
            <a:ext cx="4366562" cy="6217920"/>
          </a:xfrm>
          <a:prstGeom prst="rect">
            <a:avLst/>
          </a:prstGeom>
        </p:spPr>
      </p:pic>
      <p:sp>
        <p:nvSpPr>
          <p:cNvPr id="5" name="TextBox 4"/>
          <p:cNvSpPr txBox="1"/>
          <p:nvPr/>
        </p:nvSpPr>
        <p:spPr>
          <a:xfrm>
            <a:off x="304800" y="151979"/>
            <a:ext cx="8534400" cy="369332"/>
          </a:xfrm>
          <a:prstGeom prst="rect">
            <a:avLst/>
          </a:prstGeom>
          <a:noFill/>
        </p:spPr>
        <p:txBody>
          <a:bodyPr wrap="square" rtlCol="0">
            <a:spAutoFit/>
          </a:bodyPr>
          <a:lstStyle/>
          <a:p>
            <a:pPr algn="ctr"/>
            <a:r>
              <a:rPr lang="en-US" u="sng" dirty="0" smtClean="0"/>
              <a:t>Examples of UA Downtime Cover Pages</a:t>
            </a:r>
            <a:r>
              <a:rPr lang="en-US" dirty="0" smtClean="0"/>
              <a:t>:</a:t>
            </a:r>
            <a:endParaRPr lang="en-US" dirty="0"/>
          </a:p>
        </p:txBody>
      </p:sp>
      <p:sp>
        <p:nvSpPr>
          <p:cNvPr id="6" name="Curved Left Arrow 5">
            <a:hlinkClick r:id="rId4" action="ppaction://hlinksldjump"/>
          </p:cNvPr>
          <p:cNvSpPr/>
          <p:nvPr/>
        </p:nvSpPr>
        <p:spPr>
          <a:xfrm>
            <a:off x="8715436" y="6316921"/>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Box 6"/>
          <p:cNvSpPr txBox="1"/>
          <p:nvPr/>
        </p:nvSpPr>
        <p:spPr>
          <a:xfrm>
            <a:off x="8479751" y="6518143"/>
            <a:ext cx="607859" cy="261610"/>
          </a:xfrm>
          <a:prstGeom prst="rect">
            <a:avLst/>
          </a:prstGeom>
          <a:noFill/>
        </p:spPr>
        <p:txBody>
          <a:bodyPr wrap="none" rtlCol="0">
            <a:spAutoFit/>
          </a:bodyPr>
          <a:lstStyle/>
          <a:p>
            <a:r>
              <a:rPr lang="en-US" sz="1050" dirty="0" smtClean="0">
                <a:hlinkClick r:id="rId4" action="ppaction://hlinksldjump"/>
              </a:rPr>
              <a:t>Return</a:t>
            </a:r>
            <a:endParaRPr lang="en-US" sz="1050" dirty="0"/>
          </a:p>
        </p:txBody>
      </p:sp>
    </p:spTree>
    <p:extLst>
      <p:ext uri="{BB962C8B-B14F-4D97-AF65-F5344CB8AC3E}">
        <p14:creationId xmlns:p14="http://schemas.microsoft.com/office/powerpoint/2010/main" val="2768610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914400" y="274638"/>
            <a:ext cx="7772400" cy="944562"/>
          </a:xfrm>
        </p:spPr>
        <p:txBody>
          <a:bodyPr/>
          <a:lstStyle/>
          <a:p>
            <a:pPr algn="ctr"/>
            <a:r>
              <a:rPr lang="en-US" u="sng" dirty="0" smtClean="0"/>
              <a:t>Recovery</a:t>
            </a:r>
          </a:p>
        </p:txBody>
      </p:sp>
      <p:sp>
        <p:nvSpPr>
          <p:cNvPr id="3" name="Content Placeholder 2"/>
          <p:cNvSpPr>
            <a:spLocks noGrp="1"/>
          </p:cNvSpPr>
          <p:nvPr>
            <p:ph sz="quarter" idx="1"/>
          </p:nvPr>
        </p:nvSpPr>
        <p:spPr/>
        <p:txBody>
          <a:bodyPr rtlCol="0">
            <a:normAutofit fontScale="77500" lnSpcReduction="20000"/>
          </a:bodyPr>
          <a:lstStyle/>
          <a:p>
            <a:pPr fontAlgn="auto">
              <a:spcAft>
                <a:spcPts val="0"/>
              </a:spcAft>
              <a:buFont typeface="Arial" pitchFamily="34" charset="0"/>
              <a:buChar char="•"/>
              <a:defRPr/>
            </a:pPr>
            <a:r>
              <a:rPr lang="en-US" dirty="0" smtClean="0"/>
              <a:t>Follow instructions on analyzers for recovery</a:t>
            </a:r>
          </a:p>
          <a:p>
            <a:pPr lvl="1" fontAlgn="auto">
              <a:spcAft>
                <a:spcPts val="0"/>
              </a:spcAft>
              <a:buFont typeface="Arial" pitchFamily="34" charset="0"/>
              <a:buChar char="–"/>
              <a:defRPr/>
            </a:pPr>
            <a:r>
              <a:rPr lang="en-US" dirty="0" smtClean="0"/>
              <a:t>Turn on host transmission</a:t>
            </a:r>
          </a:p>
          <a:p>
            <a:pPr lvl="1" fontAlgn="auto">
              <a:spcAft>
                <a:spcPts val="0"/>
              </a:spcAft>
              <a:buFont typeface="Arial" pitchFamily="34" charset="0"/>
              <a:buChar char="–"/>
              <a:defRPr/>
            </a:pPr>
            <a:r>
              <a:rPr lang="en-US" dirty="0" smtClean="0"/>
              <a:t>Stop/Start interfaces</a:t>
            </a:r>
          </a:p>
          <a:p>
            <a:pPr fontAlgn="auto">
              <a:spcAft>
                <a:spcPts val="0"/>
              </a:spcAft>
              <a:buFont typeface="Arial" pitchFamily="34" charset="0"/>
              <a:buChar char="•"/>
              <a:defRPr/>
            </a:pPr>
            <a:r>
              <a:rPr lang="en-US" dirty="0" smtClean="0"/>
              <a:t>One sample will be run on each analyzer by the Hematology LIS Specialist or assigned tech to verify the interfaces are operational </a:t>
            </a:r>
          </a:p>
          <a:p>
            <a:pPr fontAlgn="auto">
              <a:spcAft>
                <a:spcPts val="0"/>
              </a:spcAft>
              <a:buFont typeface="Arial" pitchFamily="34" charset="0"/>
              <a:buChar char="•"/>
              <a:defRPr/>
            </a:pPr>
            <a:r>
              <a:rPr lang="en-US" dirty="0"/>
              <a:t>Recovery phase is divided into 3 </a:t>
            </a:r>
            <a:r>
              <a:rPr lang="en-US" dirty="0" smtClean="0"/>
              <a:t>Sections</a:t>
            </a:r>
          </a:p>
          <a:p>
            <a:pPr lvl="1" fontAlgn="auto">
              <a:spcAft>
                <a:spcPts val="0"/>
              </a:spcAft>
              <a:buFont typeface="Arial" pitchFamily="34" charset="0"/>
              <a:buChar char="–"/>
              <a:defRPr/>
            </a:pPr>
            <a:r>
              <a:rPr lang="en-US" dirty="0" smtClean="0"/>
              <a:t>Running live samples</a:t>
            </a:r>
          </a:p>
          <a:p>
            <a:pPr lvl="1" fontAlgn="auto">
              <a:spcAft>
                <a:spcPts val="0"/>
              </a:spcAft>
              <a:buFont typeface="Arial" pitchFamily="34" charset="0"/>
              <a:buChar char="–"/>
              <a:defRPr/>
            </a:pPr>
            <a:r>
              <a:rPr lang="en-US" dirty="0" smtClean="0"/>
              <a:t>Entering results for samples with Yellow cover page</a:t>
            </a:r>
          </a:p>
          <a:p>
            <a:pPr lvl="1" fontAlgn="auto">
              <a:spcAft>
                <a:spcPts val="0"/>
              </a:spcAft>
              <a:buFont typeface="Arial" pitchFamily="34" charset="0"/>
              <a:buChar char="–"/>
              <a:defRPr/>
            </a:pPr>
            <a:r>
              <a:rPr lang="en-US" dirty="0" smtClean="0"/>
              <a:t>Entering result for samples with White cover page </a:t>
            </a:r>
            <a:endParaRPr lang="en-US" dirty="0"/>
          </a:p>
          <a:p>
            <a:pPr fontAlgn="auto">
              <a:spcAft>
                <a:spcPts val="0"/>
              </a:spcAft>
              <a:defRPr/>
            </a:pPr>
            <a:r>
              <a:rPr lang="en-US" dirty="0" smtClean="0"/>
              <a:t>If staffing is limited, process sections as follows:</a:t>
            </a:r>
          </a:p>
          <a:p>
            <a:pPr lvl="1" fontAlgn="auto">
              <a:spcAft>
                <a:spcPts val="0"/>
              </a:spcAft>
              <a:defRPr/>
            </a:pPr>
            <a:r>
              <a:rPr lang="en-US" dirty="0" smtClean="0"/>
              <a:t>Coag</a:t>
            </a:r>
          </a:p>
          <a:p>
            <a:pPr lvl="1" fontAlgn="auto">
              <a:spcAft>
                <a:spcPts val="0"/>
              </a:spcAft>
              <a:defRPr/>
            </a:pPr>
            <a:r>
              <a:rPr lang="en-US" dirty="0" smtClean="0"/>
              <a:t>UA</a:t>
            </a:r>
          </a:p>
          <a:p>
            <a:pPr lvl="1" fontAlgn="auto">
              <a:spcAft>
                <a:spcPts val="0"/>
              </a:spcAft>
              <a:defRPr/>
            </a:pPr>
            <a:r>
              <a:rPr lang="en-US" dirty="0" smtClean="0"/>
              <a:t>Heme</a:t>
            </a:r>
            <a:endParaRPr lang="en-US" dirty="0"/>
          </a:p>
          <a:p>
            <a:pPr marL="0" indent="0" fontAlgn="auto">
              <a:spcAft>
                <a:spcPts val="0"/>
              </a:spcAft>
              <a:buFont typeface="Arial" pitchFamily="34" charset="0"/>
              <a:buNone/>
              <a:defRPr/>
            </a:pPr>
            <a:r>
              <a:rPr lang="en-US" dirty="0" smtClean="0"/>
              <a:t>   </a:t>
            </a: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a:r>
              <a:rPr lang="en-US" u="sng" dirty="0" smtClean="0"/>
              <a:t>Running  Live Samples - Sysmex</a:t>
            </a:r>
          </a:p>
        </p:txBody>
      </p:sp>
      <p:sp>
        <p:nvSpPr>
          <p:cNvPr id="21506" name="Content Placeholder 2"/>
          <p:cNvSpPr>
            <a:spLocks noGrp="1"/>
          </p:cNvSpPr>
          <p:nvPr>
            <p:ph sz="quarter" idx="1"/>
          </p:nvPr>
        </p:nvSpPr>
        <p:spPr>
          <a:xfrm>
            <a:off x="914400" y="1524000"/>
            <a:ext cx="7772400" cy="4572000"/>
          </a:xfrm>
        </p:spPr>
        <p:txBody>
          <a:bodyPr/>
          <a:lstStyle/>
          <a:p>
            <a:r>
              <a:rPr lang="en-US" dirty="0" smtClean="0"/>
              <a:t>Do not run on XE-1 (designated downtime analyzer)</a:t>
            </a:r>
          </a:p>
          <a:p>
            <a:r>
              <a:rPr lang="en-US" dirty="0" smtClean="0"/>
              <a:t>Run samples on the HST using XE-2 and XE-3</a:t>
            </a:r>
          </a:p>
          <a:p>
            <a:r>
              <a:rPr lang="en-US" dirty="0" smtClean="0"/>
              <a:t>Use individual analyzer interfaces for auto posting of results. </a:t>
            </a:r>
          </a:p>
          <a:p>
            <a:r>
              <a:rPr lang="en-US" dirty="0" smtClean="0"/>
              <a:t>Review and finalize results as normal.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u="sng" dirty="0" smtClean="0"/>
              <a:t>Sysmex-Entering Downtime Results with Yellow Cover Pages </a:t>
            </a:r>
            <a:endParaRPr lang="en-US" u="sng" dirty="0"/>
          </a:p>
        </p:txBody>
      </p:sp>
      <p:sp>
        <p:nvSpPr>
          <p:cNvPr id="3" name="Content Placeholder 2"/>
          <p:cNvSpPr>
            <a:spLocks noGrp="1"/>
          </p:cNvSpPr>
          <p:nvPr>
            <p:ph sz="quarter" idx="1"/>
          </p:nvPr>
        </p:nvSpPr>
        <p:spPr>
          <a:xfrm>
            <a:off x="914400" y="1524000"/>
            <a:ext cx="7772400" cy="4572000"/>
          </a:xfrm>
        </p:spPr>
        <p:txBody>
          <a:bodyPr rtlCol="0">
            <a:normAutofit fontScale="92500"/>
          </a:bodyPr>
          <a:lstStyle/>
          <a:p>
            <a:pPr fontAlgn="auto">
              <a:spcAft>
                <a:spcPts val="0"/>
              </a:spcAft>
              <a:buFont typeface="Arial" pitchFamily="34" charset="0"/>
              <a:buChar char="•"/>
              <a:defRPr/>
            </a:pPr>
            <a:r>
              <a:rPr lang="en-US" dirty="0" smtClean="0"/>
              <a:t>Follow Recovery Instructions Posted on XE-1</a:t>
            </a:r>
          </a:p>
          <a:p>
            <a:pPr fontAlgn="auto">
              <a:spcAft>
                <a:spcPts val="0"/>
              </a:spcAft>
              <a:buFont typeface="Arial" pitchFamily="34" charset="0"/>
              <a:buChar char="•"/>
              <a:defRPr/>
            </a:pPr>
            <a:r>
              <a:rPr lang="en-US" dirty="0" smtClean="0"/>
              <a:t>Collect and Receive Softlab orders</a:t>
            </a:r>
          </a:p>
          <a:p>
            <a:pPr fontAlgn="auto">
              <a:spcAft>
                <a:spcPts val="0"/>
              </a:spcAft>
              <a:buFont typeface="Arial" pitchFamily="34" charset="0"/>
              <a:buChar char="•"/>
              <a:defRPr/>
            </a:pPr>
            <a:r>
              <a:rPr lang="en-US" dirty="0" smtClean="0"/>
              <a:t>Transmit Softlab orders on XE-1 to Host</a:t>
            </a:r>
          </a:p>
          <a:p>
            <a:pPr marL="0" indent="0" fontAlgn="auto">
              <a:spcAft>
                <a:spcPts val="0"/>
              </a:spcAft>
              <a:buFont typeface="Arial" pitchFamily="34" charset="0"/>
              <a:buNone/>
              <a:defRPr/>
            </a:pPr>
            <a:r>
              <a:rPr lang="en-US" dirty="0"/>
              <a:t> </a:t>
            </a:r>
            <a:r>
              <a:rPr lang="en-US" dirty="0" smtClean="0"/>
              <a:t>   -only transmit 10-15 orders at a time. </a:t>
            </a:r>
          </a:p>
          <a:p>
            <a:pPr fontAlgn="auto">
              <a:spcAft>
                <a:spcPts val="0"/>
              </a:spcAft>
              <a:buFont typeface="Arial" pitchFamily="34" charset="0"/>
              <a:buChar char="•"/>
              <a:defRPr/>
            </a:pPr>
            <a:r>
              <a:rPr lang="en-US" dirty="0" smtClean="0"/>
              <a:t>Review and finalize Softlab orders on Interface</a:t>
            </a:r>
          </a:p>
          <a:p>
            <a:pPr fontAlgn="auto">
              <a:spcAft>
                <a:spcPts val="0"/>
              </a:spcAft>
              <a:buFont typeface="Arial" pitchFamily="34" charset="0"/>
              <a:buChar char="•"/>
              <a:defRPr/>
            </a:pPr>
            <a:r>
              <a:rPr lang="en-US" dirty="0" smtClean="0"/>
              <a:t>Complete ESR, Sickle screens, and Smear Exams</a:t>
            </a:r>
          </a:p>
          <a:p>
            <a:pPr marL="0" indent="0" fontAlgn="auto">
              <a:spcAft>
                <a:spcPts val="0"/>
              </a:spcAft>
              <a:buFont typeface="Arial" pitchFamily="34" charset="0"/>
              <a:buNone/>
              <a:defRPr/>
            </a:pPr>
            <a:r>
              <a:rPr lang="en-US" dirty="0"/>
              <a:t> </a:t>
            </a:r>
            <a:r>
              <a:rPr lang="en-US" dirty="0" smtClean="0"/>
              <a:t>   -Use “CBC” template to result diff/scan results</a:t>
            </a:r>
          </a:p>
          <a:p>
            <a:pPr marL="0" indent="0" fontAlgn="auto">
              <a:spcAft>
                <a:spcPts val="0"/>
              </a:spcAft>
              <a:buFont typeface="Arial" pitchFamily="34" charset="0"/>
              <a:buNone/>
              <a:defRPr/>
            </a:pPr>
            <a:r>
              <a:rPr lang="en-US" dirty="0"/>
              <a:t> </a:t>
            </a:r>
            <a:r>
              <a:rPr lang="en-US" dirty="0" smtClean="0"/>
              <a:t>   -Attach submitted slide and paperwork for Morph</a:t>
            </a:r>
          </a:p>
          <a:p>
            <a:pPr fontAlgn="auto">
              <a:spcAft>
                <a:spcPts val="0"/>
              </a:spcAft>
              <a:buFont typeface="Arial" pitchFamily="34" charset="0"/>
              <a:buChar char="•"/>
              <a:defRPr/>
            </a:pPr>
            <a:r>
              <a:rPr lang="en-US" dirty="0" smtClean="0"/>
              <a:t>Place additional slash mark on completed test codes to form an X. This indicates verification is complete.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u="sng" dirty="0" smtClean="0"/>
              <a:t>Sysmex-Entering Downtime Results with White Cover Pages</a:t>
            </a:r>
            <a:endParaRPr lang="en-US" u="sng" dirty="0"/>
          </a:p>
        </p:txBody>
      </p:sp>
      <p:sp>
        <p:nvSpPr>
          <p:cNvPr id="3" name="Content Placeholder 2"/>
          <p:cNvSpPr>
            <a:spLocks noGrp="1"/>
          </p:cNvSpPr>
          <p:nvPr>
            <p:ph sz="quarter" idx="1"/>
          </p:nvPr>
        </p:nvSpPr>
        <p:spPr>
          <a:xfrm>
            <a:off x="914400" y="1524000"/>
            <a:ext cx="7772400" cy="4572000"/>
          </a:xfrm>
        </p:spPr>
        <p:txBody>
          <a:bodyPr rtlCol="0">
            <a:normAutofit fontScale="92500" lnSpcReduction="20000"/>
          </a:bodyPr>
          <a:lstStyle/>
          <a:p>
            <a:pPr fontAlgn="auto">
              <a:spcAft>
                <a:spcPts val="0"/>
              </a:spcAft>
              <a:buFont typeface="Arial" pitchFamily="34" charset="0"/>
              <a:buChar char="•"/>
              <a:defRPr/>
            </a:pPr>
            <a:r>
              <a:rPr lang="en-US" dirty="0" smtClean="0"/>
              <a:t>Follow Recovery Instructions on Analyzers</a:t>
            </a:r>
          </a:p>
          <a:p>
            <a:pPr fontAlgn="auto">
              <a:spcAft>
                <a:spcPts val="0"/>
              </a:spcAft>
              <a:buFont typeface="Arial" pitchFamily="34" charset="0"/>
              <a:buChar char="•"/>
              <a:defRPr/>
            </a:pPr>
            <a:r>
              <a:rPr lang="en-US" dirty="0" smtClean="0"/>
              <a:t>Find Orders in Soft lab; Collect and Receive</a:t>
            </a:r>
          </a:p>
          <a:p>
            <a:pPr fontAlgn="auto">
              <a:spcAft>
                <a:spcPts val="0"/>
              </a:spcAft>
              <a:buFont typeface="Arial" pitchFamily="34" charset="0"/>
              <a:buChar char="•"/>
              <a:defRPr/>
            </a:pPr>
            <a:r>
              <a:rPr lang="en-US" dirty="0" smtClean="0"/>
              <a:t>Enter AUX# (puppy dog or 4Medica barcode)</a:t>
            </a:r>
          </a:p>
          <a:p>
            <a:pPr marL="0" indent="0" fontAlgn="auto">
              <a:spcAft>
                <a:spcPts val="0"/>
              </a:spcAft>
              <a:buFont typeface="Arial" pitchFamily="34" charset="0"/>
              <a:buNone/>
              <a:defRPr/>
            </a:pPr>
            <a:r>
              <a:rPr lang="en-US" dirty="0" smtClean="0"/>
              <a:t>      -AUX field found on General Tab of Order screen.</a:t>
            </a:r>
          </a:p>
          <a:p>
            <a:pPr fontAlgn="auto">
              <a:spcAft>
                <a:spcPts val="0"/>
              </a:spcAft>
              <a:buFont typeface="Arial" pitchFamily="34" charset="0"/>
              <a:buChar char="•"/>
              <a:defRPr/>
            </a:pPr>
            <a:r>
              <a:rPr lang="en-US" dirty="0" smtClean="0"/>
              <a:t>Transmit Downtime Order Numbers on XE-1 to Softlab. (10 to 15 samples at a time)</a:t>
            </a:r>
          </a:p>
          <a:p>
            <a:pPr fontAlgn="auto">
              <a:spcAft>
                <a:spcPts val="0"/>
              </a:spcAft>
              <a:buFont typeface="Arial" pitchFamily="34" charset="0"/>
              <a:buChar char="•"/>
              <a:defRPr/>
            </a:pPr>
            <a:r>
              <a:rPr lang="en-US" dirty="0" smtClean="0"/>
              <a:t>Change downtime order number to Softlab barcode number in the interface.  Put Softlab label on Cover Sheet. </a:t>
            </a:r>
          </a:p>
          <a:p>
            <a:pPr fontAlgn="auto">
              <a:spcAft>
                <a:spcPts val="0"/>
              </a:spcAft>
              <a:buFont typeface="Arial" pitchFamily="34" charset="0"/>
              <a:buChar char="•"/>
              <a:defRPr/>
            </a:pPr>
            <a:r>
              <a:rPr lang="en-US" dirty="0" smtClean="0"/>
              <a:t>Review and finalize results as usual. </a:t>
            </a:r>
          </a:p>
          <a:p>
            <a:pPr fontAlgn="auto">
              <a:spcAft>
                <a:spcPts val="0"/>
              </a:spcAft>
              <a:buFont typeface="Arial" pitchFamily="34" charset="0"/>
              <a:buChar char="•"/>
              <a:defRPr/>
            </a:pPr>
            <a:r>
              <a:rPr lang="en-US" dirty="0" smtClean="0"/>
              <a:t>Complete ESR, Sickle screen, and Diff (Morph) Exams per previous slide. </a:t>
            </a:r>
          </a:p>
          <a:p>
            <a:pPr fontAlgn="auto">
              <a:spcAft>
                <a:spcPts val="0"/>
              </a:spcAft>
              <a:buFont typeface="Arial" pitchFamily="34" charset="0"/>
              <a:buChar char="•"/>
              <a:defRPr/>
            </a:pPr>
            <a:r>
              <a:rPr lang="en-US" dirty="0" smtClean="0"/>
              <a:t>On the Cover Page place X through completed tests </a:t>
            </a:r>
          </a:p>
          <a:p>
            <a:pPr marL="0" indent="0"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r="7487" b="28400"/>
          <a:stretch>
            <a:fillRect/>
          </a:stretch>
        </p:blipFill>
        <p:spPr bwMode="auto">
          <a:xfrm>
            <a:off x="123825" y="965579"/>
            <a:ext cx="8821738" cy="5121275"/>
          </a:xfrm>
          <a:prstGeom prst="rect">
            <a:avLst/>
          </a:prstGeom>
          <a:noFill/>
          <a:ln w="9525">
            <a:noFill/>
            <a:miter lim="800000"/>
            <a:headEnd/>
            <a:tailEnd/>
          </a:ln>
        </p:spPr>
      </p:pic>
      <p:sp>
        <p:nvSpPr>
          <p:cNvPr id="6" name="Rounded Rectangle 5"/>
          <p:cNvSpPr/>
          <p:nvPr/>
        </p:nvSpPr>
        <p:spPr>
          <a:xfrm>
            <a:off x="89704" y="5204345"/>
            <a:ext cx="1704975"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extBox 1"/>
          <p:cNvSpPr txBox="1"/>
          <p:nvPr/>
        </p:nvSpPr>
        <p:spPr>
          <a:xfrm>
            <a:off x="225188" y="324850"/>
            <a:ext cx="5435142" cy="461665"/>
          </a:xfrm>
          <a:prstGeom prst="rect">
            <a:avLst/>
          </a:prstGeom>
          <a:noFill/>
        </p:spPr>
        <p:txBody>
          <a:bodyPr wrap="none" rtlCol="0">
            <a:spAutoFit/>
          </a:bodyPr>
          <a:lstStyle/>
          <a:p>
            <a:r>
              <a:rPr lang="en-US" sz="2400" dirty="0" smtClean="0"/>
              <a:t>Where to find Aux field in Order Entry: </a:t>
            </a:r>
            <a:endParaRPr lang="en-US" sz="2400" dirty="0"/>
          </a:p>
        </p:txBody>
      </p:sp>
      <p:sp>
        <p:nvSpPr>
          <p:cNvPr id="5" name="Curved Left Arrow 4">
            <a:hlinkClick r:id="rId3" action="ppaction://hlinksldjump"/>
          </p:cNvPr>
          <p:cNvSpPr/>
          <p:nvPr/>
        </p:nvSpPr>
        <p:spPr>
          <a:xfrm>
            <a:off x="8715436" y="6279673"/>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Box 6"/>
          <p:cNvSpPr txBox="1"/>
          <p:nvPr/>
        </p:nvSpPr>
        <p:spPr>
          <a:xfrm>
            <a:off x="8411506" y="6512250"/>
            <a:ext cx="607859" cy="261610"/>
          </a:xfrm>
          <a:prstGeom prst="rect">
            <a:avLst/>
          </a:prstGeom>
          <a:noFill/>
        </p:spPr>
        <p:txBody>
          <a:bodyPr wrap="none" rtlCol="0">
            <a:spAutoFit/>
          </a:bodyPr>
          <a:lstStyle/>
          <a:p>
            <a:r>
              <a:rPr lang="en-US" sz="1050" dirty="0" smtClean="0">
                <a:hlinkClick r:id="rId3" action="ppaction://hlinksldjump"/>
              </a:rPr>
              <a:t>Return</a:t>
            </a:r>
            <a:endParaRPr lang="en-US" sz="105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u="sng" dirty="0" smtClean="0"/>
              <a:t>Running Live Samples -Coag</a:t>
            </a:r>
          </a:p>
        </p:txBody>
      </p:sp>
      <p:sp>
        <p:nvSpPr>
          <p:cNvPr id="25602" name="Content Placeholder 2"/>
          <p:cNvSpPr>
            <a:spLocks noGrp="1"/>
          </p:cNvSpPr>
          <p:nvPr>
            <p:ph sz="quarter" idx="1"/>
          </p:nvPr>
        </p:nvSpPr>
        <p:spPr>
          <a:xfrm>
            <a:off x="914400" y="1524000"/>
            <a:ext cx="7772400" cy="4572000"/>
          </a:xfrm>
        </p:spPr>
        <p:txBody>
          <a:bodyPr/>
          <a:lstStyle/>
          <a:p>
            <a:r>
              <a:rPr lang="en-US" dirty="0" smtClean="0"/>
              <a:t>Review go live instructions posted on front of Stago.</a:t>
            </a:r>
          </a:p>
          <a:p>
            <a:r>
              <a:rPr lang="en-US" dirty="0" smtClean="0"/>
              <a:t>Only run samples that have been completely ordered and received in Softlab. </a:t>
            </a:r>
          </a:p>
          <a:p>
            <a:r>
              <a:rPr lang="en-US" dirty="0" smtClean="0"/>
              <a:t>Run live samples; review and finalize as usual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r>
              <a:rPr lang="en-US" u="sng" dirty="0" smtClean="0"/>
              <a:t>Table of Contents</a:t>
            </a:r>
            <a:endParaRPr lang="en-US" u="sng" dirty="0"/>
          </a:p>
        </p:txBody>
      </p:sp>
      <p:sp>
        <p:nvSpPr>
          <p:cNvPr id="3" name="Content Placeholder 2"/>
          <p:cNvSpPr>
            <a:spLocks noGrp="1"/>
          </p:cNvSpPr>
          <p:nvPr>
            <p:ph sz="quarter" idx="1"/>
          </p:nvPr>
        </p:nvSpPr>
        <p:spPr>
          <a:xfrm>
            <a:off x="457200" y="1371600"/>
            <a:ext cx="8229600" cy="4953000"/>
          </a:xfrm>
        </p:spPr>
        <p:txBody>
          <a:bodyPr>
            <a:normAutofit lnSpcReduction="10000"/>
          </a:bodyPr>
          <a:lstStyle/>
          <a:p>
            <a:r>
              <a:rPr lang="en-US" sz="2400" dirty="0" smtClean="0"/>
              <a:t>Pre-Downtime Notes</a:t>
            </a:r>
          </a:p>
          <a:p>
            <a:r>
              <a:rPr lang="en-US" sz="2400" dirty="0" smtClean="0"/>
              <a:t>Downtime	</a:t>
            </a:r>
          </a:p>
          <a:p>
            <a:pPr lvl="1"/>
            <a:r>
              <a:rPr lang="en-US" sz="2000" dirty="0" smtClean="0">
                <a:hlinkClick r:id="rId2" action="ppaction://hlinksldjump"/>
              </a:rPr>
              <a:t>Sysmex</a:t>
            </a:r>
            <a:endParaRPr lang="en-US" sz="2000" dirty="0" smtClean="0"/>
          </a:p>
          <a:p>
            <a:pPr lvl="1"/>
            <a:r>
              <a:rPr lang="en-US" sz="2000" dirty="0" smtClean="0">
                <a:hlinkClick r:id="rId3" action="ppaction://hlinksldjump"/>
              </a:rPr>
              <a:t>Coag</a:t>
            </a:r>
            <a:endParaRPr lang="en-US" sz="2000" dirty="0" smtClean="0"/>
          </a:p>
          <a:p>
            <a:pPr lvl="1"/>
            <a:r>
              <a:rPr lang="en-US" sz="2000" dirty="0" smtClean="0">
                <a:hlinkClick r:id="rId4" action="ppaction://hlinksldjump"/>
              </a:rPr>
              <a:t>UA</a:t>
            </a:r>
            <a:endParaRPr lang="en-US" sz="2000" dirty="0" smtClean="0"/>
          </a:p>
          <a:p>
            <a:r>
              <a:rPr lang="en-US" sz="2400" dirty="0" smtClean="0"/>
              <a:t>Recovery</a:t>
            </a:r>
          </a:p>
          <a:p>
            <a:pPr lvl="1"/>
            <a:r>
              <a:rPr lang="en-US" sz="2000" dirty="0" smtClean="0">
                <a:hlinkClick r:id="rId5" action="ppaction://hlinksldjump"/>
              </a:rPr>
              <a:t>Sysmex</a:t>
            </a:r>
            <a:endParaRPr lang="en-US" sz="2000" dirty="0" smtClean="0"/>
          </a:p>
          <a:p>
            <a:pPr lvl="1"/>
            <a:r>
              <a:rPr lang="en-US" sz="2000" dirty="0" smtClean="0">
                <a:hlinkClick r:id="rId6" action="ppaction://hlinksldjump"/>
              </a:rPr>
              <a:t>Coag</a:t>
            </a:r>
            <a:endParaRPr lang="en-US" sz="2000" dirty="0" smtClean="0"/>
          </a:p>
          <a:p>
            <a:pPr lvl="1"/>
            <a:r>
              <a:rPr lang="en-US" sz="2000" dirty="0" smtClean="0">
                <a:hlinkClick r:id="rId7" action="ppaction://hlinksldjump"/>
              </a:rPr>
              <a:t>UA</a:t>
            </a:r>
            <a:endParaRPr lang="en-US" sz="2000" dirty="0" smtClean="0"/>
          </a:p>
          <a:p>
            <a:r>
              <a:rPr lang="en-US" sz="2400" dirty="0" smtClean="0"/>
              <a:t>Posted analyzer Instructions</a:t>
            </a:r>
          </a:p>
          <a:p>
            <a:pPr lvl="1"/>
            <a:r>
              <a:rPr lang="en-US" sz="2000" dirty="0" smtClean="0">
                <a:hlinkClick r:id="rId8" action="ppaction://hlinksldjump"/>
              </a:rPr>
              <a:t>Sysmex</a:t>
            </a:r>
            <a:endParaRPr lang="en-US" sz="2000" dirty="0" smtClean="0"/>
          </a:p>
          <a:p>
            <a:pPr lvl="1"/>
            <a:r>
              <a:rPr lang="en-US" sz="2000" dirty="0" smtClean="0">
                <a:hlinkClick r:id="rId9" action="ppaction://hlinksldjump"/>
              </a:rPr>
              <a:t>Coag</a:t>
            </a:r>
            <a:endParaRPr lang="en-US" sz="2000" dirty="0" smtClean="0"/>
          </a:p>
          <a:p>
            <a:pPr lvl="1"/>
            <a:r>
              <a:rPr lang="en-US" sz="2000" dirty="0" smtClean="0">
                <a:hlinkClick r:id="rId10" action="ppaction://hlinksldjump"/>
              </a:rPr>
              <a:t>UA</a:t>
            </a:r>
            <a:endParaRPr lang="en-US" sz="2000" dirty="0" smtClean="0"/>
          </a:p>
        </p:txBody>
      </p:sp>
      <p:sp>
        <p:nvSpPr>
          <p:cNvPr id="4" name="TextBox 3"/>
          <p:cNvSpPr txBox="1"/>
          <p:nvPr/>
        </p:nvSpPr>
        <p:spPr>
          <a:xfrm>
            <a:off x="1447800" y="6400800"/>
            <a:ext cx="7004866" cy="276999"/>
          </a:xfrm>
          <a:prstGeom prst="rect">
            <a:avLst/>
          </a:prstGeom>
          <a:noFill/>
        </p:spPr>
        <p:txBody>
          <a:bodyPr wrap="none" rtlCol="0">
            <a:spAutoFit/>
          </a:bodyPr>
          <a:lstStyle/>
          <a:p>
            <a:pPr algn="ctr"/>
            <a:r>
              <a:rPr lang="en-US" sz="1200" dirty="0" smtClean="0"/>
              <a:t>NOTE: Click on Hyperlink to go directly to topic; use return arrow to come back to Table of Contents</a:t>
            </a:r>
            <a:endParaRPr lang="en-US" sz="1200" dirty="0"/>
          </a:p>
        </p:txBody>
      </p:sp>
    </p:spTree>
    <p:extLst>
      <p:ext uri="{BB962C8B-B14F-4D97-AF65-F5344CB8AC3E}">
        <p14:creationId xmlns:p14="http://schemas.microsoft.com/office/powerpoint/2010/main" val="144406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u="sng" dirty="0" smtClean="0"/>
              <a:t>Coag</a:t>
            </a:r>
            <a:r>
              <a:rPr lang="en-US" u="sng" dirty="0"/>
              <a:t>-</a:t>
            </a:r>
            <a:r>
              <a:rPr lang="en-US" u="sng" dirty="0" smtClean="0"/>
              <a:t>Entering Results with Yellow Cover Pages</a:t>
            </a:r>
            <a:endParaRPr lang="en-US" u="sng" dirty="0"/>
          </a:p>
        </p:txBody>
      </p:sp>
      <p:sp>
        <p:nvSpPr>
          <p:cNvPr id="26626" name="Content Placeholder 2"/>
          <p:cNvSpPr>
            <a:spLocks noGrp="1"/>
          </p:cNvSpPr>
          <p:nvPr>
            <p:ph sz="quarter" idx="1"/>
          </p:nvPr>
        </p:nvSpPr>
        <p:spPr/>
        <p:txBody>
          <a:bodyPr>
            <a:normAutofit/>
          </a:bodyPr>
          <a:lstStyle/>
          <a:p>
            <a:r>
              <a:rPr lang="en-US" dirty="0" smtClean="0"/>
              <a:t>Collect and Receive Softlab orders</a:t>
            </a:r>
          </a:p>
          <a:p>
            <a:r>
              <a:rPr lang="en-US" dirty="0" smtClean="0"/>
              <a:t>Manually enter results recorded on cover page</a:t>
            </a:r>
          </a:p>
          <a:p>
            <a:r>
              <a:rPr lang="en-US" dirty="0" smtClean="0"/>
              <a:t>Confirm patient name and ID on the screen match the downtime cover page</a:t>
            </a:r>
          </a:p>
          <a:p>
            <a:r>
              <a:rPr lang="en-US" dirty="0" smtClean="0"/>
              <a:t>Add appropriate comments; review results and finalize.</a:t>
            </a:r>
          </a:p>
          <a:p>
            <a:r>
              <a:rPr lang="en-US" dirty="0" smtClean="0"/>
              <a:t>Place X through completed test on cover page. </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u="sng" dirty="0" smtClean="0"/>
              <a:t>Coag</a:t>
            </a:r>
            <a:r>
              <a:rPr lang="en-US" u="sng" dirty="0"/>
              <a:t>-</a:t>
            </a:r>
            <a:r>
              <a:rPr lang="en-US" u="sng" dirty="0" smtClean="0"/>
              <a:t>Entering Downtime Results with White Pages</a:t>
            </a:r>
            <a:endParaRPr lang="en-US" u="sng" dirty="0"/>
          </a:p>
        </p:txBody>
      </p:sp>
      <p:sp>
        <p:nvSpPr>
          <p:cNvPr id="3" name="Content Placeholder 2"/>
          <p:cNvSpPr>
            <a:spLocks noGrp="1"/>
          </p:cNvSpPr>
          <p:nvPr>
            <p:ph sz="quarter" idx="1"/>
          </p:nvPr>
        </p:nvSpPr>
        <p:spPr/>
        <p:txBody>
          <a:bodyPr rtlCol="0">
            <a:noAutofit/>
          </a:bodyPr>
          <a:lstStyle/>
          <a:p>
            <a:pPr fontAlgn="auto">
              <a:spcAft>
                <a:spcPts val="0"/>
              </a:spcAft>
              <a:buFont typeface="Arial" pitchFamily="34" charset="0"/>
              <a:buChar char="•"/>
              <a:defRPr/>
            </a:pPr>
            <a:r>
              <a:rPr lang="en-US" sz="2400" dirty="0" smtClean="0"/>
              <a:t>Find Orders in Softlab, Collect-Receive.</a:t>
            </a:r>
          </a:p>
          <a:p>
            <a:pPr fontAlgn="auto">
              <a:spcAft>
                <a:spcPts val="0"/>
              </a:spcAft>
              <a:buFont typeface="Arial" pitchFamily="34" charset="0"/>
              <a:buChar char="•"/>
              <a:defRPr/>
            </a:pPr>
            <a:r>
              <a:rPr lang="en-US" sz="2400" dirty="0" smtClean="0"/>
              <a:t>Enter  AUX # (puppy dog or 4Medica barcode)</a:t>
            </a:r>
          </a:p>
          <a:p>
            <a:pPr marL="0" indent="0" fontAlgn="auto">
              <a:spcAft>
                <a:spcPts val="0"/>
              </a:spcAft>
              <a:buFont typeface="Arial" pitchFamily="34" charset="0"/>
              <a:buNone/>
              <a:defRPr/>
            </a:pPr>
            <a:r>
              <a:rPr lang="en-US" sz="2400" dirty="0" smtClean="0"/>
              <a:t>    -AUX field found on General Tab of Order screen.</a:t>
            </a:r>
          </a:p>
          <a:p>
            <a:pPr fontAlgn="auto">
              <a:spcAft>
                <a:spcPts val="0"/>
              </a:spcAft>
              <a:buFont typeface="Arial" pitchFamily="34" charset="0"/>
              <a:buChar char="•"/>
              <a:defRPr/>
            </a:pPr>
            <a:r>
              <a:rPr lang="en-US" sz="2400" dirty="0" smtClean="0"/>
              <a:t>Put Softlab label on cover page.</a:t>
            </a:r>
          </a:p>
          <a:p>
            <a:pPr fontAlgn="auto">
              <a:spcAft>
                <a:spcPts val="0"/>
              </a:spcAft>
              <a:buFont typeface="Arial" pitchFamily="34" charset="0"/>
              <a:buChar char="•"/>
              <a:defRPr/>
            </a:pPr>
            <a:r>
              <a:rPr lang="en-US" sz="2400" dirty="0" smtClean="0"/>
              <a:t>Manually enter results recorded on cover page.</a:t>
            </a:r>
          </a:p>
          <a:p>
            <a:pPr fontAlgn="auto">
              <a:spcAft>
                <a:spcPts val="0"/>
              </a:spcAft>
              <a:buFont typeface="Arial" pitchFamily="34" charset="0"/>
              <a:buChar char="•"/>
              <a:defRPr/>
            </a:pPr>
            <a:r>
              <a:rPr lang="en-US" sz="2400" dirty="0" smtClean="0"/>
              <a:t>Confirm patient name and ID on the screen match the downtime cover page</a:t>
            </a:r>
          </a:p>
          <a:p>
            <a:pPr fontAlgn="auto">
              <a:spcAft>
                <a:spcPts val="0"/>
              </a:spcAft>
              <a:buFont typeface="Arial" pitchFamily="34" charset="0"/>
              <a:buChar char="•"/>
              <a:defRPr/>
            </a:pPr>
            <a:r>
              <a:rPr lang="en-US" sz="2400" dirty="0" smtClean="0"/>
              <a:t>Add appropriate comments and review results and finalize</a:t>
            </a:r>
          </a:p>
          <a:p>
            <a:pPr fontAlgn="auto">
              <a:spcAft>
                <a:spcPts val="0"/>
              </a:spcAft>
              <a:buFont typeface="Arial" pitchFamily="34" charset="0"/>
              <a:buChar char="•"/>
              <a:defRPr/>
            </a:pPr>
            <a:r>
              <a:rPr lang="en-US" sz="2400" dirty="0" smtClean="0"/>
              <a:t>Place X through completed test on cover page .</a:t>
            </a:r>
          </a:p>
          <a:p>
            <a:pPr marL="0" indent="0" fontAlgn="auto">
              <a:spcAft>
                <a:spcPts val="0"/>
              </a:spcAft>
              <a:buFont typeface="Arial" pitchFamily="34" charset="0"/>
              <a:buNone/>
              <a:defRPr/>
            </a:pPr>
            <a:endParaRPr lang="en-US" sz="2400" dirty="0" smtClean="0"/>
          </a:p>
          <a:p>
            <a:pPr marL="0" indent="0" fontAlgn="auto">
              <a:spcAft>
                <a:spcPts val="0"/>
              </a:spcAft>
              <a:buFont typeface="Arial" pitchFamily="34" charset="0"/>
              <a:buNone/>
              <a:defRPr/>
            </a:pPr>
            <a:r>
              <a:rPr lang="en-US" sz="2400" dirty="0" smtClean="0"/>
              <a:t>    </a:t>
            </a:r>
            <a:endParaRPr lang="en-US" sz="2400" dirty="0"/>
          </a:p>
        </p:txBody>
      </p:sp>
      <p:sp>
        <p:nvSpPr>
          <p:cNvPr id="4" name="Curved Left Arrow 3">
            <a:hlinkClick r:id="rId2" action="ppaction://hlinksldjump"/>
          </p:cNvPr>
          <p:cNvSpPr/>
          <p:nvPr/>
        </p:nvSpPr>
        <p:spPr>
          <a:xfrm>
            <a:off x="8655360" y="6234751"/>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TextBox 4"/>
          <p:cNvSpPr txBox="1"/>
          <p:nvPr/>
        </p:nvSpPr>
        <p:spPr>
          <a:xfrm>
            <a:off x="8419675" y="6473018"/>
            <a:ext cx="607859" cy="261610"/>
          </a:xfrm>
          <a:prstGeom prst="rect">
            <a:avLst/>
          </a:prstGeom>
          <a:noFill/>
        </p:spPr>
        <p:txBody>
          <a:bodyPr wrap="none" rtlCol="0">
            <a:spAutoFit/>
          </a:bodyPr>
          <a:lstStyle/>
          <a:p>
            <a:r>
              <a:rPr lang="en-US" sz="1050" dirty="0" smtClean="0">
                <a:hlinkClick r:id="rId2" action="ppaction://hlinksldjump"/>
              </a:rPr>
              <a:t>Return</a:t>
            </a:r>
            <a:endParaRPr lang="en-US" sz="105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u="sng" dirty="0" smtClean="0"/>
              <a:t>UA Recovery- Running Live Samples</a:t>
            </a:r>
            <a:endParaRPr lang="en-US" u="sng" dirty="0"/>
          </a:p>
        </p:txBody>
      </p:sp>
      <p:sp>
        <p:nvSpPr>
          <p:cNvPr id="28674" name="Content Placeholder 2"/>
          <p:cNvSpPr>
            <a:spLocks noGrp="1"/>
          </p:cNvSpPr>
          <p:nvPr>
            <p:ph sz="quarter" idx="1"/>
          </p:nvPr>
        </p:nvSpPr>
        <p:spPr>
          <a:xfrm>
            <a:off x="914400" y="1524000"/>
            <a:ext cx="7772400" cy="4572000"/>
          </a:xfrm>
        </p:spPr>
        <p:txBody>
          <a:bodyPr/>
          <a:lstStyle/>
          <a:p>
            <a:r>
              <a:rPr lang="en-US" dirty="0" smtClean="0"/>
              <a:t>Follow Recovery Instructions posted on Iris.</a:t>
            </a:r>
          </a:p>
          <a:p>
            <a:r>
              <a:rPr lang="en-US" dirty="0" smtClean="0"/>
              <a:t>Only run live samples on IQ 202 that have been completely collected and received. </a:t>
            </a:r>
          </a:p>
          <a:p>
            <a:r>
              <a:rPr lang="en-US" dirty="0" smtClean="0"/>
              <a:t>Review and finalize results as usual. </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981200"/>
            <a:ext cx="3338923" cy="2514600"/>
          </a:xfrm>
          <a:prstGeom prst="rect">
            <a:avLst/>
          </a:prstGeom>
        </p:spPr>
      </p:pic>
      <p:sp>
        <p:nvSpPr>
          <p:cNvPr id="2" name="Title 1"/>
          <p:cNvSpPr>
            <a:spLocks noGrp="1"/>
          </p:cNvSpPr>
          <p:nvPr>
            <p:ph type="title"/>
          </p:nvPr>
        </p:nvSpPr>
        <p:spPr/>
        <p:txBody>
          <a:bodyPr rtlCol="0">
            <a:normAutofit fontScale="90000"/>
          </a:bodyPr>
          <a:lstStyle/>
          <a:p>
            <a:pPr algn="ctr" fontAlgn="auto">
              <a:spcAft>
                <a:spcPts val="0"/>
              </a:spcAft>
              <a:defRPr/>
            </a:pPr>
            <a:r>
              <a:rPr lang="en-US" u="sng" dirty="0" smtClean="0"/>
              <a:t>UA-Entering downtime Results with Yellow Pages  </a:t>
            </a:r>
            <a:endParaRPr lang="en-US" u="sng" dirty="0"/>
          </a:p>
        </p:txBody>
      </p:sp>
      <p:sp>
        <p:nvSpPr>
          <p:cNvPr id="3" name="Content Placeholder 2"/>
          <p:cNvSpPr>
            <a:spLocks noGrp="1"/>
          </p:cNvSpPr>
          <p:nvPr>
            <p:ph sz="quarter" idx="1"/>
          </p:nvPr>
        </p:nvSpPr>
        <p:spPr>
          <a:xfrm>
            <a:off x="26158" y="1600200"/>
            <a:ext cx="8229600" cy="4525963"/>
          </a:xfrm>
        </p:spPr>
        <p:txBody>
          <a:bodyPr rtlCol="0">
            <a:noAutofit/>
          </a:bodyPr>
          <a:lstStyle/>
          <a:p>
            <a:pPr fontAlgn="auto">
              <a:spcAft>
                <a:spcPts val="0"/>
              </a:spcAft>
              <a:buFont typeface="Arial" pitchFamily="34" charset="0"/>
              <a:buChar char="•"/>
              <a:defRPr/>
            </a:pPr>
            <a:r>
              <a:rPr lang="en-US" sz="1800" dirty="0" smtClean="0"/>
              <a:t>Find orders in Soft lab, Collect, Receive.</a:t>
            </a:r>
          </a:p>
          <a:p>
            <a:pPr fontAlgn="auto">
              <a:spcAft>
                <a:spcPts val="0"/>
              </a:spcAft>
              <a:buFont typeface="Arial" pitchFamily="34" charset="0"/>
              <a:buChar char="•"/>
              <a:defRPr/>
            </a:pPr>
            <a:r>
              <a:rPr lang="en-US" sz="1800" dirty="0" smtClean="0"/>
              <a:t>Transmit Soft lab Results on IQ to Soft lab</a:t>
            </a:r>
          </a:p>
          <a:p>
            <a:pPr marL="0" indent="0" fontAlgn="auto">
              <a:spcAft>
                <a:spcPts val="0"/>
              </a:spcAft>
              <a:buFont typeface="Arial" pitchFamily="34" charset="0"/>
              <a:buNone/>
              <a:defRPr/>
            </a:pPr>
            <a:r>
              <a:rPr lang="en-US" sz="1800" dirty="0"/>
              <a:t>    1. At IRIS Standby screen, select WORKLIST tab</a:t>
            </a:r>
          </a:p>
          <a:p>
            <a:pPr marL="0" indent="0" fontAlgn="auto">
              <a:spcAft>
                <a:spcPts val="0"/>
              </a:spcAft>
              <a:buFont typeface="Arial" pitchFamily="34" charset="0"/>
              <a:buNone/>
              <a:defRPr/>
            </a:pPr>
            <a:r>
              <a:rPr lang="en-US" sz="1800" dirty="0"/>
              <a:t>    2. Click on </a:t>
            </a:r>
            <a:r>
              <a:rPr lang="en-US" sz="1800" dirty="0" smtClean="0"/>
              <a:t>SEARCH (</a:t>
            </a:r>
            <a:r>
              <a:rPr lang="en-US" sz="1800" dirty="0"/>
              <a:t>bottom of screen)</a:t>
            </a:r>
          </a:p>
          <a:p>
            <a:pPr marL="0" indent="0" fontAlgn="auto">
              <a:spcAft>
                <a:spcPts val="0"/>
              </a:spcAft>
              <a:buFont typeface="Arial" pitchFamily="34" charset="0"/>
              <a:buNone/>
              <a:defRPr/>
            </a:pPr>
            <a:r>
              <a:rPr lang="en-US" sz="1800" dirty="0"/>
              <a:t>    3. Search by Date; adjust time </a:t>
            </a:r>
            <a:r>
              <a:rPr lang="en-US" sz="1800" dirty="0" smtClean="0"/>
              <a:t>accordingly</a:t>
            </a:r>
          </a:p>
          <a:p>
            <a:pPr marL="0" indent="0" fontAlgn="auto">
              <a:spcAft>
                <a:spcPts val="0"/>
              </a:spcAft>
              <a:buFont typeface="Arial" pitchFamily="34" charset="0"/>
              <a:buNone/>
              <a:defRPr/>
            </a:pPr>
            <a:r>
              <a:rPr lang="en-US" sz="1800" dirty="0"/>
              <a:t> </a:t>
            </a:r>
            <a:r>
              <a:rPr lang="en-US" sz="1800" dirty="0" smtClean="0"/>
              <a:t>   4. Click on order to be transmitted. </a:t>
            </a:r>
            <a:endParaRPr lang="en-US" sz="1800" dirty="0"/>
          </a:p>
          <a:p>
            <a:pPr marL="0" indent="0" fontAlgn="auto">
              <a:spcAft>
                <a:spcPts val="0"/>
              </a:spcAft>
              <a:buFont typeface="Arial" pitchFamily="34" charset="0"/>
              <a:buNone/>
              <a:defRPr/>
            </a:pPr>
            <a:r>
              <a:rPr lang="en-US" sz="1800" dirty="0"/>
              <a:t>    </a:t>
            </a:r>
            <a:r>
              <a:rPr lang="en-US" sz="1800" dirty="0" smtClean="0"/>
              <a:t>5. </a:t>
            </a:r>
            <a:r>
              <a:rPr lang="en-US" sz="1800" dirty="0"/>
              <a:t>Click on </a:t>
            </a:r>
            <a:r>
              <a:rPr lang="en-US" sz="1800" dirty="0" smtClean="0"/>
              <a:t>RE-REPORT (</a:t>
            </a:r>
            <a:r>
              <a:rPr lang="en-US" sz="1800" dirty="0"/>
              <a:t>blue button on right side </a:t>
            </a:r>
          </a:p>
          <a:p>
            <a:pPr marL="0" indent="0" fontAlgn="auto">
              <a:spcAft>
                <a:spcPts val="0"/>
              </a:spcAft>
              <a:buFont typeface="Arial" pitchFamily="34" charset="0"/>
              <a:buNone/>
              <a:defRPr/>
            </a:pPr>
            <a:r>
              <a:rPr lang="en-US" sz="1800" dirty="0"/>
              <a:t>         of screen)</a:t>
            </a:r>
          </a:p>
          <a:p>
            <a:pPr marL="0" indent="0" fontAlgn="auto">
              <a:spcAft>
                <a:spcPts val="0"/>
              </a:spcAft>
              <a:buFont typeface="Arial" pitchFamily="34" charset="0"/>
              <a:buNone/>
              <a:defRPr/>
            </a:pPr>
            <a:r>
              <a:rPr lang="en-US" sz="1800" dirty="0"/>
              <a:t>    </a:t>
            </a:r>
            <a:r>
              <a:rPr lang="en-US" sz="1800" dirty="0" smtClean="0"/>
              <a:t>6. </a:t>
            </a:r>
            <a:r>
              <a:rPr lang="en-US" sz="1800" dirty="0"/>
              <a:t>Uncheck SCREEN and Check LIS, then click </a:t>
            </a:r>
            <a:r>
              <a:rPr lang="en-US" sz="1800" dirty="0" smtClean="0"/>
              <a:t>OK</a:t>
            </a:r>
          </a:p>
          <a:p>
            <a:pPr fontAlgn="auto">
              <a:spcAft>
                <a:spcPts val="0"/>
              </a:spcAft>
              <a:buFont typeface="Arial" pitchFamily="34" charset="0"/>
              <a:buChar char="•"/>
              <a:defRPr/>
            </a:pPr>
            <a:r>
              <a:rPr lang="en-US" sz="1800" dirty="0" smtClean="0"/>
              <a:t>Once transmitted these results should be released</a:t>
            </a:r>
          </a:p>
          <a:p>
            <a:pPr fontAlgn="auto">
              <a:spcAft>
                <a:spcPts val="0"/>
              </a:spcAft>
              <a:buFont typeface="Arial" pitchFamily="34" charset="0"/>
              <a:buChar char="•"/>
              <a:defRPr/>
            </a:pPr>
            <a:r>
              <a:rPr lang="en-US" sz="1800" dirty="0" smtClean="0"/>
              <a:t>Confirm with Pending Report or Lab Query.</a:t>
            </a:r>
          </a:p>
          <a:p>
            <a:pPr fontAlgn="auto">
              <a:spcAft>
                <a:spcPts val="0"/>
              </a:spcAft>
              <a:buFont typeface="Arial" pitchFamily="34" charset="0"/>
              <a:buChar char="•"/>
              <a:defRPr/>
            </a:pPr>
            <a:r>
              <a:rPr lang="en-US" sz="1800" dirty="0" smtClean="0"/>
              <a:t>Place X through completed test on Yellow Cover Sheet.</a:t>
            </a:r>
            <a:endParaRPr lang="en-US" sz="1800" dirty="0"/>
          </a:p>
        </p:txBody>
      </p:sp>
      <p:sp>
        <p:nvSpPr>
          <p:cNvPr id="5" name="Rounded Rectangle 4"/>
          <p:cNvSpPr/>
          <p:nvPr/>
        </p:nvSpPr>
        <p:spPr>
          <a:xfrm>
            <a:off x="7420401" y="2209800"/>
            <a:ext cx="6858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u="sng" dirty="0" smtClean="0"/>
              <a:t>UA Entering Downtime Results with White Pages</a:t>
            </a:r>
            <a:endParaRPr lang="en-US" u="sng" dirty="0"/>
          </a:p>
        </p:txBody>
      </p:sp>
      <p:sp>
        <p:nvSpPr>
          <p:cNvPr id="3" name="Content Placeholder 2"/>
          <p:cNvSpPr>
            <a:spLocks noGrp="1"/>
          </p:cNvSpPr>
          <p:nvPr>
            <p:ph sz="quarter" idx="1"/>
          </p:nvPr>
        </p:nvSpPr>
        <p:spPr>
          <a:xfrm>
            <a:off x="484699" y="1447800"/>
            <a:ext cx="8229600" cy="4525963"/>
          </a:xfrm>
        </p:spPr>
        <p:txBody>
          <a:bodyPr rtlCol="0">
            <a:noAutofit/>
          </a:bodyPr>
          <a:lstStyle/>
          <a:p>
            <a:pPr fontAlgn="auto">
              <a:spcAft>
                <a:spcPts val="0"/>
              </a:spcAft>
              <a:buFont typeface="Arial" pitchFamily="34" charset="0"/>
              <a:buChar char="•"/>
              <a:defRPr/>
            </a:pPr>
            <a:r>
              <a:rPr lang="en-US" sz="1600" dirty="0" smtClean="0"/>
              <a:t>Find orders in Softlab, collect and receive.</a:t>
            </a:r>
          </a:p>
          <a:p>
            <a:pPr fontAlgn="auto">
              <a:spcAft>
                <a:spcPts val="0"/>
              </a:spcAft>
              <a:buFont typeface="Arial" pitchFamily="34" charset="0"/>
              <a:buChar char="•"/>
              <a:defRPr/>
            </a:pPr>
            <a:r>
              <a:rPr lang="en-US" sz="1600" dirty="0"/>
              <a:t>Enter AUX </a:t>
            </a:r>
            <a:r>
              <a:rPr lang="en-US" sz="1600" dirty="0" smtClean="0"/>
              <a:t># (</a:t>
            </a:r>
            <a:r>
              <a:rPr lang="en-US" sz="1600" dirty="0"/>
              <a:t>from puppy dog or 4Medica </a:t>
            </a:r>
            <a:r>
              <a:rPr lang="en-US" sz="1600" dirty="0" smtClean="0"/>
              <a:t>label) </a:t>
            </a:r>
          </a:p>
          <a:p>
            <a:pPr fontAlgn="auto">
              <a:spcAft>
                <a:spcPts val="0"/>
              </a:spcAft>
              <a:buFont typeface="Arial" pitchFamily="34" charset="0"/>
              <a:buChar char="•"/>
              <a:defRPr/>
            </a:pPr>
            <a:r>
              <a:rPr lang="en-US" sz="1600" dirty="0" smtClean="0"/>
              <a:t>Place Softlab label on White Cover Sheet.</a:t>
            </a:r>
          </a:p>
          <a:p>
            <a:pPr fontAlgn="auto">
              <a:spcAft>
                <a:spcPts val="0"/>
              </a:spcAft>
              <a:buFont typeface="Arial" pitchFamily="34" charset="0"/>
              <a:buChar char="•"/>
              <a:defRPr/>
            </a:pPr>
            <a:r>
              <a:rPr lang="en-US" sz="1600" dirty="0" smtClean="0"/>
              <a:t>Find downtime orders on IRIS and transmit to Soft lab</a:t>
            </a:r>
          </a:p>
          <a:p>
            <a:pPr marL="0" indent="0" fontAlgn="auto">
              <a:spcAft>
                <a:spcPts val="0"/>
              </a:spcAft>
              <a:buFont typeface="Arial" pitchFamily="34" charset="0"/>
              <a:buNone/>
              <a:defRPr/>
            </a:pPr>
            <a:r>
              <a:rPr lang="en-US" sz="1600" dirty="0"/>
              <a:t> </a:t>
            </a:r>
            <a:r>
              <a:rPr lang="en-US" sz="1600" dirty="0" smtClean="0"/>
              <a:t>   1. At IRIS Standby screen, select WORKLIST tab</a:t>
            </a:r>
          </a:p>
          <a:p>
            <a:pPr marL="0" indent="0" fontAlgn="auto">
              <a:spcAft>
                <a:spcPts val="0"/>
              </a:spcAft>
              <a:buFont typeface="Arial" pitchFamily="34" charset="0"/>
              <a:buNone/>
              <a:defRPr/>
            </a:pPr>
            <a:r>
              <a:rPr lang="en-US" sz="1600" dirty="0"/>
              <a:t> </a:t>
            </a:r>
            <a:r>
              <a:rPr lang="en-US" sz="1600" dirty="0" smtClean="0"/>
              <a:t>   2. Click on SEARCH(bottom of screen)</a:t>
            </a:r>
          </a:p>
          <a:p>
            <a:pPr marL="0" indent="0" fontAlgn="auto">
              <a:spcAft>
                <a:spcPts val="0"/>
              </a:spcAft>
              <a:buFont typeface="Arial" pitchFamily="34" charset="0"/>
              <a:buNone/>
              <a:defRPr/>
            </a:pPr>
            <a:r>
              <a:rPr lang="en-US" sz="1600" dirty="0"/>
              <a:t> </a:t>
            </a:r>
            <a:r>
              <a:rPr lang="en-US" sz="1600" dirty="0" smtClean="0"/>
              <a:t>   3. Search by Date; adjust time accordingly</a:t>
            </a:r>
          </a:p>
          <a:p>
            <a:pPr marL="0" indent="0" fontAlgn="auto">
              <a:spcAft>
                <a:spcPts val="0"/>
              </a:spcAft>
              <a:buFont typeface="Arial" pitchFamily="34" charset="0"/>
              <a:buNone/>
              <a:defRPr/>
            </a:pPr>
            <a:r>
              <a:rPr lang="en-US" sz="1600" dirty="0"/>
              <a:t> </a:t>
            </a:r>
            <a:r>
              <a:rPr lang="en-US" sz="1600" dirty="0" smtClean="0"/>
              <a:t>   4. Click on order to be transmitted.</a:t>
            </a:r>
          </a:p>
          <a:p>
            <a:pPr marL="0" indent="0" fontAlgn="auto">
              <a:spcAft>
                <a:spcPts val="0"/>
              </a:spcAft>
              <a:buFont typeface="Arial" pitchFamily="34" charset="0"/>
              <a:buNone/>
              <a:defRPr/>
            </a:pPr>
            <a:r>
              <a:rPr lang="en-US" sz="1600" dirty="0"/>
              <a:t> </a:t>
            </a:r>
            <a:r>
              <a:rPr lang="en-US" sz="1600" dirty="0" smtClean="0"/>
              <a:t>   5. Click on RE-REPORT(blue button on right side </a:t>
            </a:r>
          </a:p>
          <a:p>
            <a:pPr marL="0" indent="0" fontAlgn="auto">
              <a:spcAft>
                <a:spcPts val="0"/>
              </a:spcAft>
              <a:buFont typeface="Arial" pitchFamily="34" charset="0"/>
              <a:buNone/>
              <a:defRPr/>
            </a:pPr>
            <a:r>
              <a:rPr lang="en-US" sz="1600" dirty="0"/>
              <a:t> </a:t>
            </a:r>
            <a:r>
              <a:rPr lang="en-US" sz="1600" dirty="0" smtClean="0"/>
              <a:t>        of screen)</a:t>
            </a:r>
          </a:p>
          <a:p>
            <a:pPr marL="0" indent="0" fontAlgn="auto">
              <a:spcAft>
                <a:spcPts val="0"/>
              </a:spcAft>
              <a:buFont typeface="Arial" pitchFamily="34" charset="0"/>
              <a:buNone/>
              <a:defRPr/>
            </a:pPr>
            <a:r>
              <a:rPr lang="en-US" sz="1600" dirty="0"/>
              <a:t> </a:t>
            </a:r>
            <a:r>
              <a:rPr lang="en-US" sz="1600" dirty="0" smtClean="0"/>
              <a:t>   6. Uncheck SCREEN and Check LIS, then click OK</a:t>
            </a:r>
          </a:p>
          <a:p>
            <a:pPr fontAlgn="auto">
              <a:spcAft>
                <a:spcPts val="0"/>
              </a:spcAft>
              <a:buFont typeface="Arial" pitchFamily="34" charset="0"/>
              <a:buChar char="•"/>
              <a:defRPr/>
            </a:pPr>
            <a:r>
              <a:rPr lang="en-US" sz="1600" dirty="0" smtClean="0"/>
              <a:t>Confirm patient name and ID on the screen matches Downtime Cover sheet.</a:t>
            </a:r>
          </a:p>
          <a:p>
            <a:pPr fontAlgn="auto">
              <a:spcAft>
                <a:spcPts val="0"/>
              </a:spcAft>
              <a:buFont typeface="Arial" pitchFamily="34" charset="0"/>
              <a:buChar char="•"/>
              <a:defRPr/>
            </a:pPr>
            <a:r>
              <a:rPr lang="en-US" sz="1600" dirty="0" smtClean="0"/>
              <a:t>In interface, change the AUX # to the </a:t>
            </a:r>
            <a:r>
              <a:rPr lang="en-US" sz="1600" dirty="0"/>
              <a:t>S</a:t>
            </a:r>
            <a:r>
              <a:rPr lang="en-US" sz="1600" dirty="0" smtClean="0"/>
              <a:t>oftlab order number</a:t>
            </a:r>
          </a:p>
          <a:p>
            <a:pPr fontAlgn="auto">
              <a:spcAft>
                <a:spcPts val="0"/>
              </a:spcAft>
              <a:buFont typeface="Arial" pitchFamily="34" charset="0"/>
              <a:buChar char="•"/>
              <a:defRPr/>
            </a:pPr>
            <a:r>
              <a:rPr lang="en-US" sz="1600" dirty="0" smtClean="0"/>
              <a:t>Review and finalize Downtime Orders in Interface.</a:t>
            </a:r>
          </a:p>
          <a:p>
            <a:pPr fontAlgn="auto">
              <a:spcAft>
                <a:spcPts val="0"/>
              </a:spcAft>
              <a:buFont typeface="Arial" pitchFamily="34" charset="0"/>
              <a:buChar char="•"/>
              <a:defRPr/>
            </a:pPr>
            <a:r>
              <a:rPr lang="en-US" sz="1600" dirty="0" smtClean="0"/>
              <a:t>Place X through completed test. </a:t>
            </a:r>
          </a:p>
          <a:p>
            <a:pPr fontAlgn="auto">
              <a:spcAft>
                <a:spcPts val="0"/>
              </a:spcAft>
              <a:buFont typeface="Arial" pitchFamily="34" charset="0"/>
              <a:buChar char="•"/>
              <a:defRPr/>
            </a:pPr>
            <a:endParaRPr lang="en-US" sz="1600" dirty="0" smtClean="0"/>
          </a:p>
          <a:p>
            <a:pPr marL="0" indent="0" fontAlgn="auto">
              <a:spcAft>
                <a:spcPts val="0"/>
              </a:spcAft>
              <a:buFont typeface="Arial" pitchFamily="34" charset="0"/>
              <a:buNone/>
              <a:defRPr/>
            </a:pPr>
            <a:endParaRPr lang="en-US" sz="1600" dirty="0" smtClean="0"/>
          </a:p>
          <a:p>
            <a:pPr marL="0" indent="0" fontAlgn="auto">
              <a:spcAft>
                <a:spcPts val="0"/>
              </a:spcAft>
              <a:buFont typeface="Arial" pitchFamily="34" charset="0"/>
              <a:buNone/>
              <a:defRPr/>
            </a:pPr>
            <a:endParaRPr lang="en-US" sz="1600" dirty="0" smtClean="0"/>
          </a:p>
          <a:p>
            <a:pPr fontAlgn="auto">
              <a:spcAft>
                <a:spcPts val="0"/>
              </a:spcAft>
              <a:buFont typeface="Arial" pitchFamily="34" charset="0"/>
              <a:buChar char="•"/>
              <a:defRPr/>
            </a:pPr>
            <a:endParaRPr lang="en-US" sz="1600" dirty="0"/>
          </a:p>
        </p:txBody>
      </p:sp>
      <p:sp>
        <p:nvSpPr>
          <p:cNvPr id="4" name="Curved Left Arrow 3">
            <a:hlinkClick r:id="rId2" action="ppaction://hlinksldjump"/>
          </p:cNvPr>
          <p:cNvSpPr/>
          <p:nvPr/>
        </p:nvSpPr>
        <p:spPr>
          <a:xfrm>
            <a:off x="8715436" y="6234751"/>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TextBox 4"/>
          <p:cNvSpPr txBox="1"/>
          <p:nvPr/>
        </p:nvSpPr>
        <p:spPr>
          <a:xfrm>
            <a:off x="8479750" y="6504576"/>
            <a:ext cx="607859" cy="261610"/>
          </a:xfrm>
          <a:prstGeom prst="rect">
            <a:avLst/>
          </a:prstGeom>
          <a:noFill/>
        </p:spPr>
        <p:txBody>
          <a:bodyPr wrap="none" rtlCol="0">
            <a:spAutoFit/>
          </a:bodyPr>
          <a:lstStyle/>
          <a:p>
            <a:r>
              <a:rPr lang="en-US" sz="1050" dirty="0" smtClean="0">
                <a:hlinkClick r:id="rId2" action="ppaction://hlinksldjump"/>
              </a:rPr>
              <a:t>Return</a:t>
            </a:r>
            <a:endParaRPr lang="en-US" sz="105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t>Note:</a:t>
            </a:r>
            <a:endParaRPr lang="en-US" sz="3600" u="sng" dirty="0"/>
          </a:p>
        </p:txBody>
      </p:sp>
      <p:sp>
        <p:nvSpPr>
          <p:cNvPr id="3" name="Content Placeholder 2"/>
          <p:cNvSpPr>
            <a:spLocks noGrp="1"/>
          </p:cNvSpPr>
          <p:nvPr>
            <p:ph sz="quarter" idx="1"/>
          </p:nvPr>
        </p:nvSpPr>
        <p:spPr/>
        <p:txBody>
          <a:bodyPr/>
          <a:lstStyle/>
          <a:p>
            <a:r>
              <a:rPr lang="en-US" dirty="0" smtClean="0"/>
              <a:t>Orders should cross-over from Net Access to </a:t>
            </a:r>
            <a:r>
              <a:rPr lang="en-US" dirty="0" err="1" smtClean="0"/>
              <a:t>Softlab</a:t>
            </a:r>
            <a:r>
              <a:rPr lang="en-US" dirty="0" smtClean="0"/>
              <a:t> once </a:t>
            </a:r>
            <a:r>
              <a:rPr lang="en-US" dirty="0" err="1" smtClean="0"/>
              <a:t>Softlab</a:t>
            </a:r>
            <a:r>
              <a:rPr lang="en-US" dirty="0" smtClean="0"/>
              <a:t> is back up. The process can be slow, so specimens that already have </a:t>
            </a:r>
            <a:r>
              <a:rPr lang="en-US" dirty="0" err="1" smtClean="0"/>
              <a:t>Softlab</a:t>
            </a:r>
            <a:r>
              <a:rPr lang="en-US" dirty="0" smtClean="0"/>
              <a:t> orders can be resulted first while waiting for the other orders to cross-over.</a:t>
            </a:r>
          </a:p>
          <a:p>
            <a:r>
              <a:rPr lang="en-US" dirty="0" smtClean="0"/>
              <a:t>On occasion, there will be an order that does not cross over into </a:t>
            </a:r>
            <a:r>
              <a:rPr lang="en-US" dirty="0" err="1" smtClean="0"/>
              <a:t>Softlab</a:t>
            </a:r>
            <a:r>
              <a:rPr lang="en-US" dirty="0" smtClean="0"/>
              <a:t>. If this occurs, techs may place orders into </a:t>
            </a:r>
            <a:r>
              <a:rPr lang="en-US" dirty="0" err="1" smtClean="0"/>
              <a:t>Softlab</a:t>
            </a:r>
            <a:r>
              <a:rPr lang="en-US" dirty="0" smtClean="0"/>
              <a:t> using the information from the SMS tickets that came with the sample. For step-by-step directions, see the Downtime Procedure Manual </a:t>
            </a:r>
            <a:endParaRPr lang="en-US" dirty="0"/>
          </a:p>
        </p:txBody>
      </p:sp>
    </p:spTree>
    <p:extLst>
      <p:ext uri="{BB962C8B-B14F-4D97-AF65-F5344CB8AC3E}">
        <p14:creationId xmlns:p14="http://schemas.microsoft.com/office/powerpoint/2010/main" val="154614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smtClean="0"/>
              <a:t>Recovery Wrap-Up</a:t>
            </a:r>
            <a:endParaRPr lang="en-US" u="sng" dirty="0"/>
          </a:p>
        </p:txBody>
      </p:sp>
      <p:sp>
        <p:nvSpPr>
          <p:cNvPr id="3" name="Content Placeholder 2"/>
          <p:cNvSpPr>
            <a:spLocks noGrp="1"/>
          </p:cNvSpPr>
          <p:nvPr>
            <p:ph sz="quarter" idx="1"/>
          </p:nvPr>
        </p:nvSpPr>
        <p:spPr>
          <a:xfrm>
            <a:off x="457200" y="1371600"/>
            <a:ext cx="8229600" cy="4525963"/>
          </a:xfrm>
        </p:spPr>
        <p:txBody>
          <a:bodyPr>
            <a:normAutofit/>
          </a:bodyPr>
          <a:lstStyle/>
          <a:p>
            <a:r>
              <a:rPr lang="en-US" sz="2800" dirty="0" smtClean="0"/>
              <a:t>Clear Exception Report ( 48 HOURS BACK)</a:t>
            </a:r>
          </a:p>
          <a:p>
            <a:pPr lvl="1"/>
            <a:r>
              <a:rPr lang="en-US" dirty="0" smtClean="0"/>
              <a:t>Delta checks during downtime will not need comments or investigation</a:t>
            </a:r>
          </a:p>
          <a:p>
            <a:r>
              <a:rPr lang="en-US" sz="2800" dirty="0" smtClean="0"/>
              <a:t>Clear Pending Reports (48 HOURS BACK)</a:t>
            </a:r>
          </a:p>
          <a:p>
            <a:pPr lvl="1"/>
            <a:r>
              <a:rPr lang="en-US" dirty="0" smtClean="0"/>
              <a:t>Received pending</a:t>
            </a:r>
          </a:p>
          <a:p>
            <a:pPr lvl="1"/>
            <a:r>
              <a:rPr lang="en-US" dirty="0" smtClean="0"/>
              <a:t>Non-received pending </a:t>
            </a:r>
          </a:p>
          <a:p>
            <a:r>
              <a:rPr lang="en-US" sz="2800" dirty="0" smtClean="0"/>
              <a:t>Return all downtime packets to the downtime boxes</a:t>
            </a:r>
          </a:p>
          <a:p>
            <a:pPr lvl="1"/>
            <a:r>
              <a:rPr lang="en-US" dirty="0" smtClean="0"/>
              <a:t>Packets will be kept for seven days</a:t>
            </a:r>
          </a:p>
          <a:p>
            <a:r>
              <a:rPr lang="en-US" sz="2800" dirty="0" smtClean="0"/>
              <a:t>Store specimens in Spec-Track </a:t>
            </a:r>
          </a:p>
          <a:p>
            <a:endParaRPr lang="en-US" sz="2800" dirty="0" smtClean="0"/>
          </a:p>
          <a:p>
            <a:pPr marL="0" indent="0">
              <a:buNone/>
            </a:pP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900288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295400"/>
          </a:xfrm>
        </p:spPr>
        <p:txBody>
          <a:bodyPr>
            <a:normAutofit/>
          </a:bodyPr>
          <a:lstStyle/>
          <a:p>
            <a:pPr algn="ctr"/>
            <a:r>
              <a:rPr lang="en-US" sz="3600" u="sng" dirty="0" smtClean="0"/>
              <a:t>Completed Results</a:t>
            </a:r>
            <a:br>
              <a:rPr lang="en-US" sz="3600" u="sng" dirty="0" smtClean="0"/>
            </a:br>
            <a:r>
              <a:rPr lang="en-US" sz="3600" u="sng" dirty="0" smtClean="0"/>
              <a:t>Available Through Net Access</a:t>
            </a:r>
            <a:endParaRPr lang="en-US" sz="3600" u="sng" dirty="0"/>
          </a:p>
        </p:txBody>
      </p:sp>
      <p:sp>
        <p:nvSpPr>
          <p:cNvPr id="3" name="Content Placeholder 2"/>
          <p:cNvSpPr>
            <a:spLocks noGrp="1"/>
          </p:cNvSpPr>
          <p:nvPr>
            <p:ph sz="quarter" idx="1"/>
          </p:nvPr>
        </p:nvSpPr>
        <p:spPr>
          <a:xfrm>
            <a:off x="762000" y="1905000"/>
            <a:ext cx="7772400" cy="4572000"/>
          </a:xfrm>
        </p:spPr>
        <p:txBody>
          <a:bodyPr>
            <a:normAutofit fontScale="92500" lnSpcReduction="10000"/>
          </a:bodyPr>
          <a:lstStyle/>
          <a:p>
            <a:r>
              <a:rPr lang="en-US" sz="2000" dirty="0" smtClean="0"/>
              <a:t>In Site</a:t>
            </a:r>
          </a:p>
          <a:p>
            <a:r>
              <a:rPr lang="en-US" sz="2000" dirty="0" smtClean="0"/>
              <a:t>*Favorites</a:t>
            </a:r>
          </a:p>
          <a:p>
            <a:r>
              <a:rPr lang="en-US" sz="2000" dirty="0" smtClean="0"/>
              <a:t>Net Access Enterprise</a:t>
            </a:r>
          </a:p>
          <a:p>
            <a:r>
              <a:rPr lang="en-US" sz="2000" dirty="0" smtClean="0"/>
              <a:t>Appropriate Facility-S&amp;W(Main Campus); CCH; UMC; BHC</a:t>
            </a:r>
          </a:p>
          <a:p>
            <a:pPr>
              <a:buFont typeface="Arial" pitchFamily="34" charset="0"/>
              <a:buChar char="•"/>
            </a:pPr>
            <a:r>
              <a:rPr lang="en-US" sz="2000" dirty="0" smtClean="0"/>
              <a:t>Login </a:t>
            </a:r>
          </a:p>
          <a:p>
            <a:pPr lvl="1">
              <a:buFont typeface="Arial" pitchFamily="34" charset="0"/>
              <a:buChar char="•"/>
            </a:pPr>
            <a:r>
              <a:rPr lang="en-US" sz="1600" dirty="0" smtClean="0"/>
              <a:t>USER ID = last 3 digits of Passport login</a:t>
            </a:r>
          </a:p>
          <a:p>
            <a:pPr lvl="1">
              <a:buFont typeface="Arial" pitchFamily="34" charset="0"/>
              <a:buChar char="•"/>
            </a:pPr>
            <a:r>
              <a:rPr lang="en-US" sz="1600" dirty="0" smtClean="0"/>
              <a:t>PASSWORD = Passport password</a:t>
            </a:r>
          </a:p>
          <a:p>
            <a:r>
              <a:rPr lang="en-US" sz="2000" dirty="0" smtClean="0"/>
              <a:t>MR # Inquiry</a:t>
            </a:r>
          </a:p>
          <a:p>
            <a:r>
              <a:rPr lang="en-US" sz="2000" dirty="0" smtClean="0"/>
              <a:t>Enter MR # and Search</a:t>
            </a:r>
          </a:p>
          <a:p>
            <a:r>
              <a:rPr lang="en-US" sz="2000" dirty="0" smtClean="0"/>
              <a:t>Click on Name</a:t>
            </a:r>
          </a:p>
          <a:p>
            <a:r>
              <a:rPr lang="en-US" sz="2000" dirty="0" smtClean="0"/>
              <a:t>Click on Laboratory</a:t>
            </a:r>
          </a:p>
          <a:p>
            <a:r>
              <a:rPr lang="en-US" sz="2000" dirty="0" smtClean="0"/>
              <a:t>Click on Hematology </a:t>
            </a:r>
          </a:p>
          <a:p>
            <a:pPr marL="0" indent="0">
              <a:buNone/>
            </a:pPr>
            <a:endParaRPr lang="en-US" sz="2000" dirty="0"/>
          </a:p>
          <a:p>
            <a:pPr marL="0" indent="0">
              <a:buNone/>
            </a:pPr>
            <a:r>
              <a:rPr lang="en-US" sz="2000" dirty="0" smtClean="0"/>
              <a:t>4Medica Client Results can be obtained from Ref Lab until 12:00pm</a:t>
            </a:r>
          </a:p>
          <a:p>
            <a:endParaRPr lang="en-US" sz="2000" dirty="0" smtClean="0"/>
          </a:p>
          <a:p>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566534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fontScale="90000"/>
          </a:bodyPr>
          <a:lstStyle/>
          <a:p>
            <a:pPr algn="ctr"/>
            <a:r>
              <a:rPr lang="en-US" u="sng" dirty="0" smtClean="0"/>
              <a:t>Softlab Downtime Procedure Manual</a:t>
            </a:r>
            <a:endParaRPr lang="en-US" u="sng" dirty="0"/>
          </a:p>
        </p:txBody>
      </p:sp>
      <p:sp>
        <p:nvSpPr>
          <p:cNvPr id="3" name="Content Placeholder 2"/>
          <p:cNvSpPr>
            <a:spLocks noGrp="1"/>
          </p:cNvSpPr>
          <p:nvPr>
            <p:ph sz="quarter" idx="1"/>
          </p:nvPr>
        </p:nvSpPr>
        <p:spPr/>
        <p:txBody>
          <a:bodyPr/>
          <a:lstStyle/>
          <a:p>
            <a:r>
              <a:rPr lang="en-US" dirty="0" smtClean="0"/>
              <a:t>See Downtime Procedure Manual for complete Downtime Instructions.</a:t>
            </a:r>
          </a:p>
          <a:p>
            <a:r>
              <a:rPr lang="en-US" dirty="0" smtClean="0"/>
              <a:t>Settings for each analyzer that will be posted on the instrument are available in the Downtime Procedure Manual. </a:t>
            </a:r>
            <a:endParaRPr lang="en-US" dirty="0"/>
          </a:p>
        </p:txBody>
      </p:sp>
    </p:spTree>
    <p:extLst>
      <p:ext uri="{BB962C8B-B14F-4D97-AF65-F5344CB8AC3E}">
        <p14:creationId xmlns:p14="http://schemas.microsoft.com/office/powerpoint/2010/main" val="2968899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REVIEW &amp; DISCUSSION</a:t>
            </a:r>
            <a:endParaRPr lang="en-US" dirty="0"/>
          </a:p>
        </p:txBody>
      </p:sp>
      <p:sp>
        <p:nvSpPr>
          <p:cNvPr id="4" name="Title 3"/>
          <p:cNvSpPr>
            <a:spLocks noGrp="1"/>
          </p:cNvSpPr>
          <p:nvPr>
            <p:ph type="ctrTitle"/>
          </p:nvPr>
        </p:nvSpPr>
        <p:spPr/>
        <p:txBody>
          <a:bodyPr/>
          <a:lstStyle/>
          <a:p>
            <a:r>
              <a:rPr lang="en-US" dirty="0" smtClean="0"/>
              <a:t>POSTED ANALYZER INSTRUCTIONS</a:t>
            </a:r>
            <a:endParaRPr lang="en-US" dirty="0"/>
          </a:p>
        </p:txBody>
      </p:sp>
    </p:spTree>
    <p:extLst>
      <p:ext uri="{BB962C8B-B14F-4D97-AF65-F5344CB8AC3E}">
        <p14:creationId xmlns:p14="http://schemas.microsoft.com/office/powerpoint/2010/main" val="395001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u="sng" dirty="0" smtClean="0"/>
              <a:t>Specimens that will be run during Downtime</a:t>
            </a:r>
            <a:endParaRPr lang="en-US" u="sng" dirty="0"/>
          </a:p>
        </p:txBody>
      </p:sp>
      <p:sp>
        <p:nvSpPr>
          <p:cNvPr id="4" name="Content Placeholder 3"/>
          <p:cNvSpPr>
            <a:spLocks noGrp="1"/>
          </p:cNvSpPr>
          <p:nvPr>
            <p:ph sz="quarter" idx="1"/>
          </p:nvPr>
        </p:nvSpPr>
        <p:spPr>
          <a:xfrm>
            <a:off x="457200" y="1676400"/>
            <a:ext cx="8229600" cy="4525963"/>
          </a:xfrm>
        </p:spPr>
        <p:txBody>
          <a:bodyPr>
            <a:normAutofit/>
          </a:bodyPr>
          <a:lstStyle/>
          <a:p>
            <a:r>
              <a:rPr lang="en-US" sz="2400" dirty="0" smtClean="0"/>
              <a:t>ED</a:t>
            </a:r>
          </a:p>
          <a:p>
            <a:r>
              <a:rPr lang="en-US" sz="2400" dirty="0" smtClean="0"/>
              <a:t>ALL Critical Care Units (ICU, MICU, PICU, etc)</a:t>
            </a:r>
          </a:p>
          <a:p>
            <a:r>
              <a:rPr lang="en-US" sz="2400" dirty="0"/>
              <a:t>ALL </a:t>
            </a:r>
            <a:r>
              <a:rPr lang="en-US" sz="2400" dirty="0" smtClean="0"/>
              <a:t>STATs</a:t>
            </a:r>
          </a:p>
          <a:p>
            <a:r>
              <a:rPr lang="en-US" sz="2400" dirty="0"/>
              <a:t>ALL TIMED (clinic or hosp</a:t>
            </a:r>
            <a:r>
              <a:rPr lang="en-US" sz="2400" dirty="0" smtClean="0"/>
              <a:t>)</a:t>
            </a:r>
          </a:p>
          <a:p>
            <a:r>
              <a:rPr lang="en-US" sz="2400" dirty="0"/>
              <a:t>ALL ONCOLOGY (VC, VK</a:t>
            </a:r>
            <a:r>
              <a:rPr lang="en-US" sz="2400" dirty="0" smtClean="0"/>
              <a:t>)</a:t>
            </a:r>
          </a:p>
          <a:p>
            <a:r>
              <a:rPr lang="en-US" sz="2400" dirty="0"/>
              <a:t>ALL URINES (all locations</a:t>
            </a:r>
            <a:r>
              <a:rPr lang="en-US" sz="2400" dirty="0" smtClean="0"/>
              <a:t>)</a:t>
            </a:r>
          </a:p>
          <a:p>
            <a:r>
              <a:rPr lang="en-US" sz="2400" dirty="0"/>
              <a:t>ALL BLUE TOPS (process Sp. Coag</a:t>
            </a:r>
            <a:r>
              <a:rPr lang="en-US" sz="2400" dirty="0" smtClean="0"/>
              <a:t>)</a:t>
            </a:r>
          </a:p>
          <a:p>
            <a:r>
              <a:rPr lang="en-US" sz="2400" dirty="0" smtClean="0"/>
              <a:t>CCH</a:t>
            </a:r>
          </a:p>
          <a:p>
            <a:r>
              <a:rPr lang="en-US" sz="2400" dirty="0"/>
              <a:t>Any special requests to RUN a sample (stat or routine)</a:t>
            </a:r>
          </a:p>
        </p:txBody>
      </p:sp>
    </p:spTree>
    <p:extLst>
      <p:ext uri="{BB962C8B-B14F-4D97-AF65-F5344CB8AC3E}">
        <p14:creationId xmlns:p14="http://schemas.microsoft.com/office/powerpoint/2010/main" val="3937780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IRIS - Urinalysis</a:t>
            </a:r>
            <a:endParaRPr lang="en-US" dirty="0"/>
          </a:p>
        </p:txBody>
      </p:sp>
      <p:sp>
        <p:nvSpPr>
          <p:cNvPr id="5" name="Text Placeholder 4"/>
          <p:cNvSpPr>
            <a:spLocks noGrp="1"/>
          </p:cNvSpPr>
          <p:nvPr>
            <p:ph type="body" idx="1"/>
          </p:nvPr>
        </p:nvSpPr>
        <p:spPr/>
        <p:txBody>
          <a:bodyPr/>
          <a:lstStyle/>
          <a:p>
            <a:r>
              <a:rPr lang="en-US" dirty="0" smtClean="0"/>
              <a:t>POSTED ANALYZER INSTRUCTIONS</a:t>
            </a:r>
            <a:endParaRPr lang="en-US" dirty="0"/>
          </a:p>
        </p:txBody>
      </p:sp>
    </p:spTree>
    <p:extLst>
      <p:ext uri="{BB962C8B-B14F-4D97-AF65-F5344CB8AC3E}">
        <p14:creationId xmlns:p14="http://schemas.microsoft.com/office/powerpoint/2010/main" val="1877802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en-US" sz="2800" b="1" u="sng" dirty="0"/>
              <a:t>IRIS-IQ-”200” </a:t>
            </a:r>
            <a:r>
              <a:rPr lang="en-US" sz="2800" b="1" u="sng" dirty="0" smtClean="0"/>
              <a:t>During Downtime Phase</a:t>
            </a:r>
            <a:endParaRPr lang="en-US" sz="2800" u="sng" dirty="0"/>
          </a:p>
        </p:txBody>
      </p:sp>
      <p:sp>
        <p:nvSpPr>
          <p:cNvPr id="3" name="Content Placeholder 2"/>
          <p:cNvSpPr>
            <a:spLocks noGrp="1"/>
          </p:cNvSpPr>
          <p:nvPr>
            <p:ph sz="quarter" idx="1"/>
          </p:nvPr>
        </p:nvSpPr>
        <p:spPr>
          <a:xfrm>
            <a:off x="381000" y="1066800"/>
            <a:ext cx="8458200" cy="3505200"/>
          </a:xfrm>
          <a:solidFill>
            <a:srgbClr val="FF6699"/>
          </a:solidFill>
        </p:spPr>
        <p:txBody>
          <a:bodyPr>
            <a:normAutofit fontScale="92500" lnSpcReduction="20000"/>
          </a:bodyPr>
          <a:lstStyle/>
          <a:p>
            <a:pPr marL="0" indent="0">
              <a:buNone/>
            </a:pPr>
            <a:r>
              <a:rPr lang="en-US" sz="1600" dirty="0" smtClean="0"/>
              <a:t>During Downtime:</a:t>
            </a:r>
          </a:p>
          <a:p>
            <a:r>
              <a:rPr lang="en-US" sz="1600" dirty="0"/>
              <a:t>A.  </a:t>
            </a:r>
            <a:r>
              <a:rPr lang="en-US" sz="1600" b="1" dirty="0"/>
              <a:t>During </a:t>
            </a:r>
            <a:r>
              <a:rPr lang="en-US" sz="1600" b="1" u="sng" dirty="0"/>
              <a:t>DOWNTIME</a:t>
            </a:r>
            <a:r>
              <a:rPr lang="en-US" sz="1600" dirty="0"/>
              <a:t>:</a:t>
            </a:r>
          </a:p>
          <a:p>
            <a:r>
              <a:rPr lang="en-US" sz="1600" dirty="0"/>
              <a:t>1.  Run only samples received while LIS is down.</a:t>
            </a:r>
          </a:p>
          <a:p>
            <a:r>
              <a:rPr lang="en-US" sz="1600" dirty="0"/>
              <a:t>2. Log in as </a:t>
            </a:r>
            <a:r>
              <a:rPr lang="en-US" sz="1600" b="1" dirty="0"/>
              <a:t>ADMIN</a:t>
            </a:r>
            <a:r>
              <a:rPr lang="en-US" sz="1600" dirty="0"/>
              <a:t> (user ID and password = ADMIN)</a:t>
            </a:r>
          </a:p>
          <a:p>
            <a:r>
              <a:rPr lang="en-US" sz="1600" dirty="0"/>
              <a:t>3. Click on </a:t>
            </a:r>
            <a:r>
              <a:rPr lang="en-US" sz="1600" b="1" dirty="0"/>
              <a:t>GO OFF LINE</a:t>
            </a:r>
            <a:r>
              <a:rPr lang="en-US" sz="1600" dirty="0"/>
              <a:t> button (System Status) near bottom of screen.  </a:t>
            </a:r>
          </a:p>
          <a:p>
            <a:r>
              <a:rPr lang="en-US" sz="1600" b="1" dirty="0"/>
              <a:t>NOTE</a:t>
            </a:r>
            <a:r>
              <a:rPr lang="en-US" sz="1600" dirty="0"/>
              <a:t>:   ON-LINE status changes from BLACK to RED (OFF-LINE)</a:t>
            </a:r>
          </a:p>
          <a:p>
            <a:r>
              <a:rPr lang="en-US" sz="1600" dirty="0"/>
              <a:t>4. Click on </a:t>
            </a:r>
            <a:r>
              <a:rPr lang="en-US" sz="1600" b="1" dirty="0"/>
              <a:t>SETTINGS</a:t>
            </a:r>
            <a:r>
              <a:rPr lang="en-US" sz="1600" dirty="0"/>
              <a:t>, click OK to prompts.</a:t>
            </a:r>
          </a:p>
          <a:p>
            <a:r>
              <a:rPr lang="en-US" sz="1600" dirty="0"/>
              <a:t>5. Click on </a:t>
            </a:r>
            <a:r>
              <a:rPr lang="en-US" sz="1600" b="1" dirty="0"/>
              <a:t>LIS Interface</a:t>
            </a:r>
            <a:r>
              <a:rPr lang="en-US" sz="1600" dirty="0"/>
              <a:t>.</a:t>
            </a:r>
          </a:p>
          <a:p>
            <a:r>
              <a:rPr lang="en-US" sz="1600" dirty="0"/>
              <a:t>6. Uncheck the box next to “Obtain specimen information from LIS” (All boxes in the middle section will be unchecked)</a:t>
            </a:r>
          </a:p>
          <a:p>
            <a:r>
              <a:rPr lang="en-US" sz="1600" dirty="0"/>
              <a:t>7. Click OK. There will be a prompt to Restart to save changes.</a:t>
            </a:r>
          </a:p>
          <a:p>
            <a:r>
              <a:rPr lang="en-US" sz="1600" dirty="0"/>
              <a:t>8. Restart (Maintenance—Restart)</a:t>
            </a:r>
          </a:p>
          <a:p>
            <a:r>
              <a:rPr lang="en-US" sz="1600" dirty="0"/>
              <a:t>9. Login using your user ID. Make sure you are “ON LINE”. </a:t>
            </a:r>
          </a:p>
          <a:p>
            <a:pPr marL="0" indent="0">
              <a:buNone/>
            </a:pPr>
            <a:endParaRPr lang="en-US" sz="1600" dirty="0" smtClean="0"/>
          </a:p>
        </p:txBody>
      </p:sp>
    </p:spTree>
    <p:extLst>
      <p:ext uri="{BB962C8B-B14F-4D97-AF65-F5344CB8AC3E}">
        <p14:creationId xmlns:p14="http://schemas.microsoft.com/office/powerpoint/2010/main" val="985409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82294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552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sz="2800" b="1" u="sng" dirty="0"/>
              <a:t>IRIS-IQ-”200” </a:t>
            </a:r>
            <a:r>
              <a:rPr lang="en-US" sz="2800" b="1" u="sng" dirty="0" smtClean="0"/>
              <a:t>During Recovery Phase</a:t>
            </a:r>
            <a:endParaRPr lang="en-US" sz="2800" u="sng" dirty="0"/>
          </a:p>
        </p:txBody>
      </p:sp>
      <p:sp>
        <p:nvSpPr>
          <p:cNvPr id="3" name="Content Placeholder 2"/>
          <p:cNvSpPr>
            <a:spLocks noGrp="1"/>
          </p:cNvSpPr>
          <p:nvPr>
            <p:ph sz="quarter" idx="1"/>
          </p:nvPr>
        </p:nvSpPr>
        <p:spPr>
          <a:xfrm>
            <a:off x="304800" y="990600"/>
            <a:ext cx="8382000" cy="5486400"/>
          </a:xfrm>
          <a:solidFill>
            <a:srgbClr val="FFFF66"/>
          </a:solidFill>
        </p:spPr>
        <p:txBody>
          <a:bodyPr>
            <a:normAutofit fontScale="32500" lnSpcReduction="20000"/>
          </a:bodyPr>
          <a:lstStyle/>
          <a:p>
            <a:pPr marL="0" indent="0">
              <a:buNone/>
            </a:pPr>
            <a:r>
              <a:rPr lang="en-US" sz="4000" dirty="0" smtClean="0"/>
              <a:t>During Recovery:</a:t>
            </a:r>
          </a:p>
          <a:p>
            <a:r>
              <a:rPr lang="en-US" sz="3400" dirty="0" smtClean="0"/>
              <a:t>1. DO </a:t>
            </a:r>
            <a:r>
              <a:rPr lang="en-US" sz="3400" dirty="0"/>
              <a:t>NOT USE this analyzer until all downtime samples are transmitted, finalized and pending report is cleared.</a:t>
            </a:r>
          </a:p>
          <a:p>
            <a:r>
              <a:rPr lang="en-US" sz="3400" dirty="0"/>
              <a:t>2. </a:t>
            </a:r>
            <a:r>
              <a:rPr lang="en-US" sz="3400" dirty="0" smtClean="0"/>
              <a:t>Log </a:t>
            </a:r>
            <a:r>
              <a:rPr lang="en-US" sz="3400" dirty="0"/>
              <a:t>in as ADMIN (user ID and password = ADMIN)</a:t>
            </a:r>
          </a:p>
          <a:p>
            <a:r>
              <a:rPr lang="en-US" sz="3400" dirty="0"/>
              <a:t>3. Click </a:t>
            </a:r>
            <a:r>
              <a:rPr lang="en-US" sz="3400" b="1" dirty="0"/>
              <a:t>GO OFF LINE</a:t>
            </a:r>
            <a:r>
              <a:rPr lang="en-US" sz="3400" dirty="0"/>
              <a:t> (System Status) which is near the bottom of screen.</a:t>
            </a:r>
          </a:p>
          <a:p>
            <a:pPr lvl="1"/>
            <a:r>
              <a:rPr lang="en-US" sz="3200" b="1" dirty="0"/>
              <a:t>NOTE</a:t>
            </a:r>
            <a:r>
              <a:rPr lang="en-US" sz="3200" dirty="0"/>
              <a:t>:   ON-LINE status changes from BLACK to RED (OFF-LINE).</a:t>
            </a:r>
          </a:p>
          <a:p>
            <a:r>
              <a:rPr lang="en-US" sz="3400" dirty="0"/>
              <a:t>4. Click on </a:t>
            </a:r>
            <a:r>
              <a:rPr lang="en-US" sz="3400" b="1" dirty="0"/>
              <a:t>SETTINGS</a:t>
            </a:r>
            <a:r>
              <a:rPr lang="en-US" sz="3400" dirty="0"/>
              <a:t>, click OK to prompts.</a:t>
            </a:r>
          </a:p>
          <a:p>
            <a:r>
              <a:rPr lang="en-US" sz="3400" dirty="0"/>
              <a:t>5. Click on </a:t>
            </a:r>
            <a:r>
              <a:rPr lang="en-US" sz="3400" b="1" dirty="0"/>
              <a:t>LIS Interface</a:t>
            </a:r>
            <a:r>
              <a:rPr lang="en-US" sz="3400" dirty="0"/>
              <a:t>.</a:t>
            </a:r>
          </a:p>
          <a:p>
            <a:r>
              <a:rPr lang="en-US" sz="3400" dirty="0"/>
              <a:t>6. Place check in boxes next to the following items:</a:t>
            </a:r>
          </a:p>
          <a:p>
            <a:pPr lvl="1"/>
            <a:r>
              <a:rPr lang="en-US" sz="3200" dirty="0"/>
              <a:t>“Obtain specimen information from LIS”</a:t>
            </a:r>
          </a:p>
          <a:p>
            <a:pPr lvl="1"/>
            <a:r>
              <a:rPr lang="en-US" sz="3200" dirty="0" smtClean="0"/>
              <a:t>“Obtain </a:t>
            </a:r>
            <a:r>
              <a:rPr lang="en-US" sz="3200" dirty="0"/>
              <a:t>patient demographics information form LIS”</a:t>
            </a:r>
          </a:p>
          <a:p>
            <a:pPr lvl="1"/>
            <a:r>
              <a:rPr lang="en-US" sz="3200" dirty="0"/>
              <a:t>“Suppress usage of generated chemistry results when obtaining……”</a:t>
            </a:r>
          </a:p>
          <a:p>
            <a:r>
              <a:rPr lang="en-US" sz="3400" dirty="0"/>
              <a:t>7. Click OK. There will be a prompt to Restart. </a:t>
            </a:r>
          </a:p>
          <a:p>
            <a:r>
              <a:rPr lang="en-US" sz="3400" dirty="0"/>
              <a:t>8. Restart (Maintenance—Restart)</a:t>
            </a:r>
          </a:p>
          <a:p>
            <a:r>
              <a:rPr lang="en-US" sz="3400" dirty="0"/>
              <a:t>9. Login using your user ID. Make sure you are “ON LINE”.</a:t>
            </a:r>
          </a:p>
          <a:p>
            <a:r>
              <a:rPr lang="en-US" sz="3400" dirty="0"/>
              <a:t>10. Check </a:t>
            </a:r>
            <a:r>
              <a:rPr lang="en-US" sz="3400" b="1" dirty="0"/>
              <a:t>LIS HOST</a:t>
            </a:r>
            <a:r>
              <a:rPr lang="en-US" sz="3400" dirty="0"/>
              <a:t> setting on Main Screen.</a:t>
            </a:r>
          </a:p>
          <a:p>
            <a:r>
              <a:rPr lang="en-US" sz="3400" dirty="0"/>
              <a:t>11. TRANSMIT SOFTLAB ORDERS ON IQ TO SOFTLAB</a:t>
            </a:r>
          </a:p>
          <a:p>
            <a:pPr lvl="1"/>
            <a:r>
              <a:rPr lang="en-US" sz="3200" dirty="0"/>
              <a:t>a.  At IRIS Stand by Screen</a:t>
            </a:r>
          </a:p>
          <a:p>
            <a:pPr lvl="1"/>
            <a:r>
              <a:rPr lang="en-US" sz="3200" dirty="0"/>
              <a:t>b.  Select </a:t>
            </a:r>
            <a:r>
              <a:rPr lang="en-US" sz="3200" b="1" dirty="0"/>
              <a:t>WORKLIST</a:t>
            </a:r>
            <a:r>
              <a:rPr lang="en-US" sz="3200" dirty="0"/>
              <a:t> tab</a:t>
            </a:r>
          </a:p>
          <a:p>
            <a:pPr lvl="1"/>
            <a:r>
              <a:rPr lang="en-US" sz="3200" dirty="0"/>
              <a:t>c.  Click on </a:t>
            </a:r>
            <a:r>
              <a:rPr lang="en-US" sz="3200" b="1" dirty="0"/>
              <a:t>SEARCH </a:t>
            </a:r>
            <a:r>
              <a:rPr lang="en-US" sz="3200" dirty="0"/>
              <a:t>(bottom of Screen)</a:t>
            </a:r>
          </a:p>
          <a:p>
            <a:pPr lvl="1"/>
            <a:r>
              <a:rPr lang="en-US" sz="3200" dirty="0"/>
              <a:t>d. Search by </a:t>
            </a:r>
            <a:r>
              <a:rPr lang="en-US" sz="3200" b="1" dirty="0"/>
              <a:t>DATE</a:t>
            </a:r>
            <a:r>
              <a:rPr lang="en-US" sz="3200" dirty="0"/>
              <a:t>; adjust time accordingly</a:t>
            </a:r>
          </a:p>
          <a:p>
            <a:pPr lvl="1"/>
            <a:r>
              <a:rPr lang="en-US" sz="3200" dirty="0"/>
              <a:t>e.  Click on </a:t>
            </a:r>
            <a:r>
              <a:rPr lang="en-US" sz="3200" b="1" dirty="0"/>
              <a:t>RE-REPORT</a:t>
            </a:r>
            <a:r>
              <a:rPr lang="en-US" sz="3200" dirty="0"/>
              <a:t>(blue button on right)</a:t>
            </a:r>
          </a:p>
          <a:p>
            <a:pPr lvl="1"/>
            <a:r>
              <a:rPr lang="en-US" sz="3200" dirty="0"/>
              <a:t>f.  Uncheck </a:t>
            </a:r>
            <a:r>
              <a:rPr lang="en-US" sz="3200" b="1" dirty="0"/>
              <a:t>SCREEN </a:t>
            </a:r>
            <a:r>
              <a:rPr lang="en-US" sz="3200" dirty="0"/>
              <a:t>and check </a:t>
            </a:r>
            <a:r>
              <a:rPr lang="en-US" sz="3200" b="1" dirty="0"/>
              <a:t>LIS,</a:t>
            </a:r>
            <a:r>
              <a:rPr lang="en-US" sz="3200" dirty="0"/>
              <a:t> then click </a:t>
            </a:r>
            <a:r>
              <a:rPr lang="en-US" sz="3200" b="1" dirty="0"/>
              <a:t>OK</a:t>
            </a:r>
            <a:endParaRPr lang="en-US" sz="3200" dirty="0"/>
          </a:p>
          <a:p>
            <a:pPr lvl="2"/>
            <a:r>
              <a:rPr lang="en-US" sz="2800" b="1" dirty="0"/>
              <a:t>NOTE:  Transmit and process small batches of 15-20 patient samples at time.</a:t>
            </a:r>
            <a:r>
              <a:rPr lang="en-US" sz="2800" dirty="0"/>
              <a:t>                 </a:t>
            </a:r>
          </a:p>
          <a:p>
            <a:r>
              <a:rPr lang="en-US" sz="3400" dirty="0"/>
              <a:t>12.  CLEAR “UA” LONG PENDING with “look back” period as length of downtime + 1 day.</a:t>
            </a:r>
          </a:p>
          <a:p>
            <a:r>
              <a:rPr lang="en-US" sz="3400" dirty="0"/>
              <a:t>13.  After clearing pending, release the analyzer to routine service.</a:t>
            </a:r>
          </a:p>
        </p:txBody>
      </p:sp>
    </p:spTree>
    <p:extLst>
      <p:ext uri="{BB962C8B-B14F-4D97-AF65-F5344CB8AC3E}">
        <p14:creationId xmlns:p14="http://schemas.microsoft.com/office/powerpoint/2010/main" val="931771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r="13007" b="10909"/>
          <a:stretch/>
        </p:blipFill>
        <p:spPr>
          <a:xfrm>
            <a:off x="457200" y="228600"/>
            <a:ext cx="8077200" cy="6164840"/>
          </a:xfrm>
        </p:spPr>
      </p:pic>
    </p:spTree>
    <p:extLst>
      <p:ext uri="{BB962C8B-B14F-4D97-AF65-F5344CB8AC3E}">
        <p14:creationId xmlns:p14="http://schemas.microsoft.com/office/powerpoint/2010/main" val="2619751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sz="2800" b="1" u="sng" dirty="0"/>
              <a:t>IRIS-IQ”202” </a:t>
            </a:r>
            <a:r>
              <a:rPr lang="en-US" sz="2800" b="1" u="sng" dirty="0" smtClean="0"/>
              <a:t>DOWNTIME &amp; RECOVERY Phases</a:t>
            </a:r>
            <a:endParaRPr lang="en-US" sz="2800" u="sng" dirty="0"/>
          </a:p>
        </p:txBody>
      </p:sp>
      <p:sp>
        <p:nvSpPr>
          <p:cNvPr id="3" name="Content Placeholder 2"/>
          <p:cNvSpPr>
            <a:spLocks noGrp="1"/>
          </p:cNvSpPr>
          <p:nvPr>
            <p:ph sz="quarter" idx="1"/>
          </p:nvPr>
        </p:nvSpPr>
        <p:spPr>
          <a:xfrm>
            <a:off x="384412" y="1447800"/>
            <a:ext cx="8229600" cy="761999"/>
          </a:xfrm>
          <a:solidFill>
            <a:srgbClr val="FF6699"/>
          </a:solidFill>
        </p:spPr>
        <p:txBody>
          <a:bodyPr>
            <a:normAutofit/>
          </a:bodyPr>
          <a:lstStyle/>
          <a:p>
            <a:pPr marL="0" indent="0">
              <a:buNone/>
            </a:pPr>
            <a:r>
              <a:rPr lang="en-US" sz="1800" b="1" dirty="0" smtClean="0"/>
              <a:t>During </a:t>
            </a:r>
            <a:r>
              <a:rPr lang="en-US" sz="1800" b="1" u="sng" dirty="0"/>
              <a:t>DOWNTIME</a:t>
            </a:r>
            <a:r>
              <a:rPr lang="en-US" sz="1800" b="1" dirty="0"/>
              <a:t>:</a:t>
            </a:r>
            <a:endParaRPr lang="en-US" sz="1800" dirty="0"/>
          </a:p>
          <a:p>
            <a:pPr marL="800100" lvl="1" indent="-342900">
              <a:buFont typeface="+mj-lt"/>
              <a:buAutoNum type="alphaUcPeriod"/>
            </a:pPr>
            <a:r>
              <a:rPr lang="en-US" sz="1400" dirty="0" smtClean="0"/>
              <a:t>DO </a:t>
            </a:r>
            <a:r>
              <a:rPr lang="en-US" sz="1400" dirty="0"/>
              <a:t>NOT USE this analyzer  unless absolute necessary.</a:t>
            </a:r>
          </a:p>
          <a:p>
            <a:pPr marL="0" indent="0">
              <a:buNone/>
            </a:pPr>
            <a:endParaRPr lang="en-US" sz="1800" dirty="0"/>
          </a:p>
        </p:txBody>
      </p:sp>
      <p:sp>
        <p:nvSpPr>
          <p:cNvPr id="5" name="TextBox 4"/>
          <p:cNvSpPr txBox="1"/>
          <p:nvPr/>
        </p:nvSpPr>
        <p:spPr>
          <a:xfrm>
            <a:off x="381000" y="2484875"/>
            <a:ext cx="8229600" cy="861774"/>
          </a:xfrm>
          <a:prstGeom prst="rect">
            <a:avLst/>
          </a:prstGeom>
          <a:solidFill>
            <a:srgbClr val="FFFF66"/>
          </a:solidFill>
        </p:spPr>
        <p:txBody>
          <a:bodyPr wrap="square" rtlCol="0">
            <a:spAutoFit/>
          </a:bodyPr>
          <a:lstStyle/>
          <a:p>
            <a:pPr marL="0" indent="0">
              <a:buNone/>
            </a:pPr>
            <a:r>
              <a:rPr lang="en-US" b="1" dirty="0">
                <a:latin typeface="+mn-lt"/>
              </a:rPr>
              <a:t>During </a:t>
            </a:r>
            <a:r>
              <a:rPr lang="en-US" b="1" u="sng" dirty="0">
                <a:latin typeface="+mn-lt"/>
              </a:rPr>
              <a:t>RECOVERY</a:t>
            </a:r>
            <a:r>
              <a:rPr lang="en-US" u="sng" dirty="0">
                <a:latin typeface="+mn-lt"/>
              </a:rPr>
              <a:t>:</a:t>
            </a:r>
            <a:endParaRPr lang="en-US" dirty="0">
              <a:latin typeface="+mn-lt"/>
            </a:endParaRPr>
          </a:p>
          <a:p>
            <a:pPr marL="800100" lvl="1" indent="-342900">
              <a:buFont typeface="+mj-lt"/>
              <a:buAutoNum type="alphaUcPeriod"/>
            </a:pPr>
            <a:r>
              <a:rPr lang="en-US" sz="1400" dirty="0">
                <a:latin typeface="+mn-lt"/>
              </a:rPr>
              <a:t>ONLY run all </a:t>
            </a:r>
            <a:r>
              <a:rPr lang="en-US" sz="1400" u="sng" dirty="0">
                <a:latin typeface="+mn-lt"/>
              </a:rPr>
              <a:t>newly ordered </a:t>
            </a:r>
            <a:r>
              <a:rPr lang="en-US" sz="1400" u="sng" dirty="0" smtClean="0">
                <a:latin typeface="+mn-lt"/>
              </a:rPr>
              <a:t>Softlab </a:t>
            </a:r>
            <a:r>
              <a:rPr lang="en-US" sz="1400" u="sng" dirty="0">
                <a:latin typeface="+mn-lt"/>
              </a:rPr>
              <a:t>samples</a:t>
            </a:r>
            <a:r>
              <a:rPr lang="en-US" sz="1400" dirty="0">
                <a:latin typeface="+mn-lt"/>
              </a:rPr>
              <a:t> when LIS comes up</a:t>
            </a:r>
          </a:p>
          <a:p>
            <a:endParaRPr lang="en-US" dirty="0">
              <a:latin typeface="+mn-lt"/>
            </a:endParaRPr>
          </a:p>
        </p:txBody>
      </p:sp>
      <p:sp>
        <p:nvSpPr>
          <p:cNvPr id="6" name="Curved Left Arrow 5">
            <a:hlinkClick r:id="rId2" action="ppaction://hlinksldjump"/>
          </p:cNvPr>
          <p:cNvSpPr/>
          <p:nvPr/>
        </p:nvSpPr>
        <p:spPr>
          <a:xfrm>
            <a:off x="8647190" y="6234751"/>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Box 6"/>
          <p:cNvSpPr txBox="1"/>
          <p:nvPr/>
        </p:nvSpPr>
        <p:spPr>
          <a:xfrm>
            <a:off x="8411505" y="6477281"/>
            <a:ext cx="607859" cy="261610"/>
          </a:xfrm>
          <a:prstGeom prst="rect">
            <a:avLst/>
          </a:prstGeom>
          <a:noFill/>
        </p:spPr>
        <p:txBody>
          <a:bodyPr wrap="none" rtlCol="0">
            <a:spAutoFit/>
          </a:bodyPr>
          <a:lstStyle/>
          <a:p>
            <a:r>
              <a:rPr lang="en-US" sz="1050" dirty="0" smtClean="0">
                <a:hlinkClick r:id="rId2" action="ppaction://hlinksldjump"/>
              </a:rPr>
              <a:t>Return</a:t>
            </a:r>
            <a:endParaRPr lang="en-US" sz="1050" dirty="0"/>
          </a:p>
        </p:txBody>
      </p:sp>
    </p:spTree>
    <p:extLst>
      <p:ext uri="{BB962C8B-B14F-4D97-AF65-F5344CB8AC3E}">
        <p14:creationId xmlns:p14="http://schemas.microsoft.com/office/powerpoint/2010/main" val="2955801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SYSMEX - Hematology</a:t>
            </a:r>
            <a:endParaRPr lang="en-US" dirty="0"/>
          </a:p>
        </p:txBody>
      </p:sp>
      <p:sp>
        <p:nvSpPr>
          <p:cNvPr id="5" name="Text Placeholder 4"/>
          <p:cNvSpPr>
            <a:spLocks noGrp="1"/>
          </p:cNvSpPr>
          <p:nvPr>
            <p:ph type="body" idx="1"/>
          </p:nvPr>
        </p:nvSpPr>
        <p:spPr/>
        <p:txBody>
          <a:bodyPr/>
          <a:lstStyle/>
          <a:p>
            <a:r>
              <a:rPr lang="en-US" dirty="0" smtClean="0"/>
              <a:t>POSTED ANALYZER INSTRUCTIONS</a:t>
            </a:r>
            <a:endParaRPr lang="en-US" dirty="0"/>
          </a:p>
        </p:txBody>
      </p:sp>
    </p:spTree>
    <p:extLst>
      <p:ext uri="{BB962C8B-B14F-4D97-AF65-F5344CB8AC3E}">
        <p14:creationId xmlns:p14="http://schemas.microsoft.com/office/powerpoint/2010/main" val="3192218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sz="2800" b="1" u="sng" dirty="0"/>
              <a:t>XE-1 Analyzer &amp; </a:t>
            </a:r>
            <a:r>
              <a:rPr lang="en-US" sz="2800" b="1" u="sng" dirty="0" smtClean="0"/>
              <a:t>Conveyor During Downtime</a:t>
            </a:r>
            <a:endParaRPr lang="en-US" sz="2800" u="sng" dirty="0"/>
          </a:p>
        </p:txBody>
      </p:sp>
      <p:sp>
        <p:nvSpPr>
          <p:cNvPr id="3" name="Content Placeholder 2"/>
          <p:cNvSpPr>
            <a:spLocks noGrp="1"/>
          </p:cNvSpPr>
          <p:nvPr>
            <p:ph sz="quarter" idx="1"/>
          </p:nvPr>
        </p:nvSpPr>
        <p:spPr>
          <a:xfrm>
            <a:off x="457200" y="1219200"/>
            <a:ext cx="8229600" cy="5105400"/>
          </a:xfrm>
          <a:solidFill>
            <a:srgbClr val="FF6699"/>
          </a:solidFill>
        </p:spPr>
        <p:txBody>
          <a:bodyPr>
            <a:normAutofit/>
          </a:bodyPr>
          <a:lstStyle/>
          <a:p>
            <a:pPr marL="0" indent="0">
              <a:buNone/>
            </a:pPr>
            <a:r>
              <a:rPr lang="en-US" sz="1600" b="1" dirty="0"/>
              <a:t>I. During DOWNTIME:</a:t>
            </a:r>
            <a:endParaRPr lang="en-US" sz="1600" dirty="0"/>
          </a:p>
          <a:p>
            <a:pPr marL="400050" lvl="1" indent="0">
              <a:buNone/>
            </a:pPr>
            <a:r>
              <a:rPr lang="en-US" sz="1600" b="1" dirty="0"/>
              <a:t>NOTE 1</a:t>
            </a:r>
            <a:r>
              <a:rPr lang="en-US" sz="1600" dirty="0"/>
              <a:t>:  XE-1 is designed to run “ALL” downtime samples!</a:t>
            </a:r>
          </a:p>
          <a:p>
            <a:pPr marL="400050" lvl="1" indent="0">
              <a:buNone/>
            </a:pPr>
            <a:r>
              <a:rPr lang="en-US" sz="1600" b="1" dirty="0"/>
              <a:t>NOTE 2</a:t>
            </a:r>
            <a:r>
              <a:rPr lang="en-US" sz="1600" dirty="0"/>
              <a:t>: DO NOT use STARTYARD #1 during downtime.</a:t>
            </a:r>
          </a:p>
          <a:p>
            <a:pPr marL="0" indent="0">
              <a:buNone/>
            </a:pPr>
            <a:endParaRPr lang="en-US" sz="800" dirty="0"/>
          </a:p>
          <a:p>
            <a:pPr lvl="1">
              <a:buFont typeface="+mj-lt"/>
              <a:buAutoNum type="alphaUcPeriod"/>
            </a:pPr>
            <a:r>
              <a:rPr lang="en-US" sz="1600" b="1" dirty="0" smtClean="0"/>
              <a:t>XE-1</a:t>
            </a:r>
            <a:r>
              <a:rPr lang="en-US" sz="1600" b="1" dirty="0"/>
              <a:t>: </a:t>
            </a:r>
            <a:endParaRPr lang="en-US" sz="1600" dirty="0"/>
          </a:p>
          <a:p>
            <a:pPr lvl="2">
              <a:buFont typeface="+mj-lt"/>
              <a:buAutoNum type="arabicPeriod"/>
            </a:pPr>
            <a:r>
              <a:rPr lang="en-US" sz="1600" dirty="0" smtClean="0"/>
              <a:t>Turn </a:t>
            </a:r>
            <a:r>
              <a:rPr lang="en-US" sz="1600" dirty="0"/>
              <a:t>“OFF” Host Communications:</a:t>
            </a:r>
          </a:p>
          <a:p>
            <a:pPr lvl="3">
              <a:buFont typeface="Wingdings" pitchFamily="2" charset="2"/>
              <a:buChar char="q"/>
            </a:pPr>
            <a:r>
              <a:rPr lang="en-US" sz="1600" dirty="0" smtClean="0"/>
              <a:t>XE </a:t>
            </a:r>
            <a:r>
              <a:rPr lang="en-US" sz="1600" dirty="0"/>
              <a:t>Main Screen menu bar &gt;&gt; SETTING &gt;&gt;  HOST SETTING &gt;&gt;  uncheck HOST (HC) CONNECT &gt;&gt;  click APPLY &gt;&gt; click OK.</a:t>
            </a:r>
          </a:p>
          <a:p>
            <a:pPr lvl="2">
              <a:buFont typeface="+mj-lt"/>
              <a:buAutoNum type="arabicPeriod"/>
            </a:pPr>
            <a:r>
              <a:rPr lang="en-US" sz="1600" dirty="0" smtClean="0"/>
              <a:t>Turn </a:t>
            </a:r>
            <a:r>
              <a:rPr lang="en-US" sz="1600" dirty="0"/>
              <a:t>“ON” Negative Graphs:</a:t>
            </a:r>
          </a:p>
          <a:p>
            <a:pPr lvl="3">
              <a:buFont typeface="Wingdings" pitchFamily="2" charset="2"/>
              <a:buChar char="q"/>
            </a:pPr>
            <a:r>
              <a:rPr lang="en-US" sz="1600" dirty="0" smtClean="0"/>
              <a:t>SYSMEX </a:t>
            </a:r>
            <a:r>
              <a:rPr lang="en-US" sz="1600" dirty="0"/>
              <a:t>PC &gt;&gt; SETTINGS &gt;&gt; AUTO REPORT &gt;&gt; click on “</a:t>
            </a:r>
            <a:r>
              <a:rPr lang="en-US" sz="1600" b="1" dirty="0"/>
              <a:t>NOT OUTPUT</a:t>
            </a:r>
            <a:r>
              <a:rPr lang="en-US" sz="1600" dirty="0"/>
              <a:t>” box for GP NEGATIVE &gt;&gt; APPLY &gt;&gt; OK.     NOTE:  Setting NOT OUTPUT changes to OUTPUT.</a:t>
            </a:r>
          </a:p>
          <a:p>
            <a:pPr lvl="2">
              <a:buFont typeface="+mj-lt"/>
              <a:buAutoNum type="arabicPeriod"/>
            </a:pPr>
            <a:r>
              <a:rPr lang="en-US" sz="1600" dirty="0" smtClean="0"/>
              <a:t>Only </a:t>
            </a:r>
            <a:r>
              <a:rPr lang="en-US" sz="1600" dirty="0"/>
              <a:t>run samples received during downtime on this analyzer.</a:t>
            </a:r>
          </a:p>
          <a:p>
            <a:pPr marL="457200" lvl="1" indent="0">
              <a:buNone/>
            </a:pPr>
            <a:endParaRPr lang="en-US" sz="800" dirty="0"/>
          </a:p>
          <a:p>
            <a:pPr lvl="1">
              <a:buFont typeface="+mj-lt"/>
              <a:buAutoNum type="alphaUcPeriod"/>
            </a:pPr>
            <a:r>
              <a:rPr lang="en-US" sz="1600" b="1" dirty="0" smtClean="0"/>
              <a:t>XE-1 </a:t>
            </a:r>
            <a:r>
              <a:rPr lang="en-US" sz="1600" b="1" dirty="0"/>
              <a:t>CONVEYOR, </a:t>
            </a:r>
            <a:endParaRPr lang="en-US" sz="1600" dirty="0"/>
          </a:p>
          <a:p>
            <a:pPr lvl="2">
              <a:buFont typeface="+mj-lt"/>
              <a:buAutoNum type="arabicPeriod"/>
            </a:pPr>
            <a:r>
              <a:rPr lang="en-US" sz="1600" dirty="0"/>
              <a:t>1.  Localize XE-1 Conveyor.</a:t>
            </a:r>
          </a:p>
          <a:p>
            <a:pPr lvl="2">
              <a:buFont typeface="+mj-lt"/>
              <a:buAutoNum type="arabicPeriod"/>
            </a:pPr>
            <a:r>
              <a:rPr lang="en-US" sz="1600" dirty="0"/>
              <a:t>2.  Load Downtime Samples </a:t>
            </a:r>
            <a:r>
              <a:rPr lang="en-US" sz="1600" b="1" u="sng" dirty="0"/>
              <a:t>directly on XE-1 Conveyor.</a:t>
            </a:r>
            <a:endParaRPr lang="en-US" sz="1600" dirty="0"/>
          </a:p>
          <a:p>
            <a:pPr lvl="2">
              <a:buFont typeface="+mj-lt"/>
              <a:buAutoNum type="arabicPeriod"/>
            </a:pPr>
            <a:r>
              <a:rPr lang="en-US" sz="1600" dirty="0"/>
              <a:t>3.  Place POS graph samples on line at </a:t>
            </a:r>
            <a:r>
              <a:rPr lang="en-US" sz="1600" b="1" u="sng" dirty="0"/>
              <a:t>STARTYARD #2</a:t>
            </a:r>
            <a:r>
              <a:rPr lang="en-US" sz="1600" dirty="0"/>
              <a:t> to make blood </a:t>
            </a:r>
            <a:r>
              <a:rPr lang="en-US" sz="1600" dirty="0" smtClean="0"/>
              <a:t>smears.</a:t>
            </a:r>
            <a:endParaRPr lang="en-US" sz="1600" dirty="0"/>
          </a:p>
        </p:txBody>
      </p:sp>
    </p:spTree>
    <p:extLst>
      <p:ext uri="{BB962C8B-B14F-4D97-AF65-F5344CB8AC3E}">
        <p14:creationId xmlns:p14="http://schemas.microsoft.com/office/powerpoint/2010/main" val="2098483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ctr"/>
            <a:r>
              <a:rPr lang="en-US" sz="2800" b="1" u="sng" dirty="0"/>
              <a:t>XE-1 Analyzer &amp; </a:t>
            </a:r>
            <a:r>
              <a:rPr lang="en-US" sz="2800" b="1" u="sng" dirty="0" smtClean="0"/>
              <a:t>Conveyor During Recovery Phase</a:t>
            </a:r>
            <a:endParaRPr lang="en-US" sz="2800" b="1" u="sng" dirty="0"/>
          </a:p>
        </p:txBody>
      </p:sp>
      <p:sp>
        <p:nvSpPr>
          <p:cNvPr id="3" name="Content Placeholder 2"/>
          <p:cNvSpPr>
            <a:spLocks noGrp="1"/>
          </p:cNvSpPr>
          <p:nvPr>
            <p:ph sz="quarter" idx="1"/>
          </p:nvPr>
        </p:nvSpPr>
        <p:spPr>
          <a:xfrm>
            <a:off x="457200" y="1219200"/>
            <a:ext cx="8229600" cy="5181600"/>
          </a:xfrm>
          <a:solidFill>
            <a:srgbClr val="FFFF66"/>
          </a:solidFill>
        </p:spPr>
        <p:txBody>
          <a:bodyPr>
            <a:normAutofit lnSpcReduction="10000"/>
          </a:bodyPr>
          <a:lstStyle/>
          <a:p>
            <a:pPr marL="0" indent="0">
              <a:buNone/>
            </a:pPr>
            <a:r>
              <a:rPr lang="en-US" sz="1600" b="1" dirty="0"/>
              <a:t>II. During </a:t>
            </a:r>
            <a:r>
              <a:rPr lang="en-US" sz="1600" b="1" u="sng" dirty="0"/>
              <a:t>RECOVERY</a:t>
            </a:r>
            <a:r>
              <a:rPr lang="en-US" sz="1600" b="1" dirty="0"/>
              <a:t> (LIS up</a:t>
            </a:r>
            <a:r>
              <a:rPr lang="en-US" sz="1600" b="1" dirty="0" smtClean="0"/>
              <a:t>):</a:t>
            </a:r>
            <a:endParaRPr lang="en-US" sz="1600" dirty="0"/>
          </a:p>
          <a:p>
            <a:pPr marL="400050" lvl="1" indent="0">
              <a:buNone/>
            </a:pPr>
            <a:r>
              <a:rPr lang="en-US" sz="1400" dirty="0"/>
              <a:t>NOTE 1:  Load racks on STARTYARD #1.</a:t>
            </a:r>
          </a:p>
          <a:p>
            <a:pPr marL="400050" lvl="1" indent="0">
              <a:buNone/>
            </a:pPr>
            <a:r>
              <a:rPr lang="en-US" sz="1400" dirty="0"/>
              <a:t>NOTE 2:  Leave CONVEYOR #1 in local mode.</a:t>
            </a:r>
          </a:p>
          <a:p>
            <a:pPr marL="400050" lvl="1" indent="0">
              <a:buNone/>
            </a:pPr>
            <a:r>
              <a:rPr lang="en-US" sz="1400" dirty="0"/>
              <a:t>NOTE 3:  Only use the individual “XE-1” interface to verify results.</a:t>
            </a:r>
          </a:p>
          <a:p>
            <a:pPr marL="0" indent="0">
              <a:buNone/>
            </a:pPr>
            <a:endParaRPr lang="en-US" sz="1200" dirty="0"/>
          </a:p>
          <a:p>
            <a:pPr lvl="1">
              <a:buFont typeface="+mj-lt"/>
              <a:buAutoNum type="alphaUcPeriod"/>
            </a:pPr>
            <a:r>
              <a:rPr lang="en-US" sz="1400" b="1" dirty="0"/>
              <a:t>A. XE-1:</a:t>
            </a:r>
            <a:endParaRPr lang="en-US" sz="1400" dirty="0"/>
          </a:p>
          <a:p>
            <a:pPr lvl="2">
              <a:buFont typeface="+mj-lt"/>
              <a:buAutoNum type="arabicPeriod"/>
            </a:pPr>
            <a:r>
              <a:rPr lang="en-US" sz="1400" dirty="0" smtClean="0"/>
              <a:t>Turn </a:t>
            </a:r>
            <a:r>
              <a:rPr lang="en-US" sz="1400" dirty="0"/>
              <a:t>“ON” Host Communications:</a:t>
            </a:r>
          </a:p>
          <a:p>
            <a:pPr lvl="3">
              <a:buFont typeface="Wingdings" pitchFamily="2" charset="2"/>
              <a:buChar char="q"/>
            </a:pPr>
            <a:r>
              <a:rPr lang="en-US" sz="1400" dirty="0" smtClean="0"/>
              <a:t>XE </a:t>
            </a:r>
            <a:r>
              <a:rPr lang="en-US" sz="1400" dirty="0"/>
              <a:t>Main Screen menu bar &gt;&gt; SETTINGS &gt;&gt; HOST SETTING &gt;&gt; check HOST (HC) CONNECT &gt;&gt; click APPLY &gt;&gt; click OK.</a:t>
            </a:r>
          </a:p>
          <a:p>
            <a:pPr lvl="2">
              <a:buFont typeface="+mj-lt"/>
              <a:buAutoNum type="arabicPeriod"/>
            </a:pPr>
            <a:r>
              <a:rPr lang="en-US" sz="1400" dirty="0" smtClean="0"/>
              <a:t>Turn </a:t>
            </a:r>
            <a:r>
              <a:rPr lang="en-US" sz="1400" dirty="0"/>
              <a:t>“OFF” Negative Graphs:</a:t>
            </a:r>
          </a:p>
          <a:p>
            <a:pPr lvl="3">
              <a:buFont typeface="Wingdings" pitchFamily="2" charset="2"/>
              <a:buChar char="q"/>
            </a:pPr>
            <a:r>
              <a:rPr lang="en-US" sz="1400" dirty="0" smtClean="0"/>
              <a:t>XE </a:t>
            </a:r>
            <a:r>
              <a:rPr lang="en-US" sz="1400" dirty="0"/>
              <a:t>Main PC Screen menu bar &gt;&gt; SETTINGS &gt;&gt; AUTO REPORT &gt;&gt; click on “OUTPUT” box for GP NEGATIVE &gt;&gt; APPLY &gt;&gt; OK.   NOTE:  Setting OUTPUT changes to NOT OUTPUT.</a:t>
            </a:r>
          </a:p>
          <a:p>
            <a:pPr lvl="2">
              <a:buFont typeface="+mj-lt"/>
              <a:buAutoNum type="arabicPeriod"/>
            </a:pPr>
            <a:r>
              <a:rPr lang="en-US" sz="1400" dirty="0" smtClean="0"/>
              <a:t>DO </a:t>
            </a:r>
            <a:r>
              <a:rPr lang="en-US" sz="1400" dirty="0"/>
              <a:t>NOT run this analyzer until all Sysmex-DIFF pending reports are clear!</a:t>
            </a:r>
          </a:p>
          <a:p>
            <a:pPr lvl="2">
              <a:buFont typeface="+mj-lt"/>
              <a:buAutoNum type="arabicPeriod"/>
            </a:pPr>
            <a:r>
              <a:rPr lang="en-US" sz="1400" dirty="0" smtClean="0"/>
              <a:t>CLEAR </a:t>
            </a:r>
            <a:r>
              <a:rPr lang="en-US" sz="1400" dirty="0"/>
              <a:t>“</a:t>
            </a:r>
            <a:r>
              <a:rPr lang="en-US" sz="1400" b="1" dirty="0"/>
              <a:t>CBCMN</a:t>
            </a:r>
            <a:r>
              <a:rPr lang="en-US" sz="1400" dirty="0"/>
              <a:t>” LONG PENDINGS with “look back” period as length of downtime + 1 day.</a:t>
            </a:r>
          </a:p>
          <a:p>
            <a:pPr lvl="2">
              <a:buFont typeface="+mj-lt"/>
              <a:buAutoNum type="arabicPeriod"/>
            </a:pPr>
            <a:r>
              <a:rPr lang="en-US" sz="1400" dirty="0" smtClean="0"/>
              <a:t>After </a:t>
            </a:r>
            <a:r>
              <a:rPr lang="en-US" sz="1400" dirty="0"/>
              <a:t>clearing </a:t>
            </a:r>
            <a:r>
              <a:rPr lang="en-US" sz="1400" dirty="0" smtClean="0"/>
              <a:t>pending reports, </a:t>
            </a:r>
            <a:r>
              <a:rPr lang="en-US" sz="1400" dirty="0"/>
              <a:t>release the analyzer to routine service</a:t>
            </a:r>
            <a:r>
              <a:rPr lang="en-US" sz="1400" dirty="0" smtClean="0"/>
              <a:t>.</a:t>
            </a:r>
            <a:endParaRPr lang="en-US" sz="1400" dirty="0"/>
          </a:p>
          <a:p>
            <a:pPr lvl="1">
              <a:buFont typeface="+mj-lt"/>
              <a:buAutoNum type="alphaUcPeriod"/>
            </a:pPr>
            <a:r>
              <a:rPr lang="en-US" sz="1400" b="1" dirty="0" smtClean="0"/>
              <a:t>XE-1 </a:t>
            </a:r>
            <a:r>
              <a:rPr lang="en-US" sz="1400" b="1" dirty="0"/>
              <a:t>CONVEYOR:</a:t>
            </a:r>
            <a:endParaRPr lang="en-US" sz="1400" dirty="0"/>
          </a:p>
          <a:p>
            <a:pPr lvl="2">
              <a:buFont typeface="+mj-lt"/>
              <a:buAutoNum type="arabicPeriod"/>
            </a:pPr>
            <a:r>
              <a:rPr lang="en-US" sz="1400" dirty="0" smtClean="0"/>
              <a:t>Localize </a:t>
            </a:r>
            <a:r>
              <a:rPr lang="en-US" sz="1400" dirty="0"/>
              <a:t>the XE-1 Conveyor.</a:t>
            </a:r>
          </a:p>
          <a:p>
            <a:pPr lvl="2">
              <a:buFont typeface="+mj-lt"/>
              <a:buAutoNum type="arabicPeriod"/>
            </a:pPr>
            <a:r>
              <a:rPr lang="en-US" sz="1400" dirty="0" smtClean="0"/>
              <a:t>Only </a:t>
            </a:r>
            <a:r>
              <a:rPr lang="en-US" sz="1400" dirty="0"/>
              <a:t>after all downtime Sysmex results have been verified and the pending has been cleared, switch the conveyor mode back to normal rack transport and remove this communication </a:t>
            </a:r>
            <a:r>
              <a:rPr lang="en-US" sz="1400" dirty="0" smtClean="0"/>
              <a:t>note.</a:t>
            </a:r>
            <a:endParaRPr lang="en-US" sz="1400" dirty="0"/>
          </a:p>
        </p:txBody>
      </p:sp>
    </p:spTree>
    <p:extLst>
      <p:ext uri="{BB962C8B-B14F-4D97-AF65-F5344CB8AC3E}">
        <p14:creationId xmlns:p14="http://schemas.microsoft.com/office/powerpoint/2010/main" val="1768405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b="1" dirty="0"/>
              <a:t>XE-2 &amp; XE-3 Analyzers &amp; Conveyors During Downtime</a:t>
            </a:r>
            <a:endParaRPr lang="en-US" sz="2800" dirty="0"/>
          </a:p>
        </p:txBody>
      </p:sp>
      <p:sp>
        <p:nvSpPr>
          <p:cNvPr id="3" name="Content Placeholder 2"/>
          <p:cNvSpPr>
            <a:spLocks noGrp="1"/>
          </p:cNvSpPr>
          <p:nvPr>
            <p:ph sz="quarter" idx="1"/>
          </p:nvPr>
        </p:nvSpPr>
        <p:spPr>
          <a:xfrm>
            <a:off x="457200" y="1219200"/>
            <a:ext cx="8229600" cy="5029200"/>
          </a:xfrm>
          <a:solidFill>
            <a:srgbClr val="FF6699"/>
          </a:solidFill>
        </p:spPr>
        <p:txBody>
          <a:bodyPr/>
          <a:lstStyle/>
          <a:p>
            <a:pPr marL="0" indent="0">
              <a:buNone/>
            </a:pPr>
            <a:r>
              <a:rPr lang="en-US" sz="1600" b="1" dirty="0"/>
              <a:t>I. During </a:t>
            </a:r>
            <a:r>
              <a:rPr lang="en-US" sz="1600" b="1" u="sng" dirty="0"/>
              <a:t>DOWNTIME:</a:t>
            </a:r>
            <a:endParaRPr lang="en-US" sz="1600" dirty="0"/>
          </a:p>
          <a:p>
            <a:pPr marL="800100" lvl="1" indent="-342900">
              <a:buFont typeface="+mj-lt"/>
              <a:buAutoNum type="alphaUcPeriod"/>
            </a:pPr>
            <a:r>
              <a:rPr lang="en-US" sz="1600" b="1" dirty="0" smtClean="0"/>
              <a:t>XE-2 </a:t>
            </a:r>
            <a:r>
              <a:rPr lang="en-US" sz="1600" b="1" dirty="0"/>
              <a:t>and XE-3 Analyzers:</a:t>
            </a:r>
            <a:endParaRPr lang="en-US" sz="1600" dirty="0"/>
          </a:p>
          <a:p>
            <a:pPr lvl="2">
              <a:buFont typeface="+mj-lt"/>
              <a:buAutoNum type="arabicPeriod"/>
            </a:pPr>
            <a:r>
              <a:rPr lang="en-US" sz="1600" dirty="0" smtClean="0"/>
              <a:t>DO </a:t>
            </a:r>
            <a:r>
              <a:rPr lang="en-US" sz="1600" dirty="0"/>
              <a:t>NOT USE  XE-2 or XE-3 during </a:t>
            </a:r>
            <a:r>
              <a:rPr lang="en-US" sz="1600" u="sng" dirty="0"/>
              <a:t>downtime</a:t>
            </a:r>
            <a:r>
              <a:rPr lang="en-US" sz="1600" dirty="0"/>
              <a:t> unless absolutely necessary. </a:t>
            </a:r>
          </a:p>
          <a:p>
            <a:pPr lvl="2">
              <a:buFont typeface="+mj-lt"/>
              <a:buAutoNum type="arabicPeriod"/>
            </a:pPr>
            <a:r>
              <a:rPr lang="en-US" sz="1600" dirty="0" smtClean="0"/>
              <a:t>DO </a:t>
            </a:r>
            <a:r>
              <a:rPr lang="en-US" sz="1600" dirty="0"/>
              <a:t>NOT change existing settings</a:t>
            </a:r>
            <a:r>
              <a:rPr lang="en-US" sz="1600" dirty="0" smtClean="0"/>
              <a:t>.</a:t>
            </a:r>
          </a:p>
          <a:p>
            <a:pPr marL="914400" lvl="2" indent="0">
              <a:buNone/>
            </a:pPr>
            <a:endParaRPr lang="en-US" sz="1600" dirty="0"/>
          </a:p>
          <a:p>
            <a:pPr marL="800100" lvl="1" indent="-342900">
              <a:buFont typeface="+mj-lt"/>
              <a:buAutoNum type="alphaUcPeriod"/>
            </a:pPr>
            <a:r>
              <a:rPr lang="en-US" sz="1600" b="1" dirty="0" smtClean="0"/>
              <a:t>CONVEYORS </a:t>
            </a:r>
            <a:r>
              <a:rPr lang="en-US" sz="1600" b="1" dirty="0"/>
              <a:t>(XE-2 and XE-3):</a:t>
            </a:r>
            <a:endParaRPr lang="en-US" sz="1600" dirty="0"/>
          </a:p>
          <a:p>
            <a:pPr lvl="2">
              <a:buFont typeface="+mj-lt"/>
              <a:buAutoNum type="arabicPeriod"/>
            </a:pPr>
            <a:r>
              <a:rPr lang="en-US" sz="1600" dirty="0" smtClean="0"/>
              <a:t>Do </a:t>
            </a:r>
            <a:r>
              <a:rPr lang="en-US" sz="1600" dirty="0"/>
              <a:t>not touch; leave on normal rack transport mode.</a:t>
            </a:r>
          </a:p>
          <a:p>
            <a:pPr lvl="2">
              <a:buFont typeface="+mj-lt"/>
              <a:buAutoNum type="arabicPeriod"/>
            </a:pPr>
            <a:r>
              <a:rPr lang="en-US" sz="1600" dirty="0" smtClean="0"/>
              <a:t>Do </a:t>
            </a:r>
            <a:r>
              <a:rPr lang="en-US" sz="1600" dirty="0"/>
              <a:t>not place racks on STARTYARD #</a:t>
            </a:r>
            <a:r>
              <a:rPr lang="en-US" sz="1600" dirty="0" smtClean="0"/>
              <a:t>1</a:t>
            </a:r>
          </a:p>
          <a:p>
            <a:pPr marL="914400" lvl="2" indent="0">
              <a:buNone/>
            </a:pPr>
            <a:endParaRPr lang="en-US" sz="1600" dirty="0"/>
          </a:p>
          <a:p>
            <a:pPr marL="800100" lvl="1" indent="-342900">
              <a:buFont typeface="+mj-lt"/>
              <a:buAutoNum type="alphaUcPeriod"/>
            </a:pPr>
            <a:r>
              <a:rPr lang="en-US" sz="1600" b="1" dirty="0" smtClean="0"/>
              <a:t>LASC</a:t>
            </a:r>
            <a:r>
              <a:rPr lang="en-US" sz="1600" b="1" dirty="0"/>
              <a:t>:</a:t>
            </a:r>
            <a:endParaRPr lang="en-US" sz="1600" dirty="0"/>
          </a:p>
          <a:p>
            <a:pPr lvl="2">
              <a:buFont typeface="+mj-lt"/>
              <a:buAutoNum type="arabicPeriod"/>
            </a:pPr>
            <a:r>
              <a:rPr lang="en-US" sz="1600" dirty="0" smtClean="0"/>
              <a:t>DO </a:t>
            </a:r>
            <a:r>
              <a:rPr lang="en-US" sz="1600" dirty="0"/>
              <a:t>NOT change settings.</a:t>
            </a:r>
          </a:p>
          <a:p>
            <a:pPr lvl="2">
              <a:buFont typeface="+mj-lt"/>
              <a:buAutoNum type="arabicPeriod"/>
            </a:pPr>
            <a:r>
              <a:rPr lang="en-US" sz="1600" dirty="0" smtClean="0"/>
              <a:t>RETICs </a:t>
            </a:r>
            <a:r>
              <a:rPr lang="en-US" sz="1600" dirty="0"/>
              <a:t>are automatically defaulted to run</a:t>
            </a:r>
            <a:r>
              <a:rPr lang="en-US" sz="1600" dirty="0" smtClean="0"/>
              <a:t>.</a:t>
            </a:r>
            <a:endParaRPr lang="en-US" sz="1600" dirty="0"/>
          </a:p>
        </p:txBody>
      </p:sp>
    </p:spTree>
    <p:extLst>
      <p:ext uri="{BB962C8B-B14F-4D97-AF65-F5344CB8AC3E}">
        <p14:creationId xmlns:p14="http://schemas.microsoft.com/office/powerpoint/2010/main" val="3307372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228600"/>
            <a:ext cx="8229600" cy="1143000"/>
          </a:xfrm>
        </p:spPr>
        <p:txBody>
          <a:bodyPr/>
          <a:lstStyle/>
          <a:p>
            <a:pPr algn="ctr"/>
            <a:r>
              <a:rPr lang="en-US" u="sng" dirty="0" smtClean="0"/>
              <a:t>Specimen Processing </a:t>
            </a:r>
          </a:p>
        </p:txBody>
      </p:sp>
      <p:sp>
        <p:nvSpPr>
          <p:cNvPr id="31747" name="Content Placeholder 2"/>
          <p:cNvSpPr>
            <a:spLocks noGrp="1"/>
          </p:cNvSpPr>
          <p:nvPr>
            <p:ph idx="4294967295"/>
          </p:nvPr>
        </p:nvSpPr>
        <p:spPr>
          <a:xfrm>
            <a:off x="0" y="1600200"/>
            <a:ext cx="8229600" cy="4525963"/>
          </a:xfrm>
        </p:spPr>
        <p:txBody>
          <a:bodyPr>
            <a:normAutofit fontScale="92500"/>
          </a:bodyPr>
          <a:lstStyle/>
          <a:p>
            <a:pPr>
              <a:lnSpc>
                <a:spcPct val="80000"/>
              </a:lnSpc>
            </a:pPr>
            <a:r>
              <a:rPr lang="en-US" sz="3000" dirty="0" smtClean="0"/>
              <a:t>SP will separate samples into those that need to be run and those that will be stored</a:t>
            </a:r>
          </a:p>
          <a:p>
            <a:pPr lvl="1">
              <a:lnSpc>
                <a:spcPct val="80000"/>
              </a:lnSpc>
            </a:pPr>
            <a:r>
              <a:rPr lang="en-US" sz="2600" dirty="0" smtClean="0"/>
              <a:t>Samples to run will be given to lab sections</a:t>
            </a:r>
          </a:p>
          <a:p>
            <a:pPr lvl="1">
              <a:lnSpc>
                <a:spcPct val="80000"/>
              </a:lnSpc>
            </a:pPr>
            <a:r>
              <a:rPr lang="en-US" sz="2600" dirty="0" smtClean="0"/>
              <a:t>Stored samples will be kept in SP </a:t>
            </a:r>
          </a:p>
          <a:p>
            <a:pPr>
              <a:lnSpc>
                <a:spcPct val="80000"/>
              </a:lnSpc>
            </a:pPr>
            <a:r>
              <a:rPr lang="en-US" sz="3000" dirty="0" smtClean="0"/>
              <a:t>Samples to be run will have one of three labels</a:t>
            </a:r>
          </a:p>
          <a:p>
            <a:pPr lvl="1">
              <a:lnSpc>
                <a:spcPct val="80000"/>
              </a:lnSpc>
            </a:pPr>
            <a:r>
              <a:rPr lang="en-US" sz="2600" dirty="0" smtClean="0"/>
              <a:t>Softlab (ordered prior to downtime and labels pre-printed)</a:t>
            </a:r>
          </a:p>
          <a:p>
            <a:pPr lvl="1">
              <a:lnSpc>
                <a:spcPct val="80000"/>
              </a:lnSpc>
            </a:pPr>
            <a:r>
              <a:rPr lang="en-US" sz="2600" dirty="0" smtClean="0"/>
              <a:t>Puppy Dog (all hospital/clinic samples without Softlab labels)</a:t>
            </a:r>
          </a:p>
          <a:p>
            <a:pPr lvl="1">
              <a:lnSpc>
                <a:spcPct val="80000"/>
              </a:lnSpc>
            </a:pPr>
            <a:r>
              <a:rPr lang="en-US" sz="2600" dirty="0" smtClean="0"/>
              <a:t>4Medica (all outreach samples without Softlab labels)</a:t>
            </a:r>
          </a:p>
          <a:p>
            <a:pPr>
              <a:lnSpc>
                <a:spcPct val="80000"/>
              </a:lnSpc>
            </a:pPr>
            <a:r>
              <a:rPr lang="en-US" sz="3000" dirty="0" smtClean="0"/>
              <a:t>SP will make Puppy Dog labels for hospital/clinic samples without Softlab labels</a:t>
            </a:r>
          </a:p>
          <a:p>
            <a:pPr lvl="1">
              <a:lnSpc>
                <a:spcPct val="80000"/>
              </a:lnSpc>
            </a:pPr>
            <a:endParaRPr lang="en-US" sz="2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ctr"/>
            <a:r>
              <a:rPr lang="en-US" sz="2800" b="1" u="sng" dirty="0"/>
              <a:t>XE-2 &amp; XE-3 Analyzers &amp; Conveyors During </a:t>
            </a:r>
            <a:r>
              <a:rPr lang="en-US" sz="2800" b="1" u="sng" dirty="0" smtClean="0"/>
              <a:t>Recovery</a:t>
            </a:r>
            <a:endParaRPr lang="en-US" sz="2800" u="sng" dirty="0"/>
          </a:p>
        </p:txBody>
      </p:sp>
      <p:sp>
        <p:nvSpPr>
          <p:cNvPr id="3" name="Content Placeholder 2"/>
          <p:cNvSpPr>
            <a:spLocks noGrp="1"/>
          </p:cNvSpPr>
          <p:nvPr>
            <p:ph sz="quarter" idx="1"/>
          </p:nvPr>
        </p:nvSpPr>
        <p:spPr>
          <a:xfrm>
            <a:off x="457200" y="1143000"/>
            <a:ext cx="8229600" cy="5105400"/>
          </a:xfrm>
          <a:solidFill>
            <a:srgbClr val="FFFF66"/>
          </a:solidFill>
        </p:spPr>
        <p:txBody>
          <a:bodyPr/>
          <a:lstStyle/>
          <a:p>
            <a:pPr marL="0" indent="0">
              <a:buNone/>
            </a:pPr>
            <a:r>
              <a:rPr lang="en-US" sz="1600" b="1" dirty="0"/>
              <a:t>II. During </a:t>
            </a:r>
            <a:r>
              <a:rPr lang="en-US" sz="1600" b="1" u="sng" dirty="0"/>
              <a:t>RECOVERY:</a:t>
            </a:r>
            <a:endParaRPr lang="en-US" sz="1600" dirty="0"/>
          </a:p>
          <a:p>
            <a:pPr lvl="1">
              <a:buFont typeface="+mj-lt"/>
              <a:buAutoNum type="alphaUcPeriod"/>
            </a:pPr>
            <a:r>
              <a:rPr lang="en-US" sz="1600" b="1" dirty="0"/>
              <a:t>A. XE-2 and XE-3 Analyzers:</a:t>
            </a:r>
            <a:endParaRPr lang="en-US" sz="1600" dirty="0"/>
          </a:p>
          <a:p>
            <a:pPr marL="1257300" lvl="2" indent="-342900">
              <a:buFont typeface="+mj-lt"/>
              <a:buAutoNum type="arabicPeriod"/>
            </a:pPr>
            <a:r>
              <a:rPr lang="en-US" sz="1600" dirty="0" smtClean="0"/>
              <a:t>Use </a:t>
            </a:r>
            <a:r>
              <a:rPr lang="en-US" sz="1600" dirty="0"/>
              <a:t>only XE-2 and XE-3 to run newly ordered Softlab samples after LIS is up.</a:t>
            </a:r>
          </a:p>
          <a:p>
            <a:pPr marL="1257300" lvl="2" indent="-342900">
              <a:buFont typeface="+mj-lt"/>
              <a:buAutoNum type="arabicPeriod"/>
            </a:pPr>
            <a:r>
              <a:rPr lang="en-US" sz="1600" dirty="0" smtClean="0"/>
              <a:t>Use </a:t>
            </a:r>
            <a:r>
              <a:rPr lang="en-US" sz="1600" dirty="0"/>
              <a:t>individual XE-2 or XE-3 interface to verify results; </a:t>
            </a:r>
            <a:r>
              <a:rPr lang="en-US" sz="1600" u="sng" dirty="0"/>
              <a:t>DO NOT use the group instrument interface</a:t>
            </a:r>
            <a:r>
              <a:rPr lang="en-US" sz="1600" dirty="0"/>
              <a:t> ID until all downtime samples are finalized. </a:t>
            </a:r>
          </a:p>
          <a:p>
            <a:pPr marL="1257300" lvl="2" indent="-342900">
              <a:buFont typeface="+mj-lt"/>
              <a:buAutoNum type="arabicPeriod"/>
            </a:pPr>
            <a:r>
              <a:rPr lang="en-US" sz="1600" dirty="0" smtClean="0"/>
              <a:t>Use </a:t>
            </a:r>
            <a:r>
              <a:rPr lang="en-US" sz="1600" dirty="0"/>
              <a:t>STARTYARD #1 to load samples on line</a:t>
            </a:r>
            <a:r>
              <a:rPr lang="en-US" sz="1600" dirty="0" smtClean="0"/>
              <a:t>.</a:t>
            </a:r>
          </a:p>
          <a:p>
            <a:pPr marL="914400" lvl="2" indent="0">
              <a:buNone/>
            </a:pPr>
            <a:endParaRPr lang="en-US" sz="1600" dirty="0"/>
          </a:p>
          <a:p>
            <a:pPr lvl="1">
              <a:buFont typeface="+mj-lt"/>
              <a:buAutoNum type="alphaUcPeriod"/>
            </a:pPr>
            <a:r>
              <a:rPr lang="en-US" sz="1600" b="1" dirty="0"/>
              <a:t>B. </a:t>
            </a:r>
            <a:r>
              <a:rPr lang="en-US" sz="1600" b="1" dirty="0" smtClean="0"/>
              <a:t>CONVEYORS </a:t>
            </a:r>
            <a:r>
              <a:rPr lang="en-US" sz="1600" b="1" dirty="0"/>
              <a:t>(XE-2 and XE-3): </a:t>
            </a:r>
            <a:endParaRPr lang="en-US" sz="1600" dirty="0"/>
          </a:p>
          <a:p>
            <a:pPr marL="1257300" lvl="2" indent="-342900">
              <a:buFont typeface="+mj-lt"/>
              <a:buAutoNum type="arabicPeriod"/>
            </a:pPr>
            <a:r>
              <a:rPr lang="en-US" sz="1600" dirty="0" smtClean="0"/>
              <a:t>No </a:t>
            </a:r>
            <a:r>
              <a:rPr lang="en-US" sz="1600" dirty="0"/>
              <a:t>setting changes. </a:t>
            </a:r>
          </a:p>
          <a:p>
            <a:pPr marL="457200" lvl="1" indent="0">
              <a:buNone/>
            </a:pPr>
            <a:endParaRPr lang="en-US" sz="1600" dirty="0"/>
          </a:p>
          <a:p>
            <a:pPr lvl="1">
              <a:buFont typeface="+mj-lt"/>
              <a:buAutoNum type="alphaUcPeriod"/>
            </a:pPr>
            <a:r>
              <a:rPr lang="en-US" sz="1600" b="1" dirty="0"/>
              <a:t>C. LASC: </a:t>
            </a:r>
            <a:endParaRPr lang="en-US" sz="1600" dirty="0"/>
          </a:p>
          <a:p>
            <a:pPr marL="1257300" lvl="2" indent="-342900">
              <a:buFont typeface="+mj-lt"/>
              <a:buAutoNum type="arabicPeriod"/>
            </a:pPr>
            <a:r>
              <a:rPr lang="en-US" sz="1600" dirty="0" smtClean="0"/>
              <a:t>DO </a:t>
            </a:r>
            <a:r>
              <a:rPr lang="en-US" sz="1600" dirty="0"/>
              <a:t>NOT change settings</a:t>
            </a:r>
          </a:p>
        </p:txBody>
      </p:sp>
    </p:spTree>
    <p:extLst>
      <p:ext uri="{BB962C8B-B14F-4D97-AF65-F5344CB8AC3E}">
        <p14:creationId xmlns:p14="http://schemas.microsoft.com/office/powerpoint/2010/main" val="3458000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ctr"/>
            <a:r>
              <a:rPr lang="en-US" sz="2800" b="1" u="sng" dirty="0"/>
              <a:t>SP-1 &amp; SP-2 Analyzers &amp; </a:t>
            </a:r>
            <a:r>
              <a:rPr lang="en-US" sz="2800" b="1" u="sng" dirty="0" smtClean="0"/>
              <a:t>Conveyors</a:t>
            </a:r>
            <a:endParaRPr lang="en-US" sz="2800" u="sng" dirty="0"/>
          </a:p>
        </p:txBody>
      </p:sp>
      <p:sp>
        <p:nvSpPr>
          <p:cNvPr id="3" name="Content Placeholder 2"/>
          <p:cNvSpPr>
            <a:spLocks noGrp="1"/>
          </p:cNvSpPr>
          <p:nvPr>
            <p:ph sz="quarter" idx="1"/>
          </p:nvPr>
        </p:nvSpPr>
        <p:spPr>
          <a:xfrm>
            <a:off x="457200" y="1143000"/>
            <a:ext cx="8229600" cy="2667000"/>
          </a:xfrm>
          <a:solidFill>
            <a:srgbClr val="FF6699"/>
          </a:solidFill>
        </p:spPr>
        <p:txBody>
          <a:bodyPr>
            <a:normAutofit/>
          </a:bodyPr>
          <a:lstStyle/>
          <a:p>
            <a:pPr marL="0" indent="0">
              <a:buNone/>
            </a:pPr>
            <a:r>
              <a:rPr lang="en-US" sz="1600" b="1" dirty="0"/>
              <a:t>I. During </a:t>
            </a:r>
            <a:r>
              <a:rPr lang="en-US" sz="1600" b="1" u="sng" dirty="0"/>
              <a:t>DOWNTIME:</a:t>
            </a:r>
            <a:endParaRPr lang="en-US" sz="1600" dirty="0"/>
          </a:p>
          <a:p>
            <a:pPr lvl="1">
              <a:buFont typeface="+mj-lt"/>
              <a:buAutoNum type="alphaUcPeriod"/>
            </a:pPr>
            <a:r>
              <a:rPr lang="en-US" sz="1600" b="1" dirty="0" smtClean="0"/>
              <a:t>SP-1 </a:t>
            </a:r>
            <a:r>
              <a:rPr lang="en-US" sz="1600" b="1" dirty="0"/>
              <a:t>&amp; SP-2:</a:t>
            </a:r>
            <a:endParaRPr lang="en-US" sz="1600" dirty="0"/>
          </a:p>
          <a:p>
            <a:pPr lvl="2">
              <a:buFont typeface="+mj-lt"/>
              <a:buAutoNum type="arabicPeriod"/>
            </a:pPr>
            <a:r>
              <a:rPr lang="en-US" sz="1600" dirty="0" smtClean="0"/>
              <a:t>Run </a:t>
            </a:r>
            <a:r>
              <a:rPr lang="en-US" sz="1600" dirty="0"/>
              <a:t>only POS graph samples and hand-made smears</a:t>
            </a:r>
          </a:p>
          <a:p>
            <a:pPr lvl="2">
              <a:buFont typeface="+mj-lt"/>
              <a:buAutoNum type="arabicPeriod"/>
            </a:pPr>
            <a:r>
              <a:rPr lang="en-US" sz="1600" dirty="0" smtClean="0"/>
              <a:t>Load </a:t>
            </a:r>
            <a:r>
              <a:rPr lang="en-US" sz="1600" dirty="0"/>
              <a:t>racks at STARTYARD #2.</a:t>
            </a:r>
          </a:p>
          <a:p>
            <a:pPr marL="0" indent="0">
              <a:buNone/>
            </a:pPr>
            <a:endParaRPr lang="en-US" sz="1600" dirty="0"/>
          </a:p>
          <a:p>
            <a:pPr lvl="1">
              <a:buFont typeface="+mj-lt"/>
              <a:buAutoNum type="alphaUcPeriod"/>
            </a:pPr>
            <a:r>
              <a:rPr lang="en-US" sz="1600" b="1" dirty="0" smtClean="0"/>
              <a:t>CONVEYORS </a:t>
            </a:r>
            <a:r>
              <a:rPr lang="en-US" sz="1600" b="1" dirty="0"/>
              <a:t>(SP-1 and SP-2):</a:t>
            </a:r>
            <a:endParaRPr lang="en-US" sz="1600" dirty="0"/>
          </a:p>
          <a:p>
            <a:pPr lvl="2">
              <a:buFont typeface="+mj-lt"/>
              <a:buAutoNum type="arabicPeriod"/>
            </a:pPr>
            <a:r>
              <a:rPr lang="en-US" sz="1600" dirty="0" smtClean="0"/>
              <a:t>Do </a:t>
            </a:r>
            <a:r>
              <a:rPr lang="en-US" sz="1600" dirty="0"/>
              <a:t>not touch; leave on normal rack transport mode.</a:t>
            </a:r>
          </a:p>
          <a:p>
            <a:pPr lvl="2">
              <a:buFont typeface="+mj-lt"/>
              <a:buAutoNum type="arabicPeriod"/>
            </a:pPr>
            <a:r>
              <a:rPr lang="en-US" sz="1600" dirty="0" smtClean="0"/>
              <a:t>Load </a:t>
            </a:r>
            <a:r>
              <a:rPr lang="en-US" sz="1600" dirty="0"/>
              <a:t>racks at STARTYARD #2.</a:t>
            </a:r>
          </a:p>
          <a:p>
            <a:pPr marL="0" indent="0">
              <a:buNone/>
            </a:pPr>
            <a:endParaRPr lang="en-US" sz="1600" dirty="0"/>
          </a:p>
        </p:txBody>
      </p:sp>
      <p:sp>
        <p:nvSpPr>
          <p:cNvPr id="4" name="TextBox 3"/>
          <p:cNvSpPr txBox="1"/>
          <p:nvPr/>
        </p:nvSpPr>
        <p:spPr>
          <a:xfrm>
            <a:off x="482221" y="3812275"/>
            <a:ext cx="8229600" cy="2092881"/>
          </a:xfrm>
          <a:prstGeom prst="rect">
            <a:avLst/>
          </a:prstGeom>
          <a:solidFill>
            <a:srgbClr val="FFFF66"/>
          </a:solidFill>
        </p:spPr>
        <p:txBody>
          <a:bodyPr wrap="square" rtlCol="0">
            <a:spAutoFit/>
          </a:bodyPr>
          <a:lstStyle/>
          <a:p>
            <a:pPr marL="0" indent="0">
              <a:buNone/>
            </a:pPr>
            <a:r>
              <a:rPr lang="en-US" sz="1600" b="1" dirty="0">
                <a:latin typeface="+mn-lt"/>
              </a:rPr>
              <a:t>II. During </a:t>
            </a:r>
            <a:r>
              <a:rPr lang="en-US" sz="1600" b="1" u="sng" dirty="0">
                <a:latin typeface="+mn-lt"/>
              </a:rPr>
              <a:t>RECOVERY:</a:t>
            </a:r>
            <a:endParaRPr lang="en-US" sz="1600" dirty="0">
              <a:latin typeface="+mn-lt"/>
            </a:endParaRPr>
          </a:p>
          <a:p>
            <a:pPr lvl="1">
              <a:buFont typeface="+mj-lt"/>
              <a:buAutoNum type="alphaUcPeriod"/>
            </a:pPr>
            <a:r>
              <a:rPr lang="en-US" sz="1600" b="1" dirty="0">
                <a:latin typeface="+mn-lt"/>
              </a:rPr>
              <a:t>SP-1 &amp; SP-2:</a:t>
            </a:r>
            <a:endParaRPr lang="en-US" sz="1600" dirty="0">
              <a:latin typeface="+mn-lt"/>
            </a:endParaRPr>
          </a:p>
          <a:p>
            <a:pPr lvl="2">
              <a:buFont typeface="+mj-lt"/>
              <a:buAutoNum type="arabicPeriod"/>
            </a:pPr>
            <a:r>
              <a:rPr lang="en-US" sz="1600" dirty="0">
                <a:latin typeface="+mn-lt"/>
              </a:rPr>
              <a:t>No setting changes; run racks using normal rack transport mode. </a:t>
            </a:r>
          </a:p>
          <a:p>
            <a:pPr lvl="2">
              <a:buFont typeface="+mj-lt"/>
              <a:buAutoNum type="arabicPeriod"/>
            </a:pPr>
            <a:r>
              <a:rPr lang="en-US" sz="1600" dirty="0">
                <a:latin typeface="+mn-lt"/>
              </a:rPr>
              <a:t>Load racks at STARTYARD #1.</a:t>
            </a:r>
          </a:p>
          <a:p>
            <a:pPr lvl="1"/>
            <a:endParaRPr lang="en-US" sz="1600" dirty="0">
              <a:latin typeface="+mn-lt"/>
            </a:endParaRPr>
          </a:p>
          <a:p>
            <a:pPr lvl="1">
              <a:buFont typeface="+mj-lt"/>
              <a:buAutoNum type="alphaUcPeriod"/>
            </a:pPr>
            <a:r>
              <a:rPr lang="en-US" sz="1600" b="1" dirty="0">
                <a:latin typeface="+mn-lt"/>
              </a:rPr>
              <a:t>CONVEYORS (SP-1 and SP-2): </a:t>
            </a:r>
            <a:endParaRPr lang="en-US" sz="1600" dirty="0">
              <a:latin typeface="+mn-lt"/>
            </a:endParaRPr>
          </a:p>
          <a:p>
            <a:pPr lvl="2">
              <a:buFont typeface="+mj-lt"/>
              <a:buAutoNum type="arabicPeriod"/>
            </a:pPr>
            <a:r>
              <a:rPr lang="en-US" sz="1600" dirty="0">
                <a:latin typeface="+mn-lt"/>
              </a:rPr>
              <a:t>No setting changes; run racks using normal rack transport mode</a:t>
            </a:r>
          </a:p>
          <a:p>
            <a:endParaRPr lang="en-US" dirty="0">
              <a:latin typeface="+mn-lt"/>
            </a:endParaRPr>
          </a:p>
        </p:txBody>
      </p:sp>
      <p:sp>
        <p:nvSpPr>
          <p:cNvPr id="5" name="Curved Left Arrow 4">
            <a:hlinkClick r:id="rId2" action="ppaction://hlinksldjump"/>
          </p:cNvPr>
          <p:cNvSpPr/>
          <p:nvPr/>
        </p:nvSpPr>
        <p:spPr>
          <a:xfrm>
            <a:off x="8715436" y="6205743"/>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p:cNvSpPr txBox="1"/>
          <p:nvPr/>
        </p:nvSpPr>
        <p:spPr>
          <a:xfrm>
            <a:off x="8405896" y="6448273"/>
            <a:ext cx="619080" cy="253916"/>
          </a:xfrm>
          <a:prstGeom prst="rect">
            <a:avLst/>
          </a:prstGeom>
          <a:noFill/>
        </p:spPr>
        <p:txBody>
          <a:bodyPr wrap="none" rtlCol="0">
            <a:spAutoFit/>
          </a:bodyPr>
          <a:lstStyle/>
          <a:p>
            <a:r>
              <a:rPr lang="en-US" sz="1050" b="1" dirty="0" smtClean="0">
                <a:hlinkClick r:id="rId2" action="ppaction://hlinksldjump"/>
              </a:rPr>
              <a:t>Return</a:t>
            </a:r>
            <a:endParaRPr lang="en-US" sz="1050" b="1" dirty="0"/>
          </a:p>
        </p:txBody>
      </p:sp>
    </p:spTree>
    <p:extLst>
      <p:ext uri="{BB962C8B-B14F-4D97-AF65-F5344CB8AC3E}">
        <p14:creationId xmlns:p14="http://schemas.microsoft.com/office/powerpoint/2010/main" val="3305658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STAGO - COAGULATION</a:t>
            </a:r>
            <a:endParaRPr lang="en-US" dirty="0"/>
          </a:p>
        </p:txBody>
      </p:sp>
      <p:sp>
        <p:nvSpPr>
          <p:cNvPr id="5" name="Text Placeholder 4"/>
          <p:cNvSpPr>
            <a:spLocks noGrp="1"/>
          </p:cNvSpPr>
          <p:nvPr>
            <p:ph type="body" idx="1"/>
          </p:nvPr>
        </p:nvSpPr>
        <p:spPr/>
        <p:txBody>
          <a:bodyPr/>
          <a:lstStyle/>
          <a:p>
            <a:r>
              <a:rPr lang="en-US" dirty="0" smtClean="0"/>
              <a:t>POSTED ANALYZER INSTUCTIONS</a:t>
            </a:r>
            <a:endParaRPr lang="en-US" dirty="0"/>
          </a:p>
        </p:txBody>
      </p:sp>
    </p:spTree>
    <p:extLst>
      <p:ext uri="{BB962C8B-B14F-4D97-AF65-F5344CB8AC3E}">
        <p14:creationId xmlns:p14="http://schemas.microsoft.com/office/powerpoint/2010/main" val="3667587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a:bodyPr>
          <a:lstStyle/>
          <a:p>
            <a:pPr algn="ctr"/>
            <a:r>
              <a:rPr lang="en-US" sz="2800" b="1" u="sng" dirty="0" smtClean="0"/>
              <a:t>STAGO</a:t>
            </a:r>
            <a:r>
              <a:rPr lang="en-US" sz="2800" u="sng" dirty="0"/>
              <a:t> </a:t>
            </a:r>
            <a:r>
              <a:rPr lang="en-US" sz="2800" u="sng" dirty="0" smtClean="0"/>
              <a:t>During Downtime Phase</a:t>
            </a:r>
            <a:endParaRPr lang="en-US" sz="2800" u="sng" dirty="0"/>
          </a:p>
        </p:txBody>
      </p:sp>
      <p:sp>
        <p:nvSpPr>
          <p:cNvPr id="3" name="Content Placeholder 2"/>
          <p:cNvSpPr>
            <a:spLocks noGrp="1"/>
          </p:cNvSpPr>
          <p:nvPr>
            <p:ph sz="quarter" idx="1"/>
          </p:nvPr>
        </p:nvSpPr>
        <p:spPr>
          <a:solidFill>
            <a:srgbClr val="FF6699"/>
          </a:solidFill>
        </p:spPr>
        <p:txBody>
          <a:bodyPr>
            <a:normAutofit/>
          </a:bodyPr>
          <a:lstStyle/>
          <a:p>
            <a:pPr marL="0" indent="0">
              <a:buNone/>
            </a:pPr>
            <a:r>
              <a:rPr lang="en-US" sz="1800" b="1" dirty="0" smtClean="0"/>
              <a:t>During </a:t>
            </a:r>
            <a:r>
              <a:rPr lang="en-US" sz="1800" b="1" dirty="0"/>
              <a:t>DOWNTIME </a:t>
            </a:r>
            <a:r>
              <a:rPr lang="en-US" sz="1800" b="1" dirty="0" smtClean="0"/>
              <a:t>PHASE</a:t>
            </a:r>
            <a:endParaRPr lang="en-US" sz="1800" dirty="0"/>
          </a:p>
          <a:p>
            <a:pPr marL="0" indent="0">
              <a:buNone/>
            </a:pPr>
            <a:endParaRPr lang="en-US" sz="1800" dirty="0"/>
          </a:p>
          <a:p>
            <a:pPr marL="800100" lvl="1" indent="-342900">
              <a:buFont typeface="+mj-lt"/>
              <a:buAutoNum type="alphaUcPeriod"/>
            </a:pPr>
            <a:r>
              <a:rPr lang="en-US" sz="1800" dirty="0" smtClean="0"/>
              <a:t>Turn </a:t>
            </a:r>
            <a:r>
              <a:rPr lang="en-US" sz="1800" dirty="0"/>
              <a:t>“OFF” Stago LIS Communication option:</a:t>
            </a:r>
          </a:p>
          <a:p>
            <a:pPr marL="1257300" lvl="2" indent="-342900">
              <a:buFont typeface="+mj-lt"/>
              <a:buAutoNum type="arabicPeriod"/>
            </a:pPr>
            <a:r>
              <a:rPr lang="en-US" sz="1800" dirty="0" smtClean="0"/>
              <a:t>At </a:t>
            </a:r>
            <a:r>
              <a:rPr lang="en-US" sz="1800" dirty="0"/>
              <a:t>Test Panel, press </a:t>
            </a:r>
            <a:r>
              <a:rPr lang="en-US" sz="1800" b="1" dirty="0"/>
              <a:t>ESCAPE</a:t>
            </a:r>
            <a:endParaRPr lang="en-US" sz="1800" dirty="0"/>
          </a:p>
          <a:p>
            <a:pPr marL="1257300" lvl="2" indent="-342900">
              <a:buFont typeface="+mj-lt"/>
              <a:buAutoNum type="arabicPeriod"/>
            </a:pPr>
            <a:r>
              <a:rPr lang="en-US" sz="1800" dirty="0" smtClean="0"/>
              <a:t>At </a:t>
            </a:r>
            <a:r>
              <a:rPr lang="en-US" sz="1800" dirty="0"/>
              <a:t>STATUS on Menu Panel, press </a:t>
            </a:r>
            <a:r>
              <a:rPr lang="en-US" sz="1800" b="1" dirty="0"/>
              <a:t>ENTER</a:t>
            </a:r>
            <a:endParaRPr lang="en-US" sz="1800" dirty="0"/>
          </a:p>
          <a:p>
            <a:pPr marL="1257300" lvl="2" indent="-342900">
              <a:buFont typeface="+mj-lt"/>
              <a:buAutoNum type="arabicPeriod"/>
            </a:pPr>
            <a:r>
              <a:rPr lang="en-US" sz="1800" dirty="0" smtClean="0"/>
              <a:t>Press </a:t>
            </a:r>
            <a:r>
              <a:rPr lang="en-US" sz="1800" dirty="0"/>
              <a:t>arrow down to On-Line Transmission and press </a:t>
            </a:r>
            <a:r>
              <a:rPr lang="en-US" sz="1800" b="1" dirty="0"/>
              <a:t>ENTER</a:t>
            </a:r>
            <a:r>
              <a:rPr lang="en-US" sz="1800" dirty="0"/>
              <a:t> to change from YES to NO</a:t>
            </a:r>
            <a:r>
              <a:rPr lang="en-US" sz="1800" dirty="0" smtClean="0"/>
              <a:t>.</a:t>
            </a:r>
          </a:p>
          <a:p>
            <a:pPr marL="914400" lvl="2" indent="0">
              <a:buNone/>
            </a:pPr>
            <a:endParaRPr lang="en-US" sz="1800" dirty="0"/>
          </a:p>
          <a:p>
            <a:pPr marL="800100" lvl="1" indent="-342900">
              <a:buFont typeface="+mj-lt"/>
              <a:buAutoNum type="alphaUcPeriod"/>
            </a:pPr>
            <a:r>
              <a:rPr lang="en-US" sz="1800" dirty="0" smtClean="0"/>
              <a:t>Turn </a:t>
            </a:r>
            <a:r>
              <a:rPr lang="en-US" sz="1800" dirty="0"/>
              <a:t>“ON” Stago “Manual Run Mode” option:</a:t>
            </a:r>
          </a:p>
          <a:p>
            <a:pPr marL="1200150" lvl="2" indent="-342900">
              <a:buFont typeface="+mj-lt"/>
              <a:buAutoNum type="arabicPeriod"/>
            </a:pPr>
            <a:r>
              <a:rPr lang="en-US" sz="1800" dirty="0" smtClean="0"/>
              <a:t>At </a:t>
            </a:r>
            <a:r>
              <a:rPr lang="en-US" sz="1800" dirty="0"/>
              <a:t>TEST PANEL, press </a:t>
            </a:r>
            <a:r>
              <a:rPr lang="en-US" sz="1800" b="1" dirty="0" smtClean="0"/>
              <a:t>F1</a:t>
            </a:r>
            <a:endParaRPr lang="en-US" sz="1800" dirty="0"/>
          </a:p>
          <a:p>
            <a:pPr marL="1200150" lvl="2" indent="-342900">
              <a:buFont typeface="+mj-lt"/>
              <a:buAutoNum type="arabicPeriod"/>
            </a:pPr>
            <a:r>
              <a:rPr lang="en-US" sz="1800" dirty="0" smtClean="0"/>
              <a:t>Door </a:t>
            </a:r>
            <a:r>
              <a:rPr lang="en-US" sz="1800" dirty="0"/>
              <a:t>of analyzer will open; press </a:t>
            </a:r>
            <a:r>
              <a:rPr lang="en-US" sz="1800" b="1" dirty="0"/>
              <a:t>ESCAPE</a:t>
            </a:r>
            <a:endParaRPr lang="en-US" sz="1800" dirty="0"/>
          </a:p>
          <a:p>
            <a:pPr marL="1200150" lvl="2" indent="-342900">
              <a:buFont typeface="+mj-lt"/>
              <a:buAutoNum type="arabicPeriod"/>
            </a:pPr>
            <a:r>
              <a:rPr lang="en-US" sz="1800" dirty="0" smtClean="0"/>
              <a:t>Down </a:t>
            </a:r>
            <a:r>
              <a:rPr lang="en-US" sz="1800" dirty="0"/>
              <a:t>Arrow to MANUAL ; press </a:t>
            </a:r>
            <a:r>
              <a:rPr lang="en-US" sz="1800" b="1" dirty="0"/>
              <a:t>ENTER</a:t>
            </a:r>
            <a:r>
              <a:rPr lang="en-US" sz="1800" dirty="0"/>
              <a:t>.</a:t>
            </a:r>
          </a:p>
          <a:p>
            <a:endParaRPr lang="en-US" dirty="0"/>
          </a:p>
        </p:txBody>
      </p:sp>
    </p:spTree>
    <p:extLst>
      <p:ext uri="{BB962C8B-B14F-4D97-AF65-F5344CB8AC3E}">
        <p14:creationId xmlns:p14="http://schemas.microsoft.com/office/powerpoint/2010/main" val="367329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sz="2800" b="1" u="sng" dirty="0"/>
              <a:t>STAGO</a:t>
            </a:r>
            <a:r>
              <a:rPr lang="en-US" sz="2800" u="sng" dirty="0"/>
              <a:t> During Downtime Phase</a:t>
            </a:r>
          </a:p>
        </p:txBody>
      </p:sp>
      <p:sp>
        <p:nvSpPr>
          <p:cNvPr id="3" name="Content Placeholder 2"/>
          <p:cNvSpPr>
            <a:spLocks noGrp="1"/>
          </p:cNvSpPr>
          <p:nvPr>
            <p:ph sz="quarter" idx="1"/>
          </p:nvPr>
        </p:nvSpPr>
        <p:spPr>
          <a:xfrm>
            <a:off x="457200" y="1295400"/>
            <a:ext cx="8229600" cy="5029200"/>
          </a:xfrm>
          <a:solidFill>
            <a:srgbClr val="FFFF66"/>
          </a:solidFill>
        </p:spPr>
        <p:txBody>
          <a:bodyPr>
            <a:normAutofit/>
          </a:bodyPr>
          <a:lstStyle/>
          <a:p>
            <a:pPr marL="0" indent="0">
              <a:buNone/>
            </a:pPr>
            <a:r>
              <a:rPr lang="en-US" sz="1800" b="1" dirty="0" smtClean="0"/>
              <a:t>During </a:t>
            </a:r>
            <a:r>
              <a:rPr lang="en-US" sz="1800" b="1" u="sng" dirty="0" smtClean="0"/>
              <a:t>RECOVERY</a:t>
            </a:r>
            <a:r>
              <a:rPr lang="en-US" sz="1800" b="1" dirty="0" smtClean="0"/>
              <a:t>:</a:t>
            </a:r>
          </a:p>
          <a:p>
            <a:pPr marL="0" indent="0">
              <a:buNone/>
            </a:pPr>
            <a:endParaRPr lang="en-US" sz="1800" dirty="0"/>
          </a:p>
          <a:p>
            <a:pPr marL="800100" lvl="1" indent="-342900">
              <a:buFont typeface="+mj-lt"/>
              <a:buAutoNum type="alphaUcPeriod"/>
            </a:pPr>
            <a:r>
              <a:rPr lang="en-US" sz="1800" dirty="0"/>
              <a:t> </a:t>
            </a:r>
            <a:r>
              <a:rPr lang="en-US" sz="1800" dirty="0" smtClean="0"/>
              <a:t>Turn </a:t>
            </a:r>
            <a:r>
              <a:rPr lang="en-US" sz="1800" dirty="0"/>
              <a:t>“ON” Stago LIS Communication option:</a:t>
            </a:r>
          </a:p>
          <a:p>
            <a:pPr marL="1257300" lvl="2" indent="-342900">
              <a:buFont typeface="+mj-lt"/>
              <a:buAutoNum type="arabicPeriod"/>
            </a:pPr>
            <a:r>
              <a:rPr lang="en-US" sz="1800" dirty="0" smtClean="0"/>
              <a:t>At </a:t>
            </a:r>
            <a:r>
              <a:rPr lang="en-US" sz="1800" dirty="0"/>
              <a:t>Test Panel, press </a:t>
            </a:r>
            <a:r>
              <a:rPr lang="en-US" sz="1800" b="1" dirty="0"/>
              <a:t>ESCAPE.</a:t>
            </a:r>
            <a:endParaRPr lang="en-US" sz="1800" dirty="0"/>
          </a:p>
          <a:p>
            <a:pPr marL="1257300" lvl="2" indent="-342900">
              <a:buFont typeface="+mj-lt"/>
              <a:buAutoNum type="arabicPeriod"/>
            </a:pPr>
            <a:r>
              <a:rPr lang="en-US" sz="1800" dirty="0" smtClean="0"/>
              <a:t>At </a:t>
            </a:r>
            <a:r>
              <a:rPr lang="en-US" sz="1800" dirty="0"/>
              <a:t>STATUS on Menu Panel, press </a:t>
            </a:r>
            <a:r>
              <a:rPr lang="en-US" sz="1800" b="1" dirty="0"/>
              <a:t>ENTER.</a:t>
            </a:r>
            <a:endParaRPr lang="en-US" sz="1800" dirty="0"/>
          </a:p>
          <a:p>
            <a:pPr marL="1257300" lvl="2" indent="-342900">
              <a:buFont typeface="+mj-lt"/>
              <a:buAutoNum type="arabicPeriod"/>
            </a:pPr>
            <a:r>
              <a:rPr lang="en-US" sz="1800" dirty="0" smtClean="0"/>
              <a:t>Press </a:t>
            </a:r>
            <a:r>
              <a:rPr lang="en-US" sz="1800" dirty="0"/>
              <a:t>arrow down to On-Line Transmission and press </a:t>
            </a:r>
            <a:r>
              <a:rPr lang="en-US" sz="1800" b="1" dirty="0"/>
              <a:t>ENTER</a:t>
            </a:r>
            <a:r>
              <a:rPr lang="en-US" sz="1800" dirty="0"/>
              <a:t> to change from NO to YES.</a:t>
            </a:r>
          </a:p>
          <a:p>
            <a:pPr marL="1257300" lvl="2" indent="-342900">
              <a:buFont typeface="+mj-lt"/>
              <a:buAutoNum type="arabicPeriod"/>
            </a:pPr>
            <a:r>
              <a:rPr lang="en-US" sz="1800" dirty="0" smtClean="0"/>
              <a:t>Return </a:t>
            </a:r>
            <a:r>
              <a:rPr lang="en-US" sz="1800" dirty="0"/>
              <a:t>to operation status.  </a:t>
            </a:r>
          </a:p>
          <a:p>
            <a:pPr lvl="1">
              <a:buFont typeface="+mj-lt"/>
              <a:buAutoNum type="alphaUcPeriod"/>
            </a:pPr>
            <a:r>
              <a:rPr lang="en-US" sz="1800" dirty="0" smtClean="0"/>
              <a:t>Turn </a:t>
            </a:r>
            <a:r>
              <a:rPr lang="en-US" sz="1800" dirty="0"/>
              <a:t>“ON” Stago Auto Test option:</a:t>
            </a:r>
          </a:p>
          <a:p>
            <a:pPr marL="1257300" lvl="2" indent="-342900">
              <a:buFont typeface="+mj-lt"/>
              <a:buAutoNum type="arabicPeriod"/>
            </a:pPr>
            <a:r>
              <a:rPr lang="en-US" sz="1800" dirty="0" smtClean="0"/>
              <a:t>At </a:t>
            </a:r>
            <a:r>
              <a:rPr lang="en-US" sz="1800" dirty="0"/>
              <a:t>TEST PANEL, </a:t>
            </a:r>
            <a:r>
              <a:rPr lang="en-US" sz="1800"/>
              <a:t>press </a:t>
            </a:r>
            <a:r>
              <a:rPr lang="en-US" sz="1800" b="1" smtClean="0"/>
              <a:t>F1</a:t>
            </a:r>
            <a:endParaRPr lang="en-US" sz="1800" dirty="0"/>
          </a:p>
          <a:p>
            <a:pPr marL="1257300" lvl="2" indent="-342900">
              <a:buFont typeface="+mj-lt"/>
              <a:buAutoNum type="arabicPeriod"/>
            </a:pPr>
            <a:r>
              <a:rPr lang="en-US" sz="1800" dirty="0" smtClean="0"/>
              <a:t>Door </a:t>
            </a:r>
            <a:r>
              <a:rPr lang="en-US" sz="1800" dirty="0"/>
              <a:t>of analyzer will open; press </a:t>
            </a:r>
            <a:r>
              <a:rPr lang="en-US" sz="1800" b="1" dirty="0"/>
              <a:t>ESCAPE.</a:t>
            </a:r>
            <a:endParaRPr lang="en-US" sz="1800" dirty="0"/>
          </a:p>
          <a:p>
            <a:pPr marL="1257300" lvl="2" indent="-342900">
              <a:buFont typeface="+mj-lt"/>
              <a:buAutoNum type="arabicPeriod"/>
            </a:pPr>
            <a:r>
              <a:rPr lang="en-US" sz="1800" dirty="0" smtClean="0"/>
              <a:t>Down </a:t>
            </a:r>
            <a:r>
              <a:rPr lang="en-US" sz="1800" dirty="0"/>
              <a:t>Arrow to AUTO and press </a:t>
            </a:r>
            <a:r>
              <a:rPr lang="en-US" sz="1800" b="1" dirty="0"/>
              <a:t>ENTER</a:t>
            </a:r>
            <a:r>
              <a:rPr lang="en-US" sz="1800" dirty="0"/>
              <a:t>.</a:t>
            </a:r>
          </a:p>
          <a:p>
            <a:pPr lvl="1">
              <a:buFont typeface="+mj-lt"/>
              <a:buAutoNum type="alphaUcPeriod"/>
            </a:pPr>
            <a:r>
              <a:rPr lang="en-US" sz="1800" dirty="0" smtClean="0"/>
              <a:t>CLEAR </a:t>
            </a:r>
            <a:r>
              <a:rPr lang="en-US" sz="1800" dirty="0"/>
              <a:t>“</a:t>
            </a:r>
            <a:r>
              <a:rPr lang="en-US" sz="1800" b="1" dirty="0"/>
              <a:t>ACOGA</a:t>
            </a:r>
            <a:r>
              <a:rPr lang="en-US" sz="1800" dirty="0"/>
              <a:t>” LONG PENDING with “look back” period as length of downtime + 1 </a:t>
            </a:r>
            <a:r>
              <a:rPr lang="en-US" sz="1800" dirty="0" smtClean="0"/>
              <a:t>day.</a:t>
            </a:r>
            <a:endParaRPr lang="en-US" sz="1800" dirty="0"/>
          </a:p>
        </p:txBody>
      </p:sp>
      <p:sp>
        <p:nvSpPr>
          <p:cNvPr id="4" name="Curved Left Arrow 3">
            <a:hlinkClick r:id="rId2" action="ppaction://hlinksldjump"/>
          </p:cNvPr>
          <p:cNvSpPr/>
          <p:nvPr/>
        </p:nvSpPr>
        <p:spPr>
          <a:xfrm>
            <a:off x="8715436" y="6353885"/>
            <a:ext cx="136491" cy="238267"/>
          </a:xfrm>
          <a:prstGeom prst="curved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TextBox 4"/>
          <p:cNvSpPr txBox="1"/>
          <p:nvPr/>
        </p:nvSpPr>
        <p:spPr>
          <a:xfrm>
            <a:off x="8479751" y="6555188"/>
            <a:ext cx="607859" cy="261610"/>
          </a:xfrm>
          <a:prstGeom prst="rect">
            <a:avLst/>
          </a:prstGeom>
          <a:noFill/>
        </p:spPr>
        <p:txBody>
          <a:bodyPr wrap="none" rtlCol="0">
            <a:spAutoFit/>
          </a:bodyPr>
          <a:lstStyle/>
          <a:p>
            <a:r>
              <a:rPr lang="en-US" sz="1050" dirty="0" smtClean="0">
                <a:hlinkClick r:id="rId2" action="ppaction://hlinksldjump"/>
              </a:rPr>
              <a:t>Return</a:t>
            </a:r>
            <a:endParaRPr lang="en-US" sz="1050" dirty="0"/>
          </a:p>
        </p:txBody>
      </p:sp>
    </p:spTree>
    <p:extLst>
      <p:ext uri="{BB962C8B-B14F-4D97-AF65-F5344CB8AC3E}">
        <p14:creationId xmlns:p14="http://schemas.microsoft.com/office/powerpoint/2010/main" val="999133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1143000"/>
          </a:xfrm>
        </p:spPr>
        <p:txBody>
          <a:bodyPr/>
          <a:lstStyle/>
          <a:p>
            <a:pPr algn="ctr"/>
            <a:r>
              <a:rPr lang="en-US" dirty="0" smtClean="0"/>
              <a:t>THE END</a:t>
            </a:r>
            <a:endParaRPr lang="en-US" dirty="0"/>
          </a:p>
        </p:txBody>
      </p:sp>
    </p:spTree>
    <p:extLst>
      <p:ext uri="{BB962C8B-B14F-4D97-AF65-F5344CB8AC3E}">
        <p14:creationId xmlns:p14="http://schemas.microsoft.com/office/powerpoint/2010/main" val="97245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274638"/>
            <a:ext cx="8229600" cy="1143000"/>
          </a:xfrm>
        </p:spPr>
        <p:txBody>
          <a:bodyPr/>
          <a:lstStyle/>
          <a:p>
            <a:pPr algn="ctr"/>
            <a:r>
              <a:rPr lang="en-US" u="sng" dirty="0" smtClean="0"/>
              <a:t>Hematology</a:t>
            </a:r>
          </a:p>
        </p:txBody>
      </p:sp>
      <p:sp>
        <p:nvSpPr>
          <p:cNvPr id="32771" name="Content Placeholder 2"/>
          <p:cNvSpPr>
            <a:spLocks noGrp="1"/>
          </p:cNvSpPr>
          <p:nvPr>
            <p:ph idx="4294967295"/>
          </p:nvPr>
        </p:nvSpPr>
        <p:spPr>
          <a:xfrm>
            <a:off x="0" y="1600200"/>
            <a:ext cx="8229600" cy="4525963"/>
          </a:xfrm>
        </p:spPr>
        <p:txBody>
          <a:bodyPr>
            <a:normAutofit fontScale="92500" lnSpcReduction="10000"/>
          </a:bodyPr>
          <a:lstStyle/>
          <a:p>
            <a:r>
              <a:rPr lang="en-US" sz="2800" dirty="0" smtClean="0"/>
              <a:t>Prior to receiving the first downtime samples:</a:t>
            </a:r>
          </a:p>
          <a:p>
            <a:pPr lvl="1"/>
            <a:r>
              <a:rPr lang="en-US" sz="2400" dirty="0" smtClean="0"/>
              <a:t>Organize Hematology processing table</a:t>
            </a:r>
          </a:p>
          <a:p>
            <a:pPr lvl="1"/>
            <a:r>
              <a:rPr lang="en-US" sz="2400" dirty="0" smtClean="0"/>
              <a:t>Place all downtime instructions on analyzers</a:t>
            </a:r>
          </a:p>
          <a:p>
            <a:pPr lvl="1"/>
            <a:r>
              <a:rPr lang="en-US" sz="2400" dirty="0" smtClean="0"/>
              <a:t>Post critical value ranges at the verifying benches along with the critical value labels</a:t>
            </a:r>
          </a:p>
          <a:p>
            <a:pPr lvl="1"/>
            <a:r>
              <a:rPr lang="en-US" sz="2400" dirty="0" smtClean="0"/>
              <a:t>Organize each section as needed (downtime storage boxes, racks for specimens, etc)</a:t>
            </a:r>
          </a:p>
          <a:p>
            <a:pPr lvl="1"/>
            <a:r>
              <a:rPr lang="en-US" sz="2400" dirty="0" smtClean="0"/>
              <a:t>Clear pending and exception reports (</a:t>
            </a:r>
            <a:r>
              <a:rPr lang="en-US" sz="1900" b="1" dirty="0" smtClean="0">
                <a:solidFill>
                  <a:srgbClr val="FF0000"/>
                </a:solidFill>
              </a:rPr>
              <a:t>30-60 min. before the system goes down, if scheduled</a:t>
            </a:r>
            <a:r>
              <a:rPr lang="en-US" sz="2400" dirty="0" smtClean="0"/>
              <a:t>)</a:t>
            </a:r>
          </a:p>
          <a:p>
            <a:pPr lvl="1"/>
            <a:r>
              <a:rPr lang="en-US" sz="2400" dirty="0" smtClean="0"/>
              <a:t>Complete as much testing as possible before Downtime begins (use dip-quick stain if needed)</a:t>
            </a:r>
          </a:p>
          <a:p>
            <a:pPr marL="457200" lvl="1" indent="0">
              <a:buNone/>
            </a:pPr>
            <a:endParaRPr lang="en-US" sz="2400" dirty="0"/>
          </a:p>
          <a:p>
            <a:pPr marL="0" indent="0">
              <a:buClr>
                <a:srgbClr val="FF0000"/>
              </a:buClr>
              <a:buNone/>
            </a:pPr>
            <a:r>
              <a:rPr lang="en-US" sz="1400" dirty="0" smtClean="0"/>
              <a:t>NOTE:  Downtime forms and  boxes found outside Chief Tech’s Office on top of file cabinet</a:t>
            </a: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274638"/>
            <a:ext cx="8229600" cy="1143000"/>
          </a:xfrm>
        </p:spPr>
        <p:txBody>
          <a:bodyPr>
            <a:normAutofit/>
          </a:bodyPr>
          <a:lstStyle/>
          <a:p>
            <a:pPr algn="ctr"/>
            <a:r>
              <a:rPr lang="en-US" u="sng" dirty="0" smtClean="0"/>
              <a:t>Hematology Processing Table</a:t>
            </a:r>
          </a:p>
        </p:txBody>
      </p:sp>
      <p:sp>
        <p:nvSpPr>
          <p:cNvPr id="3" name="Content Placeholder 2"/>
          <p:cNvSpPr>
            <a:spLocks noGrp="1"/>
          </p:cNvSpPr>
          <p:nvPr>
            <p:ph idx="4294967295"/>
          </p:nvPr>
        </p:nvSpPr>
        <p:spPr>
          <a:xfrm>
            <a:off x="0" y="1600200"/>
            <a:ext cx="8229600" cy="4525963"/>
          </a:xfrm>
        </p:spPr>
        <p:txBody>
          <a:bodyPr rtlCol="0">
            <a:normAutofit fontScale="85000" lnSpcReduction="20000"/>
          </a:bodyPr>
          <a:lstStyle/>
          <a:p>
            <a:pPr fontAlgn="auto">
              <a:spcAft>
                <a:spcPts val="0"/>
              </a:spcAft>
              <a:buFont typeface="Arial" pitchFamily="34" charset="0"/>
              <a:buChar char="•"/>
              <a:defRPr/>
            </a:pPr>
            <a:r>
              <a:rPr lang="en-US" dirty="0" smtClean="0"/>
              <a:t>Sort samples by section</a:t>
            </a:r>
          </a:p>
          <a:p>
            <a:pPr fontAlgn="auto">
              <a:spcAft>
                <a:spcPts val="0"/>
              </a:spcAft>
              <a:buFont typeface="Arial" pitchFamily="34" charset="0"/>
              <a:buChar char="•"/>
              <a:defRPr/>
            </a:pPr>
            <a:r>
              <a:rPr lang="en-US" dirty="0" smtClean="0"/>
              <a:t>Assign and fill-out downtime cover page</a:t>
            </a:r>
          </a:p>
          <a:p>
            <a:pPr lvl="1" fontAlgn="auto">
              <a:spcAft>
                <a:spcPts val="0"/>
              </a:spcAft>
              <a:buFont typeface="Arial" pitchFamily="34" charset="0"/>
              <a:buChar char="–"/>
              <a:defRPr/>
            </a:pPr>
            <a:r>
              <a:rPr lang="en-US" dirty="0" smtClean="0"/>
              <a:t>White cover page for Puppy Dog and 4Medica labels</a:t>
            </a:r>
          </a:p>
          <a:p>
            <a:pPr lvl="1" fontAlgn="auto">
              <a:spcAft>
                <a:spcPts val="0"/>
              </a:spcAft>
              <a:buFont typeface="Arial" pitchFamily="34" charset="0"/>
              <a:buChar char="–"/>
              <a:defRPr/>
            </a:pPr>
            <a:r>
              <a:rPr lang="en-US" dirty="0" smtClean="0"/>
              <a:t>Yellow cover page for </a:t>
            </a:r>
            <a:r>
              <a:rPr lang="en-US" dirty="0" err="1" smtClean="0"/>
              <a:t>Softlab</a:t>
            </a:r>
            <a:r>
              <a:rPr lang="en-US" dirty="0" smtClean="0"/>
              <a:t> labels</a:t>
            </a:r>
          </a:p>
          <a:p>
            <a:pPr lvl="1" fontAlgn="auto">
              <a:spcAft>
                <a:spcPts val="0"/>
              </a:spcAft>
              <a:buFont typeface="Arial" pitchFamily="34" charset="0"/>
              <a:buChar char="–"/>
              <a:defRPr/>
            </a:pPr>
            <a:r>
              <a:rPr lang="en-US" dirty="0" smtClean="0"/>
              <a:t>Write pneumatic tube number or fax number in cover page box located in top right corner.  </a:t>
            </a:r>
          </a:p>
          <a:p>
            <a:pPr marL="731520" lvl="2" indent="0">
              <a:buFont typeface="Arial" pitchFamily="34" charset="0"/>
              <a:buNone/>
              <a:defRPr/>
            </a:pPr>
            <a:r>
              <a:rPr lang="en-US" sz="1600" b="1" dirty="0">
                <a:solidFill>
                  <a:srgbClr val="FF0000"/>
                </a:solidFill>
              </a:rPr>
              <a:t>NOTE:    </a:t>
            </a:r>
            <a:r>
              <a:rPr lang="en-US" sz="1600" b="1" dirty="0" smtClean="0">
                <a:solidFill>
                  <a:srgbClr val="FF0000"/>
                </a:solidFill>
              </a:rPr>
              <a:t>Use pneumatic tube to send copies of results to Hospital and ED.   Outreach results are placed in box on their front desk (glass window).  Fax results to special off campus locations (e.g., CCH).</a:t>
            </a:r>
            <a:endParaRPr lang="en-US" dirty="0" smtClean="0"/>
          </a:p>
          <a:p>
            <a:pPr lvl="1" fontAlgn="auto">
              <a:spcAft>
                <a:spcPts val="0"/>
              </a:spcAft>
              <a:buFont typeface="Arial" pitchFamily="34" charset="0"/>
              <a:buChar char="–"/>
              <a:defRPr/>
            </a:pPr>
            <a:r>
              <a:rPr lang="en-US" dirty="0" smtClean="0"/>
              <a:t>Print numbers and letters clearly on downtime pages. </a:t>
            </a:r>
          </a:p>
          <a:p>
            <a:pPr marL="731520" lvl="2" indent="0">
              <a:buFont typeface="Arial" pitchFamily="34" charset="0"/>
              <a:buNone/>
              <a:defRPr/>
            </a:pPr>
            <a:r>
              <a:rPr lang="en-US" sz="1600" b="1" dirty="0" smtClean="0">
                <a:solidFill>
                  <a:srgbClr val="FF0000"/>
                </a:solidFill>
              </a:rPr>
              <a:t>NOTE:    If extra downtime labels are needed, you must create Puppy Dog </a:t>
            </a:r>
          </a:p>
          <a:p>
            <a:pPr marL="731520" lvl="2" indent="0">
              <a:buFont typeface="Arial" pitchFamily="34" charset="0"/>
              <a:buNone/>
              <a:defRPr/>
            </a:pPr>
            <a:r>
              <a:rPr lang="en-US" sz="1600" b="1" dirty="0">
                <a:solidFill>
                  <a:srgbClr val="FF0000"/>
                </a:solidFill>
              </a:rPr>
              <a:t> </a:t>
            </a:r>
            <a:r>
              <a:rPr lang="en-US" sz="1600" b="1" dirty="0" smtClean="0">
                <a:solidFill>
                  <a:srgbClr val="FF0000"/>
                </a:solidFill>
              </a:rPr>
              <a:t>              labels using </a:t>
            </a:r>
            <a:r>
              <a:rPr lang="en-US" sz="1600" b="1" dirty="0" err="1" smtClean="0">
                <a:solidFill>
                  <a:srgbClr val="FF0000"/>
                </a:solidFill>
              </a:rPr>
              <a:t>Softlab</a:t>
            </a:r>
            <a:r>
              <a:rPr lang="en-US" sz="1600" b="1" dirty="0" smtClean="0">
                <a:solidFill>
                  <a:srgbClr val="FF0000"/>
                </a:solidFill>
              </a:rPr>
              <a:t> order number, 4Medical number or existing Puppy Dog    	           order number.</a:t>
            </a:r>
            <a:endParaRPr lang="en-US" sz="1600" dirty="0" smtClean="0">
              <a:solidFill>
                <a:srgbClr val="FF0000"/>
              </a:solidFill>
            </a:endParaRPr>
          </a:p>
          <a:p>
            <a:pPr fontAlgn="auto">
              <a:spcAft>
                <a:spcPts val="0"/>
              </a:spcAft>
              <a:buFont typeface="Arial" pitchFamily="34" charset="0"/>
              <a:buChar char="•"/>
              <a:defRPr/>
            </a:pPr>
            <a:r>
              <a:rPr lang="en-US" dirty="0" smtClean="0"/>
              <a:t>Attach SMS/paper requisition to cover page with paper clip along with extra Puppy Dog labels</a:t>
            </a:r>
          </a:p>
          <a:p>
            <a:pPr fontAlgn="auto">
              <a:spcAft>
                <a:spcPts val="0"/>
              </a:spcAft>
              <a:buFont typeface="Arial" pitchFamily="34" charset="0"/>
              <a:buChar char="•"/>
              <a:defRPr/>
            </a:pPr>
            <a:r>
              <a:rPr lang="en-US" dirty="0" smtClean="0"/>
              <a:t>Take specimens and paperwork to appropriate bench</a:t>
            </a:r>
          </a:p>
          <a:p>
            <a:pPr fontAlgn="auto">
              <a:spcAft>
                <a:spcPts val="0"/>
              </a:spcAft>
              <a:buFont typeface="Arial" pitchFamily="34" charset="0"/>
              <a:buChar char="•"/>
              <a:defRPr/>
            </a:pPr>
            <a:endParaRPr lang="en-US" dirty="0" smtClean="0"/>
          </a:p>
          <a:p>
            <a:pPr marL="457200" lvl="1" indent="0"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52400" y="152400"/>
            <a:ext cx="8229600" cy="914400"/>
          </a:xfrm>
        </p:spPr>
        <p:txBody>
          <a:bodyPr>
            <a:normAutofit/>
          </a:bodyPr>
          <a:lstStyle/>
          <a:p>
            <a:pPr algn="ctr"/>
            <a:r>
              <a:rPr lang="en-US" u="sng" dirty="0" smtClean="0"/>
              <a:t>Sysmex Operator-Testing Phase </a:t>
            </a:r>
          </a:p>
        </p:txBody>
      </p:sp>
      <p:sp>
        <p:nvSpPr>
          <p:cNvPr id="34819" name="Content Placeholder 2"/>
          <p:cNvSpPr>
            <a:spLocks noGrp="1"/>
          </p:cNvSpPr>
          <p:nvPr>
            <p:ph idx="4294967295"/>
          </p:nvPr>
        </p:nvSpPr>
        <p:spPr>
          <a:xfrm>
            <a:off x="533400" y="1219200"/>
            <a:ext cx="8610600" cy="5334000"/>
          </a:xfrm>
        </p:spPr>
        <p:txBody>
          <a:bodyPr>
            <a:normAutofit lnSpcReduction="10000"/>
          </a:bodyPr>
          <a:lstStyle/>
          <a:p>
            <a:pPr>
              <a:lnSpc>
                <a:spcPct val="80000"/>
              </a:lnSpc>
            </a:pPr>
            <a:r>
              <a:rPr lang="en-US" sz="2200" dirty="0" smtClean="0"/>
              <a:t>Follow the instructions on each analyzer for downtime settings.</a:t>
            </a:r>
          </a:p>
          <a:p>
            <a:pPr>
              <a:lnSpc>
                <a:spcPct val="80000"/>
              </a:lnSpc>
            </a:pPr>
            <a:r>
              <a:rPr lang="en-US" sz="2200" dirty="0" smtClean="0"/>
              <a:t>Run samples on XE-1 only (will make recovery easier)</a:t>
            </a:r>
          </a:p>
          <a:p>
            <a:pPr>
              <a:lnSpc>
                <a:spcPct val="80000"/>
              </a:lnSpc>
            </a:pPr>
            <a:r>
              <a:rPr lang="en-US" sz="2200" dirty="0" smtClean="0"/>
              <a:t>Screen data for abnormalities; handle in usual manner (call criticals, perform dilutions, etc). If critical results are called, place CV sticker on cover page with required information.</a:t>
            </a:r>
          </a:p>
          <a:p>
            <a:pPr>
              <a:lnSpc>
                <a:spcPct val="80000"/>
              </a:lnSpc>
            </a:pPr>
            <a:r>
              <a:rPr lang="en-US" sz="2200" dirty="0" smtClean="0"/>
              <a:t>If differential is needed, place in rack on Startyard for stainers</a:t>
            </a:r>
          </a:p>
          <a:p>
            <a:pPr>
              <a:lnSpc>
                <a:spcPct val="80000"/>
              </a:lnSpc>
            </a:pPr>
            <a:r>
              <a:rPr lang="en-US" sz="2200" dirty="0" smtClean="0"/>
              <a:t>If differential and no other hematology test is needed, store sample in rack (do not Spec-Track)</a:t>
            </a:r>
          </a:p>
          <a:p>
            <a:pPr>
              <a:lnSpc>
                <a:spcPct val="80000"/>
              </a:lnSpc>
            </a:pPr>
            <a:r>
              <a:rPr lang="en-US" sz="2200" dirty="0" smtClean="0"/>
              <a:t>Run Manual tests with same paperwork.</a:t>
            </a:r>
          </a:p>
          <a:p>
            <a:pPr>
              <a:lnSpc>
                <a:spcPct val="80000"/>
              </a:lnSpc>
            </a:pPr>
            <a:r>
              <a:rPr lang="en-US" sz="2200" dirty="0" smtClean="0"/>
              <a:t>Mark a “slash” through the tests on the cover page as they are completed </a:t>
            </a:r>
          </a:p>
          <a:p>
            <a:pPr>
              <a:lnSpc>
                <a:spcPct val="80000"/>
              </a:lnSpc>
            </a:pPr>
            <a:r>
              <a:rPr lang="en-US" sz="2200" dirty="0" smtClean="0"/>
              <a:t>Photocopy completed packet, staple together and place in designated spot for “Ready to Tube” reports. Staple original packet and place in alphabetized Heme downtime box.  </a:t>
            </a:r>
          </a:p>
          <a:p>
            <a:pPr lvl="1">
              <a:lnSpc>
                <a:spcPct val="80000"/>
              </a:lnSpc>
            </a:pPr>
            <a:r>
              <a:rPr lang="en-US" sz="1800" dirty="0" smtClean="0"/>
              <a:t>When photocopying Sysmex print-out, use Reference Range sheet to cover graphs and flags</a:t>
            </a:r>
          </a:p>
          <a:p>
            <a:pPr>
              <a:lnSpc>
                <a:spcPct val="80000"/>
              </a:lnSpc>
            </a:pPr>
            <a:r>
              <a:rPr lang="en-US" sz="2200" dirty="0" smtClean="0"/>
              <a:t>Every 10 -15 minutes send reports to nursing units. This may be handled by a runner. </a:t>
            </a:r>
          </a:p>
          <a:p>
            <a:pPr>
              <a:lnSpc>
                <a:spcPct val="80000"/>
              </a:lnSpc>
              <a:buFont typeface="Arial" charset="0"/>
              <a:buNone/>
            </a:pPr>
            <a:endParaRPr lang="en-US" sz="2200" dirty="0" smtClean="0"/>
          </a:p>
          <a:p>
            <a:pPr>
              <a:lnSpc>
                <a:spcPct val="80000"/>
              </a:lnSpc>
              <a:buFont typeface="Arial" charset="0"/>
              <a:buNone/>
            </a:pPr>
            <a:endParaRPr lang="en-US" sz="2200" dirty="0" smtClean="0"/>
          </a:p>
          <a:p>
            <a:pPr>
              <a:lnSpc>
                <a:spcPct val="80000"/>
              </a:lnSpc>
              <a:buFont typeface="Arial" charset="0"/>
              <a:buNone/>
            </a:pPr>
            <a:endParaRPr lang="en-US" sz="2200" dirty="0" smtClean="0"/>
          </a:p>
          <a:p>
            <a:pPr lvl="1">
              <a:lnSpc>
                <a:spcPct val="80000"/>
              </a:lnSpc>
            </a:pPr>
            <a:endParaRPr lang="en-US" sz="2000" dirty="0" smtClean="0">
              <a:solidFill>
                <a:srgbClr val="FF0000"/>
              </a:solidFill>
            </a:endParaRPr>
          </a:p>
          <a:p>
            <a:pPr lvl="1">
              <a:lnSpc>
                <a:spcPct val="80000"/>
              </a:lnSpc>
            </a:pPr>
            <a:endParaRPr lang="en-US" sz="2000" dirty="0" smtClean="0"/>
          </a:p>
          <a:p>
            <a:pPr lvl="1">
              <a:lnSpc>
                <a:spcPct val="80000"/>
              </a:lnSpc>
            </a:pPr>
            <a:endParaRPr lang="en-US" sz="2000" dirty="0" smtClean="0"/>
          </a:p>
          <a:p>
            <a:pPr lvl="1">
              <a:lnSpc>
                <a:spcPct val="80000"/>
              </a:lnSpc>
            </a:pPr>
            <a:endParaRPr lang="en-US" sz="2000" dirty="0" smtClean="0"/>
          </a:p>
          <a:p>
            <a:pPr>
              <a:lnSpc>
                <a:spcPct val="80000"/>
              </a:lnSpc>
            </a:pPr>
            <a:endParaRPr lang="en-US" sz="2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66" y="640080"/>
            <a:ext cx="4511712" cy="621792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640080"/>
            <a:ext cx="4378096" cy="6217920"/>
          </a:xfrm>
          <a:prstGeom prst="rect">
            <a:avLst/>
          </a:prstGeom>
        </p:spPr>
      </p:pic>
      <p:sp>
        <p:nvSpPr>
          <p:cNvPr id="5" name="TextBox 4"/>
          <p:cNvSpPr txBox="1"/>
          <p:nvPr/>
        </p:nvSpPr>
        <p:spPr>
          <a:xfrm>
            <a:off x="304800" y="151979"/>
            <a:ext cx="8534400" cy="369332"/>
          </a:xfrm>
          <a:prstGeom prst="rect">
            <a:avLst/>
          </a:prstGeom>
          <a:noFill/>
        </p:spPr>
        <p:txBody>
          <a:bodyPr wrap="square" rtlCol="0">
            <a:spAutoFit/>
          </a:bodyPr>
          <a:lstStyle/>
          <a:p>
            <a:pPr algn="ctr"/>
            <a:r>
              <a:rPr lang="en-US" u="sng" dirty="0" smtClean="0"/>
              <a:t>Examples of Heme Downtime Cover Pages</a:t>
            </a:r>
            <a:r>
              <a:rPr lang="en-US" dirty="0" smtClean="0"/>
              <a:t>:</a:t>
            </a:r>
            <a:endParaRPr lang="en-US" dirty="0"/>
          </a:p>
        </p:txBody>
      </p:sp>
      <p:sp>
        <p:nvSpPr>
          <p:cNvPr id="4" name="Curved Left Arrow 3"/>
          <p:cNvSpPr/>
          <p:nvPr/>
        </p:nvSpPr>
        <p:spPr>
          <a:xfrm>
            <a:off x="8715436" y="6353884"/>
            <a:ext cx="136491" cy="274320"/>
          </a:xfrm>
          <a:prstGeom prst="curvedLeftArrow">
            <a:avLst/>
          </a:prstGeom>
          <a:solidFill>
            <a:srgbClr val="FF0000"/>
          </a:solidFill>
          <a:ln w="28575">
            <a:solidFill>
              <a:srgbClr val="FF0000"/>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8418640" y="6555188"/>
            <a:ext cx="607859" cy="261610"/>
          </a:xfrm>
          <a:prstGeom prst="rect">
            <a:avLst/>
          </a:prstGeom>
          <a:noFill/>
        </p:spPr>
        <p:txBody>
          <a:bodyPr wrap="none" rtlCol="0">
            <a:spAutoFit/>
          </a:bodyPr>
          <a:lstStyle/>
          <a:p>
            <a:r>
              <a:rPr lang="en-US" sz="1050" dirty="0" smtClean="0">
                <a:hlinkClick r:id="rId3" action="ppaction://hlinksldjump"/>
              </a:rPr>
              <a:t>Return</a:t>
            </a:r>
            <a:endParaRPr lang="en-US" sz="1050" dirty="0"/>
          </a:p>
        </p:txBody>
      </p:sp>
    </p:spTree>
    <p:extLst>
      <p:ext uri="{BB962C8B-B14F-4D97-AF65-F5344CB8AC3E}">
        <p14:creationId xmlns:p14="http://schemas.microsoft.com/office/powerpoint/2010/main" val="63105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IMPORTANT</a:t>
            </a:r>
            <a:endParaRPr lang="en-US" dirty="0"/>
          </a:p>
        </p:txBody>
      </p:sp>
      <p:sp>
        <p:nvSpPr>
          <p:cNvPr id="3" name="Content Placeholder 2"/>
          <p:cNvSpPr>
            <a:spLocks noGrp="1"/>
          </p:cNvSpPr>
          <p:nvPr>
            <p:ph sz="quarter" idx="1"/>
          </p:nvPr>
        </p:nvSpPr>
        <p:spPr/>
        <p:txBody>
          <a:bodyPr/>
          <a:lstStyle/>
          <a:p>
            <a:r>
              <a:rPr lang="en-US" dirty="0" smtClean="0"/>
              <a:t>All hand written information – must be - </a:t>
            </a:r>
            <a:r>
              <a:rPr lang="en-US" dirty="0"/>
              <a:t>“print format” </a:t>
            </a:r>
            <a:r>
              <a:rPr lang="en-US" dirty="0" smtClean="0"/>
              <a:t>using well formed letters that are easily read by everyone.</a:t>
            </a:r>
          </a:p>
          <a:p>
            <a:r>
              <a:rPr lang="en-US" dirty="0" smtClean="0">
                <a:solidFill>
                  <a:srgbClr val="FF0000"/>
                </a:solidFill>
              </a:rPr>
              <a:t>DO NOT work the processing bench if you have poor hand writing</a:t>
            </a:r>
            <a:r>
              <a:rPr lang="en-US" dirty="0" smtClean="0"/>
              <a:t>!</a:t>
            </a:r>
          </a:p>
          <a:p>
            <a:r>
              <a:rPr lang="en-US" dirty="0" smtClean="0"/>
              <a:t>When talking to nursing/HUC/physician, </a:t>
            </a:r>
            <a:r>
              <a:rPr lang="en-US" dirty="0" smtClean="0">
                <a:solidFill>
                  <a:srgbClr val="FF0000"/>
                </a:solidFill>
              </a:rPr>
              <a:t>do not refer to paper requisition forms as “SMS Tickets”.  </a:t>
            </a:r>
            <a:r>
              <a:rPr lang="en-US" dirty="0" smtClean="0">
                <a:solidFill>
                  <a:srgbClr val="00B050"/>
                </a:solidFill>
              </a:rPr>
              <a:t>Instead, use the term “LAB ORDER TICKETS”.  </a:t>
            </a:r>
            <a:r>
              <a:rPr lang="en-US" dirty="0" smtClean="0"/>
              <a:t>Most SW nursing units use NET ACCESS to place orders and print requisitions, not SMS.</a:t>
            </a:r>
            <a:endParaRPr lang="en-US" dirty="0"/>
          </a:p>
        </p:txBody>
      </p:sp>
    </p:spTree>
    <p:extLst>
      <p:ext uri="{BB962C8B-B14F-4D97-AF65-F5344CB8AC3E}">
        <p14:creationId xmlns:p14="http://schemas.microsoft.com/office/powerpoint/2010/main" val="1036521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00B0F0"/>
      </a:hlink>
      <a:folHlink>
        <a:srgbClr val="C2A87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3294</TotalTime>
  <Words>3306</Words>
  <Application>Microsoft Office PowerPoint</Application>
  <PresentationFormat>On-screen Show (4:3)</PresentationFormat>
  <Paragraphs>400</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Equity</vt:lpstr>
      <vt:lpstr> Softlab Downtime   Written by Joan Matiasek and Leslie Yukuno, Nov 7, 2012</vt:lpstr>
      <vt:lpstr>Table of Contents</vt:lpstr>
      <vt:lpstr>Specimens that will be run during Downtime</vt:lpstr>
      <vt:lpstr>Specimen Processing </vt:lpstr>
      <vt:lpstr>Hematology</vt:lpstr>
      <vt:lpstr>Hematology Processing Table</vt:lpstr>
      <vt:lpstr>Sysmex Operator-Testing Phase </vt:lpstr>
      <vt:lpstr>PowerPoint Presentation</vt:lpstr>
      <vt:lpstr>IMPORTANT</vt:lpstr>
      <vt:lpstr>Coag Bench –Testing Phase </vt:lpstr>
      <vt:lpstr>PowerPoint Presentation</vt:lpstr>
      <vt:lpstr>UA Bench –Testing Phase </vt:lpstr>
      <vt:lpstr>PowerPoint Presentation</vt:lpstr>
      <vt:lpstr>Recovery</vt:lpstr>
      <vt:lpstr>Running  Live Samples - Sysmex</vt:lpstr>
      <vt:lpstr>Sysmex-Entering Downtime Results with Yellow Cover Pages </vt:lpstr>
      <vt:lpstr>Sysmex-Entering Downtime Results with White Cover Pages</vt:lpstr>
      <vt:lpstr>PowerPoint Presentation</vt:lpstr>
      <vt:lpstr>Running Live Samples -Coag</vt:lpstr>
      <vt:lpstr>Coag-Entering Results with Yellow Cover Pages</vt:lpstr>
      <vt:lpstr>Coag-Entering Downtime Results with White Pages</vt:lpstr>
      <vt:lpstr>UA Recovery- Running Live Samples</vt:lpstr>
      <vt:lpstr>UA-Entering downtime Results with Yellow Pages  </vt:lpstr>
      <vt:lpstr>UA Entering Downtime Results with White Pages</vt:lpstr>
      <vt:lpstr>Note:</vt:lpstr>
      <vt:lpstr>Recovery Wrap-Up</vt:lpstr>
      <vt:lpstr>Completed Results Available Through Net Access</vt:lpstr>
      <vt:lpstr>Softlab Downtime Procedure Manual</vt:lpstr>
      <vt:lpstr>POSTED ANALYZER INSTRUCTIONS</vt:lpstr>
      <vt:lpstr>IRIS - Urinalysis</vt:lpstr>
      <vt:lpstr>IRIS-IQ-”200” During Downtime Phase</vt:lpstr>
      <vt:lpstr>PowerPoint Presentation</vt:lpstr>
      <vt:lpstr>IRIS-IQ-”200” During Recovery Phase</vt:lpstr>
      <vt:lpstr>PowerPoint Presentation</vt:lpstr>
      <vt:lpstr>IRIS-IQ”202” DOWNTIME &amp; RECOVERY Phases</vt:lpstr>
      <vt:lpstr>SYSMEX - Hematology</vt:lpstr>
      <vt:lpstr>XE-1 Analyzer &amp; Conveyor During Downtime</vt:lpstr>
      <vt:lpstr>XE-1 Analyzer &amp; Conveyor During Recovery Phase</vt:lpstr>
      <vt:lpstr>XE-2 &amp; XE-3 Analyzers &amp; Conveyors During Downtime</vt:lpstr>
      <vt:lpstr>XE-2 &amp; XE-3 Analyzers &amp; Conveyors During Recovery</vt:lpstr>
      <vt:lpstr>SP-1 &amp; SP-2 Analyzers &amp; Conveyors</vt:lpstr>
      <vt:lpstr>STAGO - COAGULATION</vt:lpstr>
      <vt:lpstr>STAGO During Downtime Phase</vt:lpstr>
      <vt:lpstr>STAGO During Downtime Phase</vt:lpstr>
      <vt:lpstr>THE END</vt:lpstr>
    </vt:vector>
  </TitlesOfParts>
  <Company>Scott &amp; White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%username%</cp:lastModifiedBy>
  <cp:revision>172</cp:revision>
  <dcterms:created xsi:type="dcterms:W3CDTF">2012-10-09T16:26:23Z</dcterms:created>
  <dcterms:modified xsi:type="dcterms:W3CDTF">2013-09-18T14:53:48Z</dcterms:modified>
</cp:coreProperties>
</file>