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7" y="1071"/>
            <a:ext cx="12192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1" y="6086475"/>
            <a:ext cx="3977216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14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7B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0188"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80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7" y="0"/>
            <a:ext cx="12192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71801"/>
            <a:ext cx="103632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1" y="6086475"/>
            <a:ext cx="3977216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1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16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8129C62-E4A3-42D2-BE40-A78250BE6758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8737600" y="617220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B7D82-1B90-44C0-ADB8-3A9D5731A9A8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8" name="Picture 17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97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08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8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9C62-E4A3-42D2-BE40-A78250BE6758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9D2B-F1BA-41B0-83A6-29CF94FFF7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9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7B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33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KUMQogLgQ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oundrock.policymedical.net/policymed/anonymous/docViewer?stoken=65ac53bf-b30b-4644-9f59-a8838ddeaf51&amp;dtoken=3be40346-406a-4903-a350-5cb139349a6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eIsaDIUKA&amp;list=PL7xet9qFzOjU0H9eaUaaSZSxMGq10jYNd&amp;index=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SCFrP9O71I&amp;list=PL7xet9qFzOjU0H9eaUaaSZSxMGq10jYNd&amp;index=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78W9kPYhRaE&amp;index=9&amp;list=PL7xet9qFzOjU0H9eaUaaSZSxMGq10jYN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Newborn Screen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Drops on a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newborn screens?</a:t>
            </a:r>
          </a:p>
          <a:p>
            <a:r>
              <a:rPr lang="en-US" dirty="0" smtClean="0"/>
              <a:t>Why do we do newborn screens?</a:t>
            </a:r>
          </a:p>
          <a:p>
            <a:r>
              <a:rPr lang="en-US" dirty="0" smtClean="0"/>
              <a:t>Why is timing critical?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Watch video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5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Procedure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Newborn Screens: Collection and Handling 	</a:t>
            </a:r>
          </a:p>
          <a:p>
            <a:pPr lvl="1"/>
            <a:r>
              <a:rPr lang="en-US" dirty="0" smtClean="0"/>
              <a:t>CTX.LAB.PHL.001.R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Click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Collect New Born Screens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Between 24-48 </a:t>
            </a:r>
            <a:r>
              <a:rPr lang="en-US" dirty="0" smtClean="0"/>
              <a:t>hours (Hospital)</a:t>
            </a:r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sample between 1-2 weeks old </a:t>
            </a:r>
            <a:r>
              <a:rPr lang="en-US" dirty="0" smtClean="0"/>
              <a:t>(Clinic</a:t>
            </a:r>
            <a:r>
              <a:rPr lang="en-US" dirty="0"/>
              <a:t>)</a:t>
            </a:r>
          </a:p>
          <a:p>
            <a:r>
              <a:rPr lang="en-US" dirty="0" smtClean="0"/>
              <a:t>Parents fill out Parent information form</a:t>
            </a:r>
          </a:p>
          <a:p>
            <a:r>
              <a:rPr lang="en-US" dirty="0" smtClean="0"/>
              <a:t>2mm lancet</a:t>
            </a:r>
          </a:p>
          <a:p>
            <a:pPr lvl="1"/>
            <a:r>
              <a:rPr lang="en-US" dirty="0" smtClean="0"/>
              <a:t>Wipe first drop</a:t>
            </a:r>
          </a:p>
          <a:p>
            <a:pPr lvl="1"/>
            <a:r>
              <a:rPr lang="en-US" dirty="0" smtClean="0"/>
              <a:t>Allow blood to soak through only one side.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>
                <a:hlinkClick r:id="rId2"/>
              </a:rPr>
              <a:t>Watch Video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59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Newborn Screening Kit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70658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Avoid using a highlighter</a:t>
            </a:r>
          </a:p>
          <a:p>
            <a:r>
              <a:rPr lang="en-US" sz="4000" dirty="0" smtClean="0"/>
              <a:t>Complete all areas</a:t>
            </a:r>
          </a:p>
          <a:p>
            <a:endParaRPr lang="en-US" sz="4000" dirty="0" smtClean="0">
              <a:hlinkClick r:id="rId2"/>
            </a:endParaRPr>
          </a:p>
          <a:p>
            <a:r>
              <a:rPr lang="en-US" sz="4000" dirty="0" smtClean="0">
                <a:hlinkClick r:id="rId2"/>
              </a:rPr>
              <a:t>Watch Video</a:t>
            </a: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Newborn Screening Blood Spot Card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Drying and Protecting</a:t>
            </a:r>
          </a:p>
          <a:p>
            <a:pPr lvl="1"/>
            <a:r>
              <a:rPr lang="en-US" sz="3600" dirty="0"/>
              <a:t>Dry 3-4 hours flat </a:t>
            </a:r>
            <a:endParaRPr lang="en-US" sz="4000" dirty="0" smtClean="0"/>
          </a:p>
          <a:p>
            <a:r>
              <a:rPr lang="en-US" sz="4000" dirty="0" smtClean="0"/>
              <a:t>L&amp;D</a:t>
            </a:r>
          </a:p>
          <a:p>
            <a:pPr lvl="1"/>
            <a:r>
              <a:rPr lang="en-US" sz="3600" dirty="0" smtClean="0"/>
              <a:t>Collect in EPIC (This prevents accidental cancellation)</a:t>
            </a:r>
          </a:p>
          <a:p>
            <a:pPr lvl="1"/>
            <a:r>
              <a:rPr lang="en-US" sz="3600" dirty="0" smtClean="0"/>
              <a:t>Place specimen to dry</a:t>
            </a:r>
          </a:p>
          <a:p>
            <a:pPr lvl="1"/>
            <a:r>
              <a:rPr lang="en-US" sz="3600" dirty="0" smtClean="0"/>
              <a:t>Send to Laboratory</a:t>
            </a:r>
          </a:p>
          <a:p>
            <a:r>
              <a:rPr lang="en-US" sz="4000" dirty="0" smtClean="0"/>
              <a:t>Lab</a:t>
            </a:r>
          </a:p>
          <a:p>
            <a:pPr lvl="1"/>
            <a:r>
              <a:rPr lang="en-US" sz="3600" dirty="0" smtClean="0"/>
              <a:t>Check with L&amp;D around 06:30 </a:t>
            </a:r>
            <a:r>
              <a:rPr lang="en-US" sz="3600" dirty="0"/>
              <a:t>and 14:30 for dried </a:t>
            </a:r>
            <a:r>
              <a:rPr lang="en-US" sz="3600" dirty="0" smtClean="0"/>
              <a:t>specimens that have not been sent to lab (This helps ensure they are prepared for shipping)</a:t>
            </a:r>
          </a:p>
          <a:p>
            <a:pPr lvl="1"/>
            <a:r>
              <a:rPr lang="en-US" sz="3600" dirty="0" smtClean="0"/>
              <a:t>Check for acceptability immediately upon receiving in lab</a:t>
            </a:r>
          </a:p>
          <a:p>
            <a:pPr lvl="2"/>
            <a:r>
              <a:rPr lang="en-US" sz="3200" dirty="0" smtClean="0"/>
              <a:t>Reject if collected &lt;24 hours after delivery if patient is still in house</a:t>
            </a:r>
          </a:p>
          <a:p>
            <a:pPr lvl="2"/>
            <a:r>
              <a:rPr lang="en-US" sz="3200" dirty="0" smtClean="0"/>
              <a:t>Check that all data is properly filled out on the card</a:t>
            </a:r>
            <a:endParaRPr lang="en-US" sz="3600" dirty="0" smtClean="0"/>
          </a:p>
          <a:p>
            <a:r>
              <a:rPr lang="en-US" dirty="0" smtClean="0">
                <a:hlinkClick r:id="rId2"/>
              </a:rPr>
              <a:t>Watch Video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614" y="1600201"/>
            <a:ext cx="3231016" cy="179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SWH Blue and Teal Presentation Template">
  <a:themeElements>
    <a:clrScheme name="BSWH">
      <a:dk1>
        <a:sysClr val="windowText" lastClr="000000"/>
      </a:dk1>
      <a:lt1>
        <a:sysClr val="window" lastClr="FFFFFF"/>
      </a:lt1>
      <a:dk2>
        <a:srgbClr val="0067B1"/>
      </a:dk2>
      <a:lt2>
        <a:srgbClr val="EEECE1"/>
      </a:lt2>
      <a:accent1>
        <a:srgbClr val="72C7E7"/>
      </a:accent1>
      <a:accent2>
        <a:srgbClr val="FF5800"/>
      </a:accent2>
      <a:accent3>
        <a:srgbClr val="00AF3F"/>
      </a:accent3>
      <a:accent4>
        <a:srgbClr val="FFD478"/>
      </a:accent4>
      <a:accent5>
        <a:srgbClr val="0090BA"/>
      </a:accent5>
      <a:accent6>
        <a:srgbClr val="FFB652"/>
      </a:accent6>
      <a:hlink>
        <a:srgbClr val="0000FF"/>
      </a:hlink>
      <a:folHlink>
        <a:srgbClr val="99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WH Blue and Teal Presentation Template" id="{5171A3A7-61D2-4F15-A360-A827351D8B01}" vid="{BD508240-7006-4D9A-B970-6C4CC3735E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BSWH Blue and Teal Presentation Template</Template>
  <TotalTime>146</TotalTime>
  <Words>188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BSWH Blue and Teal Presentation Template</vt:lpstr>
      <vt:lpstr>Newborn Screen</vt:lpstr>
      <vt:lpstr>More Than Drops on a Card</vt:lpstr>
      <vt:lpstr>Policy and Procedure </vt:lpstr>
      <vt:lpstr>How to Collect New Born Screens</vt:lpstr>
      <vt:lpstr>Newborn Screening Kit Completion</vt:lpstr>
      <vt:lpstr>Newborn Screening Blood Spot Card Submission</vt:lpstr>
    </vt:vector>
  </TitlesOfParts>
  <Company>Baylor Scott &amp; White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Born Screen</dc:title>
  <dc:creator>Cushing, Opal D</dc:creator>
  <cp:lastModifiedBy>Cushing, Opal D</cp:lastModifiedBy>
  <cp:revision>9</cp:revision>
  <dcterms:created xsi:type="dcterms:W3CDTF">2018-06-19T19:56:44Z</dcterms:created>
  <dcterms:modified xsi:type="dcterms:W3CDTF">2018-06-19T22:23:13Z</dcterms:modified>
</cp:coreProperties>
</file>