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6" r:id="rId3"/>
    <p:sldId id="260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234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ounded Rectangle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B80-E845-4D89-8F8B-A2DDBE8CF02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FB218A58-F4C5-4EF9-967F-FCAB888E11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B80-E845-4D89-8F8B-A2DDBE8CF02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8A58-F4C5-4EF9-967F-FCAB888E1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B80-E845-4D89-8F8B-A2DDBE8CF02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8A58-F4C5-4EF9-967F-FCAB888E1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B80-E845-4D89-8F8B-A2DDBE8CF02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8A58-F4C5-4EF9-967F-FCAB888E11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ounded Rectangle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B80-E845-4D89-8F8B-A2DDBE8CF02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B218A58-F4C5-4EF9-967F-FCAB888E1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B80-E845-4D89-8F8B-A2DDBE8CF02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8A58-F4C5-4EF9-967F-FCAB888E11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B80-E845-4D89-8F8B-A2DDBE8CF02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8A58-F4C5-4EF9-967F-FCAB888E11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B80-E845-4D89-8F8B-A2DDBE8CF02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8A58-F4C5-4EF9-967F-FCAB888E1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B80-E845-4D89-8F8B-A2DDBE8CF02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8A58-F4C5-4EF9-967F-FCAB888E1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ounded Rectangle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B80-E845-4D89-8F8B-A2DDBE8CF02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218A58-F4C5-4EF9-967F-FCAB888E11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A4AB80-E845-4D89-8F8B-A2DDBE8CF02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FB218A58-F4C5-4EF9-967F-FCAB888E11C1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ounded Rectangle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9A4AB80-E845-4D89-8F8B-A2DDBE8CF029}" type="datetimeFigureOut">
              <a:rPr lang="en-US" smtClean="0"/>
              <a:pPr/>
              <a:t>7/6/2018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FB218A58-F4C5-4EF9-967F-FCAB888E11C1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90600" y="3200400"/>
            <a:ext cx="7315200" cy="16002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Tahoma" pitchFamily="34" charset="0"/>
                <a:cs typeface="Tahoma" pitchFamily="34" charset="0"/>
              </a:rPr>
              <a:t>Improving Communication Through Outlook Email</a:t>
            </a:r>
          </a:p>
          <a:p>
            <a:endParaRPr lang="en-US" sz="2400" dirty="0" smtClean="0">
              <a:latin typeface="Tahoma" pitchFamily="34" charset="0"/>
              <a:cs typeface="Tahoma" pitchFamily="34" charset="0"/>
            </a:endParaRP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Baylor Scott &amp; White All Saints Fort Worth</a:t>
            </a:r>
          </a:p>
          <a:p>
            <a:r>
              <a:rPr lang="en-US" sz="2000" dirty="0" smtClean="0">
                <a:latin typeface="Tahoma" pitchFamily="34" charset="0"/>
                <a:cs typeface="Tahoma" pitchFamily="34" charset="0"/>
              </a:rPr>
              <a:t>Laboratory Personnel</a:t>
            </a:r>
          </a:p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MS Outlook Email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the BSWH Policy?</a:t>
            </a:r>
          </a:p>
        </p:txBody>
      </p:sp>
      <p:sp>
        <p:nvSpPr>
          <p:cNvPr id="3" name="Rectangle 2"/>
          <p:cNvSpPr/>
          <p:nvPr/>
        </p:nvSpPr>
        <p:spPr>
          <a:xfrm>
            <a:off x="381000" y="2133600"/>
            <a:ext cx="868680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 Hand off communication occurs in a variety of ways, including but not limited to the following: 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 Communication logs 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 Huddle boards 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 </a:t>
            </a:r>
            <a:r>
              <a:rPr lang="en-US" sz="1600" b="1" dirty="0">
                <a:solidFill>
                  <a:srgbClr val="0000FF"/>
                </a:solidFill>
                <a:latin typeface="Arial" panose="020B0604020202020204" pitchFamily="34" charset="0"/>
              </a:rPr>
              <a:t>E mail 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 Communication books 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 Verbal communication 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 Dry Erase/Bulletin boards </a:t>
            </a:r>
          </a:p>
          <a:p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 Pending lists </a:t>
            </a:r>
          </a:p>
          <a:p>
            <a:endParaRPr lang="en-US" sz="1600" dirty="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Each facility or department uses the method that can disseminate information by the most efficient means. This may include using one or more methods</a:t>
            </a:r>
            <a:r>
              <a:rPr lang="en-US" sz="1600" dirty="0">
                <a:solidFill>
                  <a:srgbClr val="0000FF"/>
                </a:solidFill>
                <a:latin typeface="Arial" panose="020B0604020202020204" pitchFamily="34" charset="0"/>
              </a:rPr>
              <a:t>. </a:t>
            </a:r>
            <a:r>
              <a:rPr lang="en-US" sz="1600" b="1" i="1" dirty="0">
                <a:solidFill>
                  <a:srgbClr val="0000FF"/>
                </a:solidFill>
                <a:latin typeface="Arial" panose="020B0604020202020204" pitchFamily="34" charset="0"/>
              </a:rPr>
              <a:t>Employees are responsible for reading and responding to all forms of communication if necessary. </a:t>
            </a:r>
            <a:r>
              <a:rPr lang="en-US" sz="1600" b="1" i="1" dirty="0" smtClean="0">
                <a:solidFill>
                  <a:srgbClr val="0000FF"/>
                </a:solidFill>
                <a:latin typeface="Arial" panose="020B0604020202020204" pitchFamily="34" charset="0"/>
              </a:rPr>
              <a:t> </a:t>
            </a:r>
            <a:r>
              <a:rPr lang="en-US" sz="1600" dirty="0" smtClean="0">
                <a:solidFill>
                  <a:srgbClr val="000000"/>
                </a:solidFill>
                <a:latin typeface="Arial" panose="020B0604020202020204" pitchFamily="34" charset="0"/>
              </a:rPr>
              <a:t>When </a:t>
            </a:r>
            <a:r>
              <a:rPr lang="en-US" sz="1600" dirty="0">
                <a:solidFill>
                  <a:srgbClr val="000000"/>
                </a:solidFill>
                <a:latin typeface="Arial" panose="020B0604020202020204" pitchFamily="34" charset="0"/>
              </a:rPr>
              <a:t>possible conduct face-to-face hand-off communication and sign outs between senders and receivers in locations free from interruptions. </a:t>
            </a:r>
            <a:endParaRPr lang="en-US" sz="1600" dirty="0"/>
          </a:p>
        </p:txBody>
      </p:sp>
      <p:sp>
        <p:nvSpPr>
          <p:cNvPr id="4" name="Rectangle 3"/>
          <p:cNvSpPr/>
          <p:nvPr/>
        </p:nvSpPr>
        <p:spPr>
          <a:xfrm>
            <a:off x="533400" y="1676400"/>
            <a:ext cx="81534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Effective Hand-Off Communication               BHCS.LAB.QM.0214</a:t>
            </a:r>
          </a:p>
        </p:txBody>
      </p:sp>
    </p:spTree>
    <p:extLst>
      <p:ext uri="{BB962C8B-B14F-4D97-AF65-F5344CB8AC3E}">
        <p14:creationId xmlns:p14="http://schemas.microsoft.com/office/powerpoint/2010/main" val="4176253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the expectation?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8600" y="2819400"/>
            <a:ext cx="8534400" cy="1338262"/>
          </a:xfrm>
        </p:spPr>
        <p:txBody>
          <a:bodyPr>
            <a:normAutofit fontScale="25000" lnSpcReduction="20000"/>
          </a:bodyPr>
          <a:lstStyle/>
          <a:p>
            <a:r>
              <a:rPr lang="en-US" sz="7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It is the expectation, that </a:t>
            </a:r>
            <a:r>
              <a:rPr lang="en-US" sz="7200" b="1" i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every individual on the lab team</a:t>
            </a:r>
            <a:r>
              <a:rPr lang="en-US" sz="7200" b="1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 </a:t>
            </a:r>
            <a:r>
              <a:rPr lang="en-US" sz="7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is responsible for:</a:t>
            </a:r>
          </a:p>
          <a:p>
            <a:endParaRPr lang="en-US" sz="7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7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Checking email </a:t>
            </a:r>
            <a:r>
              <a:rPr lang="en-US" sz="7200" b="1" i="1" dirty="0" smtClean="0">
                <a:solidFill>
                  <a:srgbClr val="0000FF"/>
                </a:solidFill>
                <a:latin typeface="Tahoma" pitchFamily="34" charset="0"/>
                <a:cs typeface="Tahoma" pitchFamily="34" charset="0"/>
              </a:rPr>
              <a:t>each day of work</a:t>
            </a:r>
          </a:p>
          <a:p>
            <a:endParaRPr lang="en-US" sz="7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7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Timely responses to emailed meeting invitations/notifications</a:t>
            </a:r>
          </a:p>
          <a:p>
            <a:endParaRPr lang="en-US" sz="7200" dirty="0" smtClean="0">
              <a:solidFill>
                <a:schemeClr val="tx1"/>
              </a:solidFill>
              <a:latin typeface="Tahoma" pitchFamily="34" charset="0"/>
              <a:cs typeface="Tahoma" pitchFamily="34" charset="0"/>
            </a:endParaRPr>
          </a:p>
          <a:p>
            <a:pPr>
              <a:buFont typeface="Arial" pitchFamily="34" charset="0"/>
              <a:buChar char="•"/>
            </a:pPr>
            <a:r>
              <a:rPr lang="en-US" sz="7200" dirty="0" smtClean="0">
                <a:solidFill>
                  <a:schemeClr val="tx1"/>
                </a:solidFill>
                <a:latin typeface="Tahoma" pitchFamily="34" charset="0"/>
                <a:cs typeface="Tahoma" pitchFamily="34" charset="0"/>
              </a:rPr>
              <a:t>Utilizing proper “email etiquette” when communicating electronically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00200" y="2057400"/>
            <a:ext cx="5723939" cy="127727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There is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an attestation associated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with this module</a:t>
            </a:r>
          </a:p>
          <a:p>
            <a:pPr marL="514350" indent="-514350">
              <a:buFont typeface="+mj-lt"/>
              <a:buAutoNum type="arabicPeriod"/>
            </a:pP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Close this document</a:t>
            </a:r>
          </a:p>
          <a:p>
            <a:pPr marL="514350" indent="-514350">
              <a:spcAft>
                <a:spcPts val="600"/>
              </a:spcAft>
              <a:buFont typeface="+mj-lt"/>
              <a:buAutoNum type="arabicPeriod"/>
            </a:pP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Click on the box to verify review of the </a:t>
            </a:r>
            <a:r>
              <a:rPr lang="en-US" dirty="0" smtClean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document</a:t>
            </a:r>
            <a:endParaRPr lang="en-US" dirty="0" smtClean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quity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quity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Equity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43</TotalTime>
  <Words>192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Franklin Gothic Book</vt:lpstr>
      <vt:lpstr>Perpetua</vt:lpstr>
      <vt:lpstr>Tahoma</vt:lpstr>
      <vt:lpstr>Wingdings 2</vt:lpstr>
      <vt:lpstr>Equity</vt:lpstr>
      <vt:lpstr>MS Outlook Email</vt:lpstr>
      <vt:lpstr>What is the BSWH Policy?</vt:lpstr>
      <vt:lpstr>What is the expectation?</vt:lpstr>
      <vt:lpstr>PowerPoint Presentation</vt:lpstr>
    </vt:vector>
  </TitlesOfParts>
  <Company>Baylor Health Care System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MS Outlook 101</dc:title>
  <dc:creator>e66942</dc:creator>
  <cp:lastModifiedBy>Lingenfelter, Lisa D.</cp:lastModifiedBy>
  <cp:revision>8</cp:revision>
  <dcterms:created xsi:type="dcterms:W3CDTF">2013-02-27T17:43:20Z</dcterms:created>
  <dcterms:modified xsi:type="dcterms:W3CDTF">2018-07-06T15:22:24Z</dcterms:modified>
</cp:coreProperties>
</file>