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2" r:id="rId27"/>
    <p:sldId id="284" r:id="rId28"/>
    <p:sldId id="286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39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9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0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0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8F28-E217-4A5A-B1FC-CBD6CEEF9C30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7EC4-6645-4BBE-A918-A0986974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KP-C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Self-Reported Training</a:t>
            </a:r>
          </a:p>
          <a:p>
            <a:r>
              <a:rPr lang="en-US" dirty="0" smtClean="0"/>
              <a:t>CAP® this material is for internal use only to full-till the Self-reported training requirements for this survey not for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7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Bcp-24 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431" y="2776329"/>
            <a:ext cx="4220931" cy="286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592" y="3237748"/>
            <a:ext cx="58293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84" y="2153236"/>
            <a:ext cx="6904706" cy="45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762836"/>
            <a:ext cx="4509656" cy="299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62" y="2951288"/>
            <a:ext cx="6000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81" y="1696034"/>
            <a:ext cx="10465051" cy="460049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CASE </a:t>
            </a:r>
            <a:r>
              <a:rPr lang="en-US" b="1" dirty="0"/>
              <a:t>DISCUSSION: NEUROPATHY – MCLEOD SYNDROME</a:t>
            </a:r>
          </a:p>
          <a:p>
            <a:r>
              <a:rPr lang="en-US" dirty="0"/>
              <a:t>Neuropathies, diseases affecting the function of peripheral nerves, are commonly encountered in clinical </a:t>
            </a:r>
            <a:r>
              <a:rPr lang="en-US" dirty="0" smtClean="0"/>
              <a:t>practice.  Patients </a:t>
            </a:r>
            <a:r>
              <a:rPr lang="en-US" dirty="0"/>
              <a:t>can present with impaired movement, sensation, or other organ dysfunction, but identifying </a:t>
            </a:r>
            <a:r>
              <a:rPr lang="en-US" dirty="0" smtClean="0"/>
              <a:t>the underlying </a:t>
            </a:r>
            <a:r>
              <a:rPr lang="en-US" dirty="0"/>
              <a:t>cause is often difficult, as numerous disorders can affect nerve function. Diagnosis often </a:t>
            </a:r>
            <a:r>
              <a:rPr lang="en-US" dirty="0" smtClean="0"/>
              <a:t>requires extensive </a:t>
            </a:r>
            <a:r>
              <a:rPr lang="en-US" dirty="0"/>
              <a:t>testing, including thorough physical and neuromuscular exam, metabolic and other blood </a:t>
            </a:r>
            <a:r>
              <a:rPr lang="en-US" dirty="0" smtClean="0"/>
              <a:t>tests, cerebrospinal </a:t>
            </a:r>
            <a:r>
              <a:rPr lang="en-US" dirty="0"/>
              <a:t>fluid evaluation, and </a:t>
            </a:r>
            <a:r>
              <a:rPr lang="en-US" dirty="0" err="1"/>
              <a:t>electrodiagnostic</a:t>
            </a:r>
            <a:r>
              <a:rPr lang="en-US" dirty="0"/>
              <a:t> studies.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developed world, the most frequent cause </a:t>
            </a:r>
            <a:r>
              <a:rPr lang="en-US" dirty="0" smtClean="0"/>
              <a:t>of peripheral </a:t>
            </a:r>
            <a:r>
              <a:rPr lang="en-US" dirty="0"/>
              <a:t>neuropathy is type 2 diabetes mellitus, and testing to establish diagnosis or extent of the damage </a:t>
            </a:r>
            <a:r>
              <a:rPr lang="en-US" dirty="0" smtClean="0"/>
              <a:t>can be </a:t>
            </a:r>
            <a:r>
              <a:rPr lang="en-US" dirty="0"/>
              <a:t>very focused. Careful attention to other presenting symptoms, clinical and family history are key to </a:t>
            </a:r>
            <a:r>
              <a:rPr lang="en-US" dirty="0" smtClean="0"/>
              <a:t>timely diagnosis </a:t>
            </a:r>
            <a:r>
              <a:rPr lang="en-US" dirty="0"/>
              <a:t>and appropriate </a:t>
            </a:r>
            <a:r>
              <a:rPr lang="en-US" dirty="0" smtClean="0"/>
              <a:t>management.  </a:t>
            </a:r>
          </a:p>
          <a:p>
            <a:r>
              <a:rPr lang="en-US" dirty="0" smtClean="0"/>
              <a:t>In </a:t>
            </a:r>
            <a:r>
              <a:rPr lang="en-US" dirty="0"/>
              <a:t>this case, the patient’s neuropathy is also associated with abnormal involuntary movement disorder known </a:t>
            </a:r>
            <a:r>
              <a:rPr lang="en-US" dirty="0" err="1" smtClean="0"/>
              <a:t>aschorea</a:t>
            </a:r>
            <a:r>
              <a:rPr lang="en-US" dirty="0"/>
              <a:t>. While the differential diagnosis of peripheral neuropathy is broad, the constellation of findings </a:t>
            </a:r>
            <a:r>
              <a:rPr lang="en-US" dirty="0" smtClean="0"/>
              <a:t>including chorea </a:t>
            </a:r>
            <a:r>
              <a:rPr lang="en-US" dirty="0"/>
              <a:t>presenting in a man approximately 50 years of age and a blood smear with numerous </a:t>
            </a:r>
            <a:r>
              <a:rPr lang="en-US" dirty="0" err="1" smtClean="0"/>
              <a:t>acanthocytes</a:t>
            </a:r>
            <a:r>
              <a:rPr lang="en-US" dirty="0" smtClean="0"/>
              <a:t> narrows </a:t>
            </a:r>
            <a:r>
              <a:rPr lang="en-US" dirty="0"/>
              <a:t>the diagnostic considerations significantly and underscores the importance of a thorough </a:t>
            </a:r>
            <a:r>
              <a:rPr lang="en-US" dirty="0" smtClean="0"/>
              <a:t>peripheral blood </a:t>
            </a:r>
            <a:r>
              <a:rPr lang="en-US" dirty="0"/>
              <a:t>smear review. Together, the findings are strongly suspicious for McLeod </a:t>
            </a:r>
            <a:r>
              <a:rPr lang="en-US" dirty="0" err="1"/>
              <a:t>neuroacanthocytosis</a:t>
            </a:r>
            <a:r>
              <a:rPr lang="en-US" dirty="0"/>
              <a:t> syndrome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1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Discussion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GENETIC AND CLINICAL PRESENTATION</a:t>
            </a:r>
          </a:p>
          <a:p>
            <a:r>
              <a:rPr lang="en-US" dirty="0"/>
              <a:t>McLeod syndrome is an X-linked recessive disease caused by mutations of the </a:t>
            </a:r>
            <a:r>
              <a:rPr lang="en-US" i="1" dirty="0"/>
              <a:t>XK gene</a:t>
            </a:r>
            <a:r>
              <a:rPr lang="en-US" dirty="0"/>
              <a:t>. The specific function </a:t>
            </a:r>
            <a:r>
              <a:rPr lang="en-US" dirty="0" smtClean="0"/>
              <a:t>of the </a:t>
            </a:r>
            <a:r>
              <a:rPr lang="en-US" dirty="0"/>
              <a:t>expressed protein is not entirely clear, but mutations are associated with weak expression of the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smtClean="0"/>
              <a:t>red blood </a:t>
            </a:r>
            <a:r>
              <a:rPr lang="en-US" dirty="0"/>
              <a:t>cell antigens. Over 30 different mutations have been identified in the </a:t>
            </a:r>
            <a:r>
              <a:rPr lang="en-US" i="1" dirty="0"/>
              <a:t>XK gene</a:t>
            </a:r>
            <a:r>
              <a:rPr lang="en-US" dirty="0"/>
              <a:t>, and associate with a </a:t>
            </a:r>
            <a:r>
              <a:rPr lang="en-US" dirty="0" smtClean="0"/>
              <a:t>variety of </a:t>
            </a:r>
            <a:r>
              <a:rPr lang="en-US" dirty="0"/>
              <a:t>neuromuscular findings including myopathy, peripheral neuropathy, muscle atrophy, chorea, and </a:t>
            </a:r>
            <a:r>
              <a:rPr lang="en-US" dirty="0" smtClean="0"/>
              <a:t>seizure disorders</a:t>
            </a:r>
            <a:r>
              <a:rPr lang="en-US" dirty="0"/>
              <a:t>. Cardiac manifestations include arrhythmias and dilated cardiomyopathy.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the disorder is X-linked, the disease manifests in men, but the reason as to why the presentation is delayed</a:t>
            </a:r>
          </a:p>
          <a:p>
            <a:pPr marL="0" indent="0">
              <a:buNone/>
            </a:pPr>
            <a:r>
              <a:rPr lang="en-US" dirty="0"/>
              <a:t>until age 40-50 is not entirely understood. Also, the disease is variably penetrant, while most patients with the</a:t>
            </a:r>
          </a:p>
          <a:p>
            <a:pPr marL="0" indent="0">
              <a:buNone/>
            </a:pPr>
            <a:r>
              <a:rPr lang="en-US" dirty="0"/>
              <a:t>mutation are symptomatic, a few individuals show no or minor neuromuscular manifestations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3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Discussion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DIAGNOSIS</a:t>
            </a:r>
          </a:p>
          <a:p>
            <a:pPr marL="0" indent="0">
              <a:buNone/>
            </a:pPr>
            <a:r>
              <a:rPr lang="en-US" dirty="0"/>
              <a:t>Although none of the clinical or conventional laboratory tests are entirely specific, the constellation of findings </a:t>
            </a:r>
            <a:r>
              <a:rPr lang="en-US" dirty="0" smtClean="0"/>
              <a:t>is often </a:t>
            </a:r>
            <a:r>
              <a:rPr lang="en-US" dirty="0"/>
              <a:t>diagnostic.</a:t>
            </a:r>
          </a:p>
          <a:p>
            <a:pPr marL="0" indent="0">
              <a:buNone/>
            </a:pPr>
            <a:r>
              <a:rPr lang="en-US" i="1" dirty="0"/>
              <a:t>PERIPHERAL BLOOD EVALUATION</a:t>
            </a:r>
          </a:p>
          <a:p>
            <a:r>
              <a:rPr lang="en-US" dirty="0"/>
              <a:t>The hematology laboratory plays an important role in establishing the diagnosis of McLeod syndrome, </a:t>
            </a:r>
            <a:r>
              <a:rPr lang="en-US" dirty="0" smtClean="0"/>
              <a:t>as significant </a:t>
            </a:r>
            <a:r>
              <a:rPr lang="en-US" dirty="0" err="1"/>
              <a:t>acanthocytosis</a:t>
            </a:r>
            <a:r>
              <a:rPr lang="en-US" dirty="0"/>
              <a:t> is an uncommon blood finding. A well-prepared peripheral blood smear from a </a:t>
            </a:r>
            <a:r>
              <a:rPr lang="en-US" dirty="0" smtClean="0"/>
              <a:t>freshly collected </a:t>
            </a:r>
            <a:r>
              <a:rPr lang="en-US" dirty="0"/>
              <a:t>sample confirms numerous </a:t>
            </a:r>
            <a:r>
              <a:rPr lang="en-US" dirty="0" err="1"/>
              <a:t>acanthocytes</a:t>
            </a:r>
            <a:r>
              <a:rPr lang="en-US" dirty="0"/>
              <a:t> (spur cells), with 3 - 20, thin, irregular projections with </a:t>
            </a:r>
            <a:r>
              <a:rPr lang="en-US" dirty="0" smtClean="0"/>
              <a:t>club-like ends</a:t>
            </a:r>
            <a:r>
              <a:rPr lang="en-US" dirty="0"/>
              <a:t>. While </a:t>
            </a:r>
            <a:r>
              <a:rPr lang="en-US" dirty="0" err="1"/>
              <a:t>acanthocytes</a:t>
            </a:r>
            <a:r>
              <a:rPr lang="en-US" dirty="0"/>
              <a:t> can be seen in small numbers in otherwise normal blood smears, true </a:t>
            </a:r>
            <a:r>
              <a:rPr lang="en-US" dirty="0" err="1"/>
              <a:t>acanthocytosis</a:t>
            </a:r>
            <a:r>
              <a:rPr lang="en-US" dirty="0"/>
              <a:t> </a:t>
            </a:r>
            <a:r>
              <a:rPr lang="en-US" dirty="0" smtClean="0"/>
              <a:t>is rare.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6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Discussion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44687"/>
            <a:ext cx="9905999" cy="40069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DIFFERENTIAL DIAGNOSIS</a:t>
            </a:r>
          </a:p>
          <a:p>
            <a:r>
              <a:rPr lang="en-US" dirty="0">
                <a:latin typeface="Arial" panose="020B0604020202020204" pitchFamily="34" charset="0"/>
              </a:rPr>
              <a:t>The differential diagnosis of </a:t>
            </a:r>
            <a:r>
              <a:rPr lang="en-US" dirty="0" err="1">
                <a:latin typeface="Arial" panose="020B0604020202020204" pitchFamily="34" charset="0"/>
              </a:rPr>
              <a:t>acanthocytosis</a:t>
            </a:r>
            <a:r>
              <a:rPr lang="en-US" dirty="0">
                <a:latin typeface="Arial" panose="020B0604020202020204" pitchFamily="34" charset="0"/>
              </a:rPr>
              <a:t> is relatively narrow. In addition to McLeod syndrome, </a:t>
            </a:r>
            <a:r>
              <a:rPr lang="en-US" dirty="0" smtClean="0">
                <a:latin typeface="Arial" panose="020B0604020202020204" pitchFamily="34" charset="0"/>
              </a:rPr>
              <a:t>numerous </a:t>
            </a:r>
            <a:r>
              <a:rPr lang="en-US" dirty="0" err="1" smtClean="0">
                <a:latin typeface="Arial" panose="020B0604020202020204" pitchFamily="34" charset="0"/>
              </a:rPr>
              <a:t>acanthocytes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can be seen in the context of </a:t>
            </a:r>
            <a:r>
              <a:rPr lang="en-US" dirty="0" err="1">
                <a:latin typeface="Arial" panose="020B0604020202020204" pitchFamily="34" charset="0"/>
              </a:rPr>
              <a:t>abetalipoproteinemia</a:t>
            </a:r>
            <a:r>
              <a:rPr lang="en-US" dirty="0">
                <a:latin typeface="Arial" panose="020B0604020202020204" pitchFamily="34" charset="0"/>
              </a:rPr>
              <a:t> (hereditary </a:t>
            </a:r>
            <a:r>
              <a:rPr lang="en-US" dirty="0" err="1">
                <a:latin typeface="Arial" panose="020B0604020202020204" pitchFamily="34" charset="0"/>
              </a:rPr>
              <a:t>acanthocytosis</a:t>
            </a:r>
            <a:r>
              <a:rPr lang="en-US" dirty="0">
                <a:latin typeface="Arial" panose="020B0604020202020204" pitchFamily="34" charset="0"/>
              </a:rPr>
              <a:t>), </a:t>
            </a:r>
            <a:r>
              <a:rPr lang="en-US" dirty="0" smtClean="0">
                <a:latin typeface="Arial" panose="020B0604020202020204" pitchFamily="34" charset="0"/>
              </a:rPr>
              <a:t>post-splenectomy, end </a:t>
            </a:r>
            <a:r>
              <a:rPr lang="en-US" dirty="0">
                <a:latin typeface="Arial" panose="020B0604020202020204" pitchFamily="34" charset="0"/>
              </a:rPr>
              <a:t>stage liver disease, and anorexia or severe malnutrition. Further clinical laboratory evaluation can distinguish between these diagnostic considerations. Of note, </a:t>
            </a:r>
            <a:r>
              <a:rPr lang="en-US" dirty="0" err="1">
                <a:latin typeface="Arial" panose="020B0604020202020204" pitchFamily="34" charset="0"/>
              </a:rPr>
              <a:t>abetalipoproteinemia</a:t>
            </a:r>
            <a:r>
              <a:rPr lang="en-US" dirty="0">
                <a:latin typeface="Arial" panose="020B0604020202020204" pitchFamily="34" charset="0"/>
              </a:rPr>
              <a:t> is also an inherited genetic disorder associated with dysfunctional absorption of lipid and fat-soluble vitamins. Symptoms can include </a:t>
            </a:r>
            <a:r>
              <a:rPr lang="en-US" dirty="0" smtClean="0">
                <a:latin typeface="Arial" panose="020B0604020202020204" pitchFamily="34" charset="0"/>
              </a:rPr>
              <a:t>muscle weakness</a:t>
            </a:r>
            <a:r>
              <a:rPr lang="en-US" dirty="0">
                <a:latin typeface="Arial" panose="020B0604020202020204" pitchFamily="34" charset="0"/>
              </a:rPr>
              <a:t>, poor balance and coordination, and movement disorders, but these typically manifest in </a:t>
            </a:r>
            <a:r>
              <a:rPr lang="en-US" dirty="0" smtClean="0">
                <a:latin typeface="Arial" panose="020B0604020202020204" pitchFamily="34" charset="0"/>
              </a:rPr>
              <a:t>childhood along </a:t>
            </a:r>
            <a:r>
              <a:rPr lang="en-US" dirty="0">
                <a:latin typeface="Arial" panose="020B0604020202020204" pitchFamily="34" charset="0"/>
              </a:rPr>
              <a:t>with steatorrhea and failure to thrive.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05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Discussion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44687"/>
            <a:ext cx="9905999" cy="400693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PROGNOSIS AND THERAPY</a:t>
            </a:r>
          </a:p>
          <a:p>
            <a:r>
              <a:rPr lang="en-US" dirty="0">
                <a:latin typeface="Arial" panose="020B0604020202020204" pitchFamily="34" charset="0"/>
              </a:rPr>
              <a:t>Patients with McLeod syndrome presenting in adulthood typically have a life expectancy of 5 - 7 years after</a:t>
            </a:r>
          </a:p>
          <a:p>
            <a:r>
              <a:rPr lang="en-US" dirty="0">
                <a:latin typeface="Arial" panose="020B0604020202020204" pitchFamily="34" charset="0"/>
              </a:rPr>
              <a:t>diagnosis and related to degree of cardiac or neuromuscular dysfunction. There is no cure for disease, and care</a:t>
            </a:r>
          </a:p>
          <a:p>
            <a:r>
              <a:rPr lang="en-US" dirty="0">
                <a:latin typeface="Arial" panose="020B0604020202020204" pitchFamily="34" charset="0"/>
              </a:rPr>
              <a:t>is largely supportive, with dopamine antagonists used to treat chorea. Monitoring for progressive cardiac</a:t>
            </a:r>
          </a:p>
          <a:p>
            <a:r>
              <a:rPr lang="en-US" dirty="0">
                <a:latin typeface="Arial" panose="020B0604020202020204" pitchFamily="34" charset="0"/>
              </a:rPr>
              <a:t>dysfunction is necessary, and medical therapy or cardiac pacemakers may be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5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>
                <a:latin typeface="Arial" panose="020B0604020202020204" pitchFamily="34" charset="0"/>
              </a:rPr>
              <a:t>Yuri D. </a:t>
            </a:r>
            <a:r>
              <a:rPr lang="en-US" b="1" dirty="0" err="1">
                <a:latin typeface="Arial" panose="020B0604020202020204" pitchFamily="34" charset="0"/>
              </a:rPr>
              <a:t>Fedoriw</a:t>
            </a:r>
            <a:r>
              <a:rPr lang="en-US" b="1" dirty="0">
                <a:latin typeface="Arial" panose="020B0604020202020204" pitchFamily="34" charset="0"/>
              </a:rPr>
              <a:t>, MD</a:t>
            </a:r>
          </a:p>
          <a:p>
            <a:r>
              <a:rPr lang="en-US" b="1" dirty="0">
                <a:latin typeface="Arial" panose="020B0604020202020204" pitchFamily="34" charset="0"/>
              </a:rPr>
              <a:t>Hematology and Clinical Microscopy Resource Committee</a:t>
            </a:r>
          </a:p>
          <a:p>
            <a:r>
              <a:rPr lang="en-US" b="1" dirty="0">
                <a:latin typeface="Arial" panose="020B0604020202020204" pitchFamily="34" charset="0"/>
              </a:rPr>
              <a:t>REFERENCES:</a:t>
            </a:r>
          </a:p>
          <a:p>
            <a:r>
              <a:rPr lang="en-US" dirty="0">
                <a:latin typeface="Arial" panose="020B0604020202020204" pitchFamily="34" charset="0"/>
              </a:rPr>
              <a:t>1. Perkins S. Hereditary erythrocyte membrane defects</a:t>
            </a:r>
            <a:r>
              <a:rPr lang="en-US" i="1" dirty="0">
                <a:latin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</a:rPr>
              <a:t>In: </a:t>
            </a:r>
            <a:r>
              <a:rPr lang="en-US" dirty="0" err="1">
                <a:latin typeface="Arial" panose="020B0604020202020204" pitchFamily="34" charset="0"/>
              </a:rPr>
              <a:t>Kjeldsberg</a:t>
            </a:r>
            <a:r>
              <a:rPr lang="en-US" dirty="0">
                <a:latin typeface="Arial" panose="020B0604020202020204" pitchFamily="34" charset="0"/>
              </a:rPr>
              <a:t> CR. </a:t>
            </a:r>
            <a:r>
              <a:rPr lang="en-US" i="1" dirty="0">
                <a:latin typeface="Arial" panose="020B0604020202020204" pitchFamily="34" charset="0"/>
              </a:rPr>
              <a:t>Practical Diagnosis of</a:t>
            </a:r>
          </a:p>
          <a:p>
            <a:r>
              <a:rPr lang="en-US" i="1" dirty="0">
                <a:latin typeface="Arial" panose="020B0604020202020204" pitchFamily="34" charset="0"/>
              </a:rPr>
              <a:t>Hematologic Disorders</a:t>
            </a:r>
            <a:r>
              <a:rPr lang="en-US" dirty="0">
                <a:latin typeface="Arial" panose="020B0604020202020204" pitchFamily="34" charset="0"/>
              </a:rPr>
              <a:t>. 4</a:t>
            </a:r>
            <a:r>
              <a:rPr lang="en-US" sz="1000" dirty="0">
                <a:latin typeface="Arial" panose="020B0604020202020204" pitchFamily="34" charset="0"/>
              </a:rPr>
              <a:t>th </a:t>
            </a:r>
            <a:r>
              <a:rPr lang="en-US" dirty="0">
                <a:latin typeface="Arial" panose="020B0604020202020204" pitchFamily="34" charset="0"/>
              </a:rPr>
              <a:t>Edition, volume 1. Chicago, IL: ASCP Press; 2006.</a:t>
            </a:r>
          </a:p>
          <a:p>
            <a:r>
              <a:rPr lang="en-US" dirty="0">
                <a:latin typeface="Arial" panose="020B0604020202020204" pitchFamily="34" charset="0"/>
              </a:rPr>
              <a:t>2. Glassy EF. </a:t>
            </a:r>
            <a:r>
              <a:rPr lang="en-US" i="1" dirty="0">
                <a:latin typeface="Arial" panose="020B0604020202020204" pitchFamily="34" charset="0"/>
              </a:rPr>
              <a:t>Color Atlas of Hematology: An Illustrated Field Guide Based on Proficiency Testing</a:t>
            </a:r>
            <a:r>
              <a:rPr lang="en-US" dirty="0">
                <a:latin typeface="Arial" panose="020B0604020202020204" pitchFamily="34" charset="0"/>
              </a:rPr>
              <a:t>. Northfield</a:t>
            </a:r>
          </a:p>
          <a:p>
            <a:r>
              <a:rPr lang="en-US" dirty="0">
                <a:latin typeface="Arial" panose="020B0604020202020204" pitchFamily="34" charset="0"/>
              </a:rPr>
              <a:t>IL: College of American Pathologists; 1998.</a:t>
            </a:r>
          </a:p>
          <a:p>
            <a:r>
              <a:rPr lang="en-US" dirty="0">
                <a:latin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</a:rPr>
              <a:t>Storch</a:t>
            </a:r>
            <a:r>
              <a:rPr lang="en-US" dirty="0">
                <a:latin typeface="Arial" panose="020B0604020202020204" pitchFamily="34" charset="0"/>
              </a:rPr>
              <a:t> A, </a:t>
            </a:r>
            <a:r>
              <a:rPr lang="en-US" dirty="0" err="1">
                <a:latin typeface="Arial" panose="020B0604020202020204" pitchFamily="34" charset="0"/>
              </a:rPr>
              <a:t>Kornhass</a:t>
            </a:r>
            <a:r>
              <a:rPr lang="en-US" dirty="0">
                <a:latin typeface="Arial" panose="020B0604020202020204" pitchFamily="34" charset="0"/>
              </a:rPr>
              <a:t> M, Schwarz J. Testing for </a:t>
            </a:r>
            <a:r>
              <a:rPr lang="en-US" dirty="0" err="1">
                <a:latin typeface="Arial" panose="020B0604020202020204" pitchFamily="34" charset="0"/>
              </a:rPr>
              <a:t>acanthocytosis</a:t>
            </a:r>
            <a:r>
              <a:rPr lang="en-US" dirty="0">
                <a:latin typeface="Arial" panose="020B0604020202020204" pitchFamily="34" charset="0"/>
              </a:rPr>
              <a:t> A prospective reader-blinded study in</a:t>
            </a:r>
          </a:p>
          <a:p>
            <a:r>
              <a:rPr lang="fr-FR" dirty="0" err="1">
                <a:latin typeface="Arial" panose="020B0604020202020204" pitchFamily="34" charset="0"/>
              </a:rPr>
              <a:t>movement</a:t>
            </a:r>
            <a:r>
              <a:rPr lang="fr-FR" dirty="0">
                <a:latin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</a:rPr>
              <a:t>disorder</a:t>
            </a:r>
            <a:r>
              <a:rPr lang="fr-FR" dirty="0">
                <a:latin typeface="Arial" panose="020B0604020202020204" pitchFamily="34" charset="0"/>
              </a:rPr>
              <a:t> patients. </a:t>
            </a:r>
            <a:r>
              <a:rPr lang="fr-FR" i="1" dirty="0">
                <a:latin typeface="Arial" panose="020B0604020202020204" pitchFamily="34" charset="0"/>
              </a:rPr>
              <a:t>J </a:t>
            </a:r>
            <a:r>
              <a:rPr lang="fr-FR" i="1" dirty="0" err="1">
                <a:latin typeface="Arial" panose="020B0604020202020204" pitchFamily="34" charset="0"/>
              </a:rPr>
              <a:t>Neurol</a:t>
            </a:r>
            <a:r>
              <a:rPr lang="fr-FR" dirty="0">
                <a:latin typeface="Arial" panose="020B0604020202020204" pitchFamily="34" charset="0"/>
              </a:rPr>
              <a:t>. 2005;252:84</a:t>
            </a:r>
            <a:r>
              <a:rPr lang="fr-FR" dirty="0">
                <a:latin typeface="ArialMT"/>
              </a:rPr>
              <a:t>–</a:t>
            </a:r>
            <a:r>
              <a:rPr lang="fr-FR" dirty="0">
                <a:latin typeface="Arial" panose="020B0604020202020204" pitchFamily="34" charset="0"/>
              </a:rPr>
              <a:t>90.</a:t>
            </a:r>
          </a:p>
          <a:p>
            <a:r>
              <a:rPr lang="en-US" dirty="0">
                <a:latin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</a:rPr>
              <a:t>Danek</a:t>
            </a:r>
            <a:r>
              <a:rPr lang="en-US" dirty="0">
                <a:latin typeface="Arial" panose="020B0604020202020204" pitchFamily="34" charset="0"/>
              </a:rPr>
              <a:t> A, Rubio JP, </a:t>
            </a:r>
            <a:r>
              <a:rPr lang="en-US" dirty="0" err="1">
                <a:latin typeface="Arial" panose="020B0604020202020204" pitchFamily="34" charset="0"/>
              </a:rPr>
              <a:t>Rampoldi</a:t>
            </a:r>
            <a:r>
              <a:rPr lang="en-US" dirty="0">
                <a:latin typeface="Arial" panose="020B0604020202020204" pitchFamily="34" charset="0"/>
              </a:rPr>
              <a:t> L, Ho M, Dobson-Stone C, </a:t>
            </a:r>
            <a:r>
              <a:rPr lang="en-US" dirty="0" err="1">
                <a:latin typeface="Arial" panose="020B0604020202020204" pitchFamily="34" charset="0"/>
              </a:rPr>
              <a:t>Tison</a:t>
            </a:r>
            <a:r>
              <a:rPr lang="en-US" dirty="0">
                <a:latin typeface="Arial" panose="020B0604020202020204" pitchFamily="34" charset="0"/>
              </a:rPr>
              <a:t> F, </a:t>
            </a:r>
            <a:r>
              <a:rPr lang="en-US" dirty="0" err="1">
                <a:latin typeface="Arial" panose="020B0604020202020204" pitchFamily="34" charset="0"/>
              </a:rPr>
              <a:t>Symmans</a:t>
            </a:r>
            <a:r>
              <a:rPr lang="en-US" dirty="0">
                <a:latin typeface="Arial" panose="020B0604020202020204" pitchFamily="34" charset="0"/>
              </a:rPr>
              <a:t> WA, </a:t>
            </a:r>
            <a:r>
              <a:rPr lang="en-US" dirty="0" err="1">
                <a:latin typeface="Arial" panose="020B0604020202020204" pitchFamily="34" charset="0"/>
              </a:rPr>
              <a:t>Oechsner</a:t>
            </a:r>
            <a:r>
              <a:rPr lang="en-US" dirty="0">
                <a:latin typeface="Arial" panose="020B0604020202020204" pitchFamily="34" charset="0"/>
              </a:rPr>
              <a:t> M, </a:t>
            </a:r>
            <a:r>
              <a:rPr lang="en-US" dirty="0" err="1">
                <a:latin typeface="Arial" panose="020B0604020202020204" pitchFamily="34" charset="0"/>
              </a:rPr>
              <a:t>Kalckreuth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W, Watt JM, Corbett AJ, </a:t>
            </a:r>
            <a:r>
              <a:rPr lang="en-US" dirty="0" err="1">
                <a:latin typeface="Arial" panose="020B0604020202020204" pitchFamily="34" charset="0"/>
              </a:rPr>
              <a:t>Hamdalla</a:t>
            </a:r>
            <a:r>
              <a:rPr lang="en-US" dirty="0">
                <a:latin typeface="Arial" panose="020B0604020202020204" pitchFamily="34" charset="0"/>
              </a:rPr>
              <a:t> HH, Marshall AG, Sutton I, Dotti MT, </a:t>
            </a:r>
            <a:r>
              <a:rPr lang="en-US" dirty="0" err="1">
                <a:latin typeface="Arial" panose="020B0604020202020204" pitchFamily="34" charset="0"/>
              </a:rPr>
              <a:t>Malandrini</a:t>
            </a:r>
            <a:r>
              <a:rPr lang="en-US" dirty="0">
                <a:latin typeface="Arial" panose="020B0604020202020204" pitchFamily="34" charset="0"/>
              </a:rPr>
              <a:t> A, Walker RH, Daniels</a:t>
            </a:r>
          </a:p>
          <a:p>
            <a:r>
              <a:rPr lang="en-US" dirty="0">
                <a:latin typeface="Arial" panose="020B0604020202020204" pitchFamily="34" charset="0"/>
              </a:rPr>
              <a:t>G, Monaco AP (2001) McLeod </a:t>
            </a:r>
            <a:r>
              <a:rPr lang="en-US" dirty="0" err="1">
                <a:latin typeface="Arial" panose="020B0604020202020204" pitchFamily="34" charset="0"/>
              </a:rPr>
              <a:t>neuroacanthocytosis</a:t>
            </a:r>
            <a:r>
              <a:rPr lang="en-US" dirty="0">
                <a:latin typeface="Arial" panose="020B0604020202020204" pitchFamily="34" charset="0"/>
              </a:rPr>
              <a:t>: genotype and phenotype. </a:t>
            </a:r>
            <a:r>
              <a:rPr lang="en-US" i="1" dirty="0">
                <a:latin typeface="Arial" panose="020B0604020202020204" pitchFamily="34" charset="0"/>
              </a:rPr>
              <a:t>Ann </a:t>
            </a:r>
            <a:r>
              <a:rPr lang="en-US" i="1" dirty="0" err="1">
                <a:latin typeface="Arial" panose="020B0604020202020204" pitchFamily="34" charset="0"/>
              </a:rPr>
              <a:t>Neurol</a:t>
            </a:r>
            <a:r>
              <a:rPr lang="en-US" i="1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50:755</a:t>
            </a:r>
            <a:r>
              <a:rPr lang="en-US" dirty="0" smtClean="0">
                <a:latin typeface="ArialMT"/>
              </a:rPr>
              <a:t>–</a:t>
            </a:r>
            <a:r>
              <a:rPr lang="en-US" dirty="0" smtClean="0">
                <a:latin typeface="Arial" panose="020B0604020202020204" pitchFamily="34" charset="0"/>
              </a:rPr>
              <a:t>764.8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0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err="1" smtClean="0"/>
              <a:t>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84" y="2497096"/>
            <a:ext cx="9761580" cy="21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663532"/>
            <a:ext cx="10331560" cy="26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BCP-26 Ungraded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1" y="1953917"/>
            <a:ext cx="6302208" cy="43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BCP-26 Ungraded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548" y="2748001"/>
            <a:ext cx="4411009" cy="3019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96" y="3020428"/>
            <a:ext cx="5895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BCP-27 ungraded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925" y="1893093"/>
            <a:ext cx="6704542" cy="45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2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BCP-27 ungraded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16" y="2097089"/>
            <a:ext cx="4441618" cy="2984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260" y="2229095"/>
            <a:ext cx="6949773" cy="27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9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BCP-28 ungraded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540" y="1612831"/>
            <a:ext cx="7720649" cy="50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5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BCP-28 ungraded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332497"/>
            <a:ext cx="4041395" cy="2628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62" y="378354"/>
            <a:ext cx="5172075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962" y="3473979"/>
            <a:ext cx="5172075" cy="25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6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BCP-29 </a:t>
            </a:r>
            <a:r>
              <a:rPr lang="en-US" dirty="0" smtClean="0"/>
              <a:t>ungraded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971" y="1725069"/>
            <a:ext cx="7088187" cy="48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6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BCP-29 </a:t>
            </a:r>
            <a:r>
              <a:rPr lang="en-US" dirty="0" smtClean="0"/>
              <a:t>ungraded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803" y="2519154"/>
            <a:ext cx="3760394" cy="2550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2097088"/>
            <a:ext cx="61531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BCP-30 </a:t>
            </a:r>
            <a:r>
              <a:rPr lang="en-US" dirty="0" smtClean="0"/>
              <a:t>ungraded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49" y="1903036"/>
            <a:ext cx="4229100" cy="27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864" y="1903036"/>
            <a:ext cx="60579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the Attestation of Participation sheet in the Read me book, once everyone is complete Dr. Cleaves will sign the pages.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0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BCP-21 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149" y="1862932"/>
            <a:ext cx="7088187" cy="44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487" y="2568785"/>
            <a:ext cx="4971396" cy="3086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316" y="2766762"/>
            <a:ext cx="59436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4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BCP-22 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590" y="1580328"/>
            <a:ext cx="7483643" cy="49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BCP-22 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117" y="2422539"/>
            <a:ext cx="4655951" cy="3103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43" y="2288597"/>
            <a:ext cx="61245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BCP-23 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339" y="1710531"/>
            <a:ext cx="6758114" cy="45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BCP-23 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044" y="2729204"/>
            <a:ext cx="4124348" cy="2797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892" y="2975329"/>
            <a:ext cx="60579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9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Bcp-24 graded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442" y="1621297"/>
            <a:ext cx="6943987" cy="47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3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90</TotalTime>
  <Words>924</Words>
  <Application>Microsoft Office PowerPoint</Application>
  <PresentationFormat>Widescreen</PresentationFormat>
  <Paragraphs>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ArialMT</vt:lpstr>
      <vt:lpstr>Trebuchet MS</vt:lpstr>
      <vt:lpstr>Tw Cen MT</vt:lpstr>
      <vt:lpstr>Circuit</vt:lpstr>
      <vt:lpstr>KP-C 2018</vt:lpstr>
      <vt:lpstr>Case History </vt:lpstr>
      <vt:lpstr>BCP-21 Graded</vt:lpstr>
      <vt:lpstr>BCP-21</vt:lpstr>
      <vt:lpstr>BCP-22 Graded</vt:lpstr>
      <vt:lpstr>BCP-22 Graded</vt:lpstr>
      <vt:lpstr>BCP-23 Graded</vt:lpstr>
      <vt:lpstr>BCP-23 Graded</vt:lpstr>
      <vt:lpstr>Bcp-24 graded</vt:lpstr>
      <vt:lpstr>Bcp-24 graded</vt:lpstr>
      <vt:lpstr>Bcp-25</vt:lpstr>
      <vt:lpstr>Bcp-25</vt:lpstr>
      <vt:lpstr>Case discussion</vt:lpstr>
      <vt:lpstr>Case Discussion (cont’d)</vt:lpstr>
      <vt:lpstr>Case Discussion (Cont’d)</vt:lpstr>
      <vt:lpstr>Case Discussion (Cont’d)</vt:lpstr>
      <vt:lpstr>Case Discussion (Cont’d)</vt:lpstr>
      <vt:lpstr>References</vt:lpstr>
      <vt:lpstr>Case HIstory</vt:lpstr>
      <vt:lpstr>BCP-26 Ungraded</vt:lpstr>
      <vt:lpstr>BCP-26 Ungraded</vt:lpstr>
      <vt:lpstr>BCP-27 ungraded</vt:lpstr>
      <vt:lpstr>BCP-27 ungraded</vt:lpstr>
      <vt:lpstr>BCP-28 ungraded</vt:lpstr>
      <vt:lpstr>BCP-28 ungraded</vt:lpstr>
      <vt:lpstr>BCP-29 ungraded</vt:lpstr>
      <vt:lpstr>BCP-29 ungraded</vt:lpstr>
      <vt:lpstr>BCP-30 ungraded</vt:lpstr>
      <vt:lpstr>Don’t forget </vt:lpstr>
    </vt:vector>
  </TitlesOfParts>
  <Company>Baylor Scott and White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KP-C 2018</dc:title>
  <dc:creator>Cushing, Opal D</dc:creator>
  <cp:lastModifiedBy>Cushing, Opal D</cp:lastModifiedBy>
  <cp:revision>9</cp:revision>
  <dcterms:created xsi:type="dcterms:W3CDTF">2018-10-31T15:48:14Z</dcterms:created>
  <dcterms:modified xsi:type="dcterms:W3CDTF">2018-11-17T02:10:11Z</dcterms:modified>
</cp:coreProperties>
</file>