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A44CB4-FF65-4F17-A5B0-E732DF248D78}" type="datetimeFigureOut">
              <a:rPr lang="en-US" smtClean="0"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Safety Officers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1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Officer Responsibilities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1987" y="1752600"/>
            <a:ext cx="846417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Department specific safety officers encourage the highest </a:t>
            </a:r>
          </a:p>
          <a:p>
            <a:r>
              <a:rPr lang="en-US" sz="1600" dirty="0" smtClean="0"/>
              <a:t>level of compliance with current standards created for the safety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 laboratory workers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 smtClean="0"/>
              <a:t>Responsibilities include (but are not limited to):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ompleting introductory Safety Officer Basics MTS assignment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Performing an annual comprehensive safety audit in your specific work area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Performing monthly safety audits as assigned by lab safety team.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Daily awareness and reporting of safety issues or concerns in the work area.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Sharing safety information in your work area.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Annual review of CAP safety standards applicable to your work area</a:t>
            </a:r>
            <a:r>
              <a:rPr lang="en-US" sz="1600" dirty="0" smtClean="0"/>
              <a:t>.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b="1" i="1" dirty="0" smtClean="0"/>
              <a:t>NOTE:  If you are not comfortable addressing safety violations with your co-workers, </a:t>
            </a:r>
          </a:p>
          <a:p>
            <a:pPr>
              <a:spcAft>
                <a:spcPts val="600"/>
              </a:spcAft>
            </a:pPr>
            <a:r>
              <a:rPr lang="en-US" sz="1600" b="1" i="1" dirty="0"/>
              <a:t>p</a:t>
            </a:r>
            <a:r>
              <a:rPr lang="en-US" sz="1600" b="1" i="1" dirty="0" smtClean="0"/>
              <a:t>lease report information to your supervisor, manager</a:t>
            </a:r>
            <a:r>
              <a:rPr lang="en-US" sz="1600" b="1" i="1" dirty="0" smtClean="0"/>
              <a:t>, or lab quality/safety staff.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the Workplace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78822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An important first step toward safety in the work environment is strict</a:t>
            </a:r>
          </a:p>
          <a:p>
            <a:r>
              <a:rPr lang="en-US" dirty="0"/>
              <a:t>c</a:t>
            </a:r>
            <a:r>
              <a:rPr lang="en-US" dirty="0" smtClean="0"/>
              <a:t>ompliance with standards established by regulatory/governmental</a:t>
            </a:r>
          </a:p>
          <a:p>
            <a:r>
              <a:rPr lang="en-US" dirty="0"/>
              <a:t>b</a:t>
            </a:r>
            <a:r>
              <a:rPr lang="en-US" dirty="0" smtClean="0"/>
              <a:t>odies, research institutions, and professional organizations.</a:t>
            </a:r>
          </a:p>
          <a:p>
            <a:endParaRPr lang="en-US" dirty="0"/>
          </a:p>
          <a:p>
            <a:r>
              <a:rPr lang="en-US" dirty="0" smtClean="0"/>
              <a:t>Those responsible for the oversight of safety should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Adequate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ccess to recent regulations/recommendations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Input regarding safety </a:t>
            </a:r>
            <a:r>
              <a:rPr lang="en-US" dirty="0" smtClean="0"/>
              <a:t>policies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Laboratory Safety Officer</a:t>
            </a:r>
          </a:p>
          <a:p>
            <a:r>
              <a:rPr lang="en-US" dirty="0"/>
              <a:t> </a:t>
            </a:r>
            <a:r>
              <a:rPr lang="en-US" dirty="0" smtClean="0"/>
              <a:t>    Vivian Coffee, Laboratory Director</a:t>
            </a:r>
          </a:p>
          <a:p>
            <a:endParaRPr lang="en-US" dirty="0"/>
          </a:p>
          <a:p>
            <a:r>
              <a:rPr lang="en-US" dirty="0" smtClean="0"/>
              <a:t>Laboratory Safety Liaison</a:t>
            </a:r>
          </a:p>
          <a:p>
            <a:r>
              <a:rPr lang="en-US" dirty="0"/>
              <a:t> </a:t>
            </a:r>
            <a:r>
              <a:rPr lang="en-US" dirty="0" smtClean="0"/>
              <a:t>    Lisa Lingenfelter, Quality/Safety/Education/Compliance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Measures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58945"/>
            <a:ext cx="735489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Engineering Controls</a:t>
            </a:r>
          </a:p>
          <a:p>
            <a:r>
              <a:rPr lang="en-US" sz="1600" dirty="0" smtClean="0"/>
              <a:t>Physical set-up or device that separates workers’ exposure to a hazard.  </a:t>
            </a:r>
          </a:p>
          <a:p>
            <a:r>
              <a:rPr lang="en-US" sz="1600" i="1" dirty="0" smtClean="0"/>
              <a:t>Example:  fume hood and splash shields</a:t>
            </a:r>
          </a:p>
          <a:p>
            <a:endParaRPr lang="en-US" dirty="0"/>
          </a:p>
          <a:p>
            <a:r>
              <a:rPr lang="en-US" dirty="0" smtClean="0"/>
              <a:t>Administrative Controls</a:t>
            </a:r>
          </a:p>
          <a:p>
            <a:r>
              <a:rPr lang="en-US" sz="1600" dirty="0" smtClean="0"/>
              <a:t>Management techniques which minimize places and times that workers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re exposed to a hazard,</a:t>
            </a:r>
          </a:p>
          <a:p>
            <a:r>
              <a:rPr lang="en-US" sz="1600" i="1" dirty="0" smtClean="0"/>
              <a:t>Example: employee scheduling</a:t>
            </a:r>
          </a:p>
          <a:p>
            <a:endParaRPr lang="en-US" dirty="0"/>
          </a:p>
          <a:p>
            <a:r>
              <a:rPr lang="en-US" dirty="0" smtClean="0"/>
              <a:t>Work Practice Controls</a:t>
            </a:r>
          </a:p>
          <a:p>
            <a:r>
              <a:rPr lang="en-US" sz="1600" dirty="0" smtClean="0"/>
              <a:t>Specifications to perform certain tasks in particular ways to minimize or 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liminate hazards.</a:t>
            </a:r>
          </a:p>
          <a:p>
            <a:r>
              <a:rPr lang="en-US" sz="1600" i="1" dirty="0" smtClean="0"/>
              <a:t>Example: ergonomics, consistent use of PPE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Agencies-legal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78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following agencies have legal jurisdiction over hospital laboratories: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OSHA (Occupational Safety and Health Administration)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EPA (Environmental Protection Agency)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NRC (Nuclear Regulatory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USDOT/USPS (US Department of Transportation/US Postal Service)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CLIA’88 (Clinical Laboratory Improvement Amendment of 1988)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 Department of Homeland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TDH (Texas Department of Health)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4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agencies-Voluntary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236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Laboratories can voluntarily conform to standards, submit to inspection, </a:t>
            </a:r>
          </a:p>
          <a:p>
            <a:r>
              <a:rPr lang="en-US" dirty="0"/>
              <a:t>a</a:t>
            </a:r>
            <a:r>
              <a:rPr lang="en-US" dirty="0" smtClean="0"/>
              <a:t>nd be accredited by these organizations: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CDC (Centers for Disease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NIH (National Institutes of Health)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 (College of American Pathologists)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TJC (The Joint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FDA (Food and Drug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81200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to Review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128" y="1981200"/>
            <a:ext cx="79248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go to the P&amp;P library and review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General Safety </a:t>
            </a:r>
            <a:r>
              <a:rPr lang="en-US" dirty="0"/>
              <a:t>	</a:t>
            </a:r>
          </a:p>
          <a:p>
            <a:r>
              <a:rPr lang="en-US" dirty="0"/>
              <a:t> BSWH.ECEM.Safety.1.P 	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Safety Program</a:t>
            </a:r>
          </a:p>
          <a:p>
            <a:r>
              <a:rPr lang="en-US" dirty="0" smtClean="0"/>
              <a:t>BSWH.LAB.SAF.0600.P_V1 </a:t>
            </a:r>
          </a:p>
          <a:p>
            <a:endParaRPr lang="en-US" dirty="0" smtClean="0"/>
          </a:p>
          <a:p>
            <a:r>
              <a:rPr lang="en-US" b="1" dirty="0" smtClean="0"/>
              <a:t>Bloodborne</a:t>
            </a:r>
            <a:r>
              <a:rPr lang="en-US" b="1" dirty="0" smtClean="0"/>
              <a:t> Pathogens Policy</a:t>
            </a:r>
            <a:endParaRPr lang="en-US" b="1" dirty="0"/>
          </a:p>
          <a:p>
            <a:r>
              <a:rPr lang="en-US" dirty="0"/>
              <a:t> BSWH.LAB.SAF.608.P_V1 	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Chemical Hygiene Plan</a:t>
            </a:r>
          </a:p>
          <a:p>
            <a:r>
              <a:rPr lang="en-US" dirty="0" smtClean="0"/>
              <a:t>BSWH.LAB.SAF.0613.P_V2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2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218917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Close </a:t>
            </a:r>
            <a:r>
              <a:rPr lang="en-US" dirty="0"/>
              <a:t>this presentation </a:t>
            </a:r>
            <a:endParaRPr lang="en-US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Place </a:t>
            </a:r>
            <a:r>
              <a:rPr lang="en-US" dirty="0"/>
              <a:t>a check in the box to verify you have reviewed the information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Click “Submit”.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There is no test associated with this document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603" y="4343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359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428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Basic Safety</vt:lpstr>
      <vt:lpstr>Safety Officer Responsibilities</vt:lpstr>
      <vt:lpstr>Safety in the Workplace</vt:lpstr>
      <vt:lpstr>Compliance Measures</vt:lpstr>
      <vt:lpstr>Regulatory Agencies-legal</vt:lpstr>
      <vt:lpstr>Regulatory agencies-Voluntary</vt:lpstr>
      <vt:lpstr>Policies to Review</vt:lpstr>
      <vt:lpstr>Competency</vt:lpstr>
    </vt:vector>
  </TitlesOfParts>
  <Company>Baylor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Lingenfelter, Lisa D.</dc:creator>
  <cp:lastModifiedBy>Lingenfelter, Lisa D.</cp:lastModifiedBy>
  <cp:revision>19</cp:revision>
  <dcterms:created xsi:type="dcterms:W3CDTF">2017-08-11T15:17:00Z</dcterms:created>
  <dcterms:modified xsi:type="dcterms:W3CDTF">2019-01-01T14:55:38Z</dcterms:modified>
</cp:coreProperties>
</file>