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7" r:id="rId4"/>
    <p:sldId id="273" r:id="rId5"/>
    <p:sldId id="263" r:id="rId6"/>
    <p:sldId id="275" r:id="rId7"/>
    <p:sldId id="276" r:id="rId8"/>
    <p:sldId id="277" r:id="rId9"/>
    <p:sldId id="280" r:id="rId10"/>
    <p:sldId id="262" r:id="rId11"/>
    <p:sldId id="278" r:id="rId12"/>
    <p:sldId id="258" r:id="rId13"/>
    <p:sldId id="260" r:id="rId14"/>
    <p:sldId id="264" r:id="rId15"/>
    <p:sldId id="265" r:id="rId16"/>
    <p:sldId id="271" r:id="rId17"/>
    <p:sldId id="272" r:id="rId18"/>
    <p:sldId id="267" r:id="rId19"/>
    <p:sldId id="268" r:id="rId20"/>
    <p:sldId id="266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5AA1-1413-477B-A590-FD7417D5A2F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BF242FB-8D5A-4BB7-A8D9-F57FE849012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5AA1-1413-477B-A590-FD7417D5A2F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242FB-8D5A-4BB7-A8D9-F57FE8490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5AA1-1413-477B-A590-FD7417D5A2F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242FB-8D5A-4BB7-A8D9-F57FE8490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5AA1-1413-477B-A590-FD7417D5A2F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242FB-8D5A-4BB7-A8D9-F57FE8490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5AA1-1413-477B-A590-FD7417D5A2F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242FB-8D5A-4BB7-A8D9-F57FE849012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5AA1-1413-477B-A590-FD7417D5A2F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242FB-8D5A-4BB7-A8D9-F57FE8490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5AA1-1413-477B-A590-FD7417D5A2F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242FB-8D5A-4BB7-A8D9-F57FE8490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5AA1-1413-477B-A590-FD7417D5A2F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242FB-8D5A-4BB7-A8D9-F57FE8490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5AA1-1413-477B-A590-FD7417D5A2F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242FB-8D5A-4BB7-A8D9-F57FE8490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5AA1-1413-477B-A590-FD7417D5A2F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242FB-8D5A-4BB7-A8D9-F57FE84901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5AA1-1413-477B-A590-FD7417D5A2F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242FB-8D5A-4BB7-A8D9-F57FE849012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79A5AA1-1413-477B-A590-FD7417D5A2F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BF242FB-8D5A-4BB7-A8D9-F57FE849012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648200"/>
            <a:ext cx="6705600" cy="457200"/>
          </a:xfrm>
        </p:spPr>
        <p:txBody>
          <a:bodyPr>
            <a:noAutofit/>
          </a:bodyPr>
          <a:lstStyle/>
          <a:p>
            <a:r>
              <a:rPr lang="en-US" sz="1200" dirty="0" smtClean="0"/>
              <a:t>By: Michell McAdams &amp; </a:t>
            </a:r>
            <a:r>
              <a:rPr lang="en-US" sz="1200" dirty="0" err="1" smtClean="0"/>
              <a:t>emily</a:t>
            </a:r>
            <a:r>
              <a:rPr lang="en-US" sz="1200" dirty="0" smtClean="0"/>
              <a:t> </a:t>
            </a:r>
            <a:r>
              <a:rPr lang="en-US" sz="1200" dirty="0" err="1" smtClean="0"/>
              <a:t>gehring</a:t>
            </a:r>
            <a:r>
              <a:rPr lang="en-US" sz="1200" dirty="0"/>
              <a:t> </a:t>
            </a:r>
            <a:r>
              <a:rPr lang="en-US" sz="1200" dirty="0" smtClean="0"/>
              <a:t>- </a:t>
            </a:r>
            <a:r>
              <a:rPr lang="en-US" sz="1200" dirty="0" smtClean="0"/>
              <a:t>11/2018</a:t>
            </a:r>
          </a:p>
          <a:p>
            <a:r>
              <a:rPr lang="en-US" sz="1200" dirty="0" smtClean="0"/>
              <a:t>Updated: 04/30/219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SINGLE RESULTS &amp; </a:t>
            </a:r>
            <a:br>
              <a:rPr lang="en-US" sz="3200" dirty="0" smtClean="0"/>
            </a:br>
            <a:r>
              <a:rPr lang="en-US" sz="3200" dirty="0" smtClean="0"/>
              <a:t>Multiple records posting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1113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Sysmex</a:t>
            </a:r>
            <a:r>
              <a:rPr lang="en-US" dirty="0" smtClean="0"/>
              <a:t> Interface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04" y="2438400"/>
            <a:ext cx="6371429" cy="3761905"/>
          </a:xfrm>
        </p:spPr>
      </p:pic>
      <p:sp>
        <p:nvSpPr>
          <p:cNvPr id="5" name="TextBox 4"/>
          <p:cNvSpPr txBox="1"/>
          <p:nvPr/>
        </p:nvSpPr>
        <p:spPr>
          <a:xfrm>
            <a:off x="1295400" y="17526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From the Main Soft Screen go to Instrument Menu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715000" y="2121932"/>
            <a:ext cx="762000" cy="1383268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876800" y="3505200"/>
            <a:ext cx="1219200" cy="1371600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0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Sysmex</a:t>
            </a:r>
            <a:r>
              <a:rPr lang="en-US" dirty="0" smtClean="0"/>
              <a:t> interface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828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dirty="0" smtClean="0"/>
              <a:t>Click on Hematology XN’s (4XNIC), Click ok (you can also double click on the instrument to open it)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5" t="27881" r="28325" b="31952"/>
          <a:stretch/>
        </p:blipFill>
        <p:spPr>
          <a:xfrm>
            <a:off x="1981200" y="2751592"/>
            <a:ext cx="5334000" cy="3971128"/>
          </a:xfrm>
        </p:spPr>
      </p:pic>
      <p:grpSp>
        <p:nvGrpSpPr>
          <p:cNvPr id="7" name="Group 6"/>
          <p:cNvGrpSpPr/>
          <p:nvPr/>
        </p:nvGrpSpPr>
        <p:grpSpPr>
          <a:xfrm>
            <a:off x="2133600" y="3352800"/>
            <a:ext cx="2286000" cy="3276600"/>
            <a:chOff x="2133600" y="3352800"/>
            <a:chExt cx="2286000" cy="3276600"/>
          </a:xfrm>
        </p:grpSpPr>
        <p:sp>
          <p:nvSpPr>
            <p:cNvPr id="8" name="Rectangle 7"/>
            <p:cNvSpPr/>
            <p:nvPr/>
          </p:nvSpPr>
          <p:spPr>
            <a:xfrm>
              <a:off x="2133600" y="3352800"/>
              <a:ext cx="2286000" cy="228600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352800" y="6400800"/>
              <a:ext cx="838200" cy="228600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82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records posting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22" y="2819400"/>
            <a:ext cx="5130990" cy="3904815"/>
          </a:xfrm>
        </p:spPr>
      </p:pic>
      <p:sp>
        <p:nvSpPr>
          <p:cNvPr id="5" name="TextBox 4"/>
          <p:cNvSpPr txBox="1"/>
          <p:nvPr/>
        </p:nvSpPr>
        <p:spPr>
          <a:xfrm>
            <a:off x="304800" y="25146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Multiple Records </a:t>
            </a:r>
            <a:r>
              <a:rPr lang="en-US" dirty="0"/>
              <a:t>P</a:t>
            </a:r>
            <a:r>
              <a:rPr lang="en-US" dirty="0" smtClean="0"/>
              <a:t>osting icon in the tool bar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3512127"/>
            <a:ext cx="571500" cy="51954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057400" y="3276600"/>
            <a:ext cx="1981200" cy="438330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412" y="1600200"/>
            <a:ext cx="6819900" cy="111393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2057400" y="2714138"/>
            <a:ext cx="1143000" cy="1000792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3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records posting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676400"/>
            <a:ext cx="5257800" cy="4953000"/>
          </a:xfrm>
        </p:spPr>
      </p:pic>
      <p:sp>
        <p:nvSpPr>
          <p:cNvPr id="7" name="TextBox 6"/>
          <p:cNvSpPr txBox="1"/>
          <p:nvPr/>
        </p:nvSpPr>
        <p:spPr>
          <a:xfrm>
            <a:off x="381000" y="16764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While in Multiple Records Posting a tool bar appears. These icons are used to verify results in the interface.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51889"/>
            <a:ext cx="1180407" cy="415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19800"/>
            <a:ext cx="967154" cy="4478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91000"/>
            <a:ext cx="103517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05400"/>
            <a:ext cx="932329" cy="4381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59216" y="3305818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Verifies all test.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561407" y="3933441"/>
            <a:ext cx="20199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Verifies only the </a:t>
            </a:r>
            <a:r>
              <a:rPr lang="en-US" sz="1400" dirty="0" err="1" smtClean="0"/>
              <a:t>hemogram</a:t>
            </a:r>
            <a:r>
              <a:rPr lang="en-US" sz="1400" dirty="0" smtClean="0"/>
              <a:t>; leaving the differential pending.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514777" y="5062865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Skips results temporarily. 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506816" y="5766680"/>
            <a:ext cx="1922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Stops multiple records posting at any point in the batch.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0955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records posting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876729"/>
            <a:ext cx="5690616" cy="3844822"/>
          </a:xfrm>
        </p:spPr>
      </p:pic>
      <p:sp>
        <p:nvSpPr>
          <p:cNvPr id="5" name="TextBox 4"/>
          <p:cNvSpPr txBox="1"/>
          <p:nvPr/>
        </p:nvSpPr>
        <p:spPr>
          <a:xfrm>
            <a:off x="228600" y="16764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 negative results will verify without any review. A box will appear for every positive </a:t>
            </a:r>
            <a:r>
              <a:rPr lang="en-US" dirty="0" smtClean="0"/>
              <a:t>order. </a:t>
            </a:r>
            <a:r>
              <a:rPr lang="en-US" dirty="0" smtClean="0">
                <a:solidFill>
                  <a:srgbClr val="00B0F0"/>
                </a:solidFill>
              </a:rPr>
              <a:t>Click </a:t>
            </a:r>
            <a:r>
              <a:rPr lang="en-US" dirty="0" smtClean="0">
                <a:solidFill>
                  <a:srgbClr val="00B0F0"/>
                </a:solidFill>
              </a:rPr>
              <a:t>After Posting </a:t>
            </a:r>
            <a:r>
              <a:rPr lang="en-US" dirty="0" smtClean="0"/>
              <a:t>(or hit “Enter” on the keyboard) for each pop-up box.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records posting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752600"/>
            <a:ext cx="5113712" cy="4876799"/>
          </a:xfrm>
        </p:spPr>
      </p:pic>
      <p:sp>
        <p:nvSpPr>
          <p:cNvPr id="5" name="TextBox 4"/>
          <p:cNvSpPr txBox="1"/>
          <p:nvPr/>
        </p:nvSpPr>
        <p:spPr>
          <a:xfrm>
            <a:off x="457200" y="1752600"/>
            <a:ext cx="3124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Click the “Partial” icon to verify the </a:t>
            </a:r>
            <a:r>
              <a:rPr lang="en-US" dirty="0" err="1" smtClean="0"/>
              <a:t>hemogram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You can also use “</a:t>
            </a:r>
            <a:r>
              <a:rPr lang="en-US" dirty="0" err="1" smtClean="0"/>
              <a:t>Ctrl+B</a:t>
            </a:r>
            <a:r>
              <a:rPr lang="en-US" dirty="0" smtClean="0"/>
              <a:t>” on the keyboard.</a:t>
            </a:r>
          </a:p>
          <a:p>
            <a:endParaRPr lang="en-US" dirty="0"/>
          </a:p>
          <a:p>
            <a:r>
              <a:rPr lang="en-US" dirty="0">
                <a:solidFill>
                  <a:srgbClr val="00B0F0"/>
                </a:solidFill>
              </a:rPr>
              <a:t>***NOTE: </a:t>
            </a:r>
            <a:r>
              <a:rPr lang="en-US" dirty="0"/>
              <a:t>If there is a critical or delta result you must follow policy for those results. If the </a:t>
            </a:r>
            <a:r>
              <a:rPr lang="en-US" dirty="0" err="1"/>
              <a:t>hemogram</a:t>
            </a:r>
            <a:r>
              <a:rPr lang="en-US" dirty="0"/>
              <a:t> has a low PLT, follow the Low PLT policy</a:t>
            </a:r>
            <a:r>
              <a:rPr lang="en-US" dirty="0" smtClean="0"/>
              <a:t>. </a:t>
            </a:r>
          </a:p>
          <a:p>
            <a:r>
              <a:rPr lang="en-US" dirty="0"/>
              <a:t>If you have a result you are not wanting to </a:t>
            </a:r>
            <a:r>
              <a:rPr lang="en-US" dirty="0" smtClean="0"/>
              <a:t>report (EX: PLT) </a:t>
            </a:r>
            <a:r>
              <a:rPr lang="en-US" dirty="0"/>
              <a:t>See </a:t>
            </a:r>
            <a:r>
              <a:rPr lang="en-US" dirty="0" smtClean="0"/>
              <a:t>next slide.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3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Bridging over</a:t>
            </a:r>
            <a:br>
              <a:rPr lang="en-US" dirty="0" smtClean="0"/>
            </a:br>
            <a:r>
              <a:rPr lang="en-US" sz="2700" dirty="0" smtClean="0"/>
              <a:t>Critical, Delta, </a:t>
            </a:r>
            <a:r>
              <a:rPr lang="en-US" sz="2700" dirty="0" err="1" smtClean="0"/>
              <a:t>PLts</a:t>
            </a:r>
            <a:r>
              <a:rPr lang="en-US" sz="2700" dirty="0" smtClean="0"/>
              <a:t>, </a:t>
            </a:r>
            <a:r>
              <a:rPr lang="en-US" sz="2700" dirty="0" err="1" smtClean="0"/>
              <a:t>ect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628" y="1676400"/>
            <a:ext cx="7044744" cy="7620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To bridge from the Interface to the </a:t>
            </a:r>
            <a:r>
              <a:rPr lang="en-US" dirty="0" err="1"/>
              <a:t>Worklist</a:t>
            </a:r>
            <a:r>
              <a:rPr lang="en-US" dirty="0"/>
              <a:t>, click on the </a:t>
            </a:r>
            <a:r>
              <a:rPr lang="en-US" dirty="0" smtClean="0"/>
              <a:t>icon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057400"/>
            <a:ext cx="640080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733800"/>
            <a:ext cx="4037384" cy="295960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400800" y="5562600"/>
            <a:ext cx="838200" cy="45720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5979" y="3768138"/>
            <a:ext cx="434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A box will appear asking to verify results </a:t>
            </a:r>
            <a:r>
              <a:rPr lang="en-US" sz="2000" u="sng" dirty="0">
                <a:solidFill>
                  <a:schemeClr val="tx2"/>
                </a:solidFill>
              </a:rPr>
              <a:t>with posting</a:t>
            </a:r>
            <a:r>
              <a:rPr lang="en-US" sz="2000" dirty="0">
                <a:solidFill>
                  <a:schemeClr val="tx2"/>
                </a:solidFill>
              </a:rPr>
              <a:t>; always say “</a:t>
            </a:r>
            <a:r>
              <a:rPr lang="en-US" sz="2000" b="1" dirty="0">
                <a:solidFill>
                  <a:schemeClr val="accent1"/>
                </a:solidFill>
              </a:rPr>
              <a:t>No</a:t>
            </a:r>
            <a:r>
              <a:rPr lang="en-US" sz="2000" dirty="0">
                <a:solidFill>
                  <a:schemeClr val="tx2"/>
                </a:solidFill>
              </a:rPr>
              <a:t>”. 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Results </a:t>
            </a:r>
            <a:r>
              <a:rPr lang="en-US" sz="2000" dirty="0">
                <a:solidFill>
                  <a:schemeClr val="tx2"/>
                </a:solidFill>
              </a:rPr>
              <a:t>will be verified on the Worklist screen</a:t>
            </a:r>
            <a:r>
              <a:rPr lang="en-US" sz="2000" dirty="0" smtClean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Use [ from the keyboard to line verify your results. Use the ↓ to skip any result.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20" y="2590800"/>
            <a:ext cx="5547678" cy="105460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895600" y="2971800"/>
            <a:ext cx="548640" cy="533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223260" y="2590800"/>
            <a:ext cx="5334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37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Returning to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3276600" cy="2590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Once you finish verifying, go back to the instrument interface to finish the run.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continue hit </a:t>
            </a:r>
            <a:r>
              <a:rPr lang="en-US" dirty="0" smtClean="0"/>
              <a:t>F12 or Continue.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80273"/>
            <a:ext cx="4946515" cy="503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68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records posting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62" y="2698845"/>
            <a:ext cx="6205238" cy="3821704"/>
          </a:xfrm>
        </p:spPr>
      </p:pic>
      <p:sp>
        <p:nvSpPr>
          <p:cNvPr id="5" name="TextBox 4"/>
          <p:cNvSpPr txBox="1"/>
          <p:nvPr/>
        </p:nvSpPr>
        <p:spPr>
          <a:xfrm>
            <a:off x="990600" y="19050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Verifying a positive H/H or </a:t>
            </a:r>
            <a:r>
              <a:rPr lang="en-US" dirty="0" err="1" smtClean="0"/>
              <a:t>Hemogram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4952" y="35814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“After Posting” or “Cancel” on the pop-up box.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562600" y="5791200"/>
            <a:ext cx="2438400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1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records posting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80273"/>
            <a:ext cx="4946515" cy="5030306"/>
          </a:xfrm>
        </p:spPr>
      </p:pic>
      <p:sp>
        <p:nvSpPr>
          <p:cNvPr id="5" name="TextBox 4"/>
          <p:cNvSpPr txBox="1"/>
          <p:nvPr/>
        </p:nvSpPr>
        <p:spPr>
          <a:xfrm>
            <a:off x="381000" y="2133600"/>
            <a:ext cx="312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Click on the “Continue” icon to verify the results. </a:t>
            </a:r>
          </a:p>
          <a:p>
            <a:endParaRPr lang="en-US" dirty="0"/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You may also use “F12” from the keyboard.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B0F0"/>
                </a:solidFill>
              </a:rPr>
              <a:t>***NOTE: </a:t>
            </a:r>
            <a:r>
              <a:rPr lang="en-US" dirty="0" smtClean="0"/>
              <a:t>If there is a critical or delta result you must follow policy for those results. If the </a:t>
            </a:r>
            <a:r>
              <a:rPr lang="en-US" dirty="0" err="1" smtClean="0"/>
              <a:t>hemogram</a:t>
            </a:r>
            <a:r>
              <a:rPr lang="en-US" dirty="0" smtClean="0"/>
              <a:t> has a low PLT, follow the Low PLT policy.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SINGLE RESULTS 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21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 a Run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81400"/>
            <a:ext cx="4139748" cy="25908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429000"/>
            <a:ext cx="3581400" cy="29117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3000" y="1752600"/>
            <a:ext cx="731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At the end of each run or batch click OK on the information boxes. (These boxes contain info about the number of results released during a batch and new pending results. </a:t>
            </a:r>
          </a:p>
          <a:p>
            <a:endParaRPr lang="en-US" dirty="0" smtClean="0"/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If there are still results in your list start a new batch.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84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records posting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endParaRPr lang="en-US" dirty="0" smtClean="0"/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endParaRPr lang="en-US" dirty="0" smtClean="0"/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dirty="0" smtClean="0"/>
              <a:t>The End</a:t>
            </a:r>
          </a:p>
          <a:p>
            <a:pPr marL="114300" indent="0" algn="ctr">
              <a:buNone/>
            </a:pP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1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Sysmex</a:t>
            </a:r>
            <a:r>
              <a:rPr lang="en-US" dirty="0" smtClean="0"/>
              <a:t> flags the results as “Negative” and “Positive”</a:t>
            </a:r>
          </a:p>
          <a:p>
            <a:r>
              <a:rPr lang="en-US" dirty="0" smtClean="0"/>
              <a:t>“</a:t>
            </a:r>
            <a:r>
              <a:rPr lang="en-US" dirty="0" smtClean="0"/>
              <a:t>Negative” results do not </a:t>
            </a:r>
            <a:r>
              <a:rPr lang="en-US" dirty="0" smtClean="0"/>
              <a:t>print and will auto </a:t>
            </a:r>
            <a:r>
              <a:rPr lang="en-US" dirty="0" smtClean="0"/>
              <a:t>verify; </a:t>
            </a:r>
            <a:r>
              <a:rPr lang="en-US" dirty="0"/>
              <a:t>“Positive” results will print out a </a:t>
            </a:r>
            <a:r>
              <a:rPr lang="en-US" dirty="0" smtClean="0"/>
              <a:t>graph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positive results </a:t>
            </a:r>
            <a:r>
              <a:rPr lang="en-US" dirty="0" smtClean="0"/>
              <a:t>are verified using either Single Results, or Multiple Records Posting (“batch” posting).</a:t>
            </a:r>
          </a:p>
          <a:p>
            <a:r>
              <a:rPr lang="en-US" dirty="0" smtClean="0"/>
              <a:t>While using Multiple Records posting: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esults </a:t>
            </a:r>
            <a:r>
              <a:rPr lang="en-US" dirty="0" smtClean="0"/>
              <a:t>will stop in the interface for the tech to review prior to </a:t>
            </a:r>
            <a:r>
              <a:rPr lang="en-US" dirty="0" smtClean="0"/>
              <a:t>releasing.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2560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Results entry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02" y="2667000"/>
            <a:ext cx="6371429" cy="3761905"/>
          </a:xfrm>
        </p:spPr>
      </p:pic>
      <p:sp>
        <p:nvSpPr>
          <p:cNvPr id="5" name="Oval 4"/>
          <p:cNvSpPr/>
          <p:nvPr/>
        </p:nvSpPr>
        <p:spPr>
          <a:xfrm>
            <a:off x="5029200" y="3886200"/>
            <a:ext cx="1295400" cy="129540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19812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From the Main Soft Screen go to Instrument Menu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486400" y="2350532"/>
            <a:ext cx="190500" cy="14594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079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Sysmex</a:t>
            </a:r>
            <a:r>
              <a:rPr lang="en-US" dirty="0" smtClean="0"/>
              <a:t> interface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5" t="27881" r="28325" b="31952"/>
          <a:stretch/>
        </p:blipFill>
        <p:spPr>
          <a:xfrm>
            <a:off x="1981200" y="2751592"/>
            <a:ext cx="5334000" cy="3971128"/>
          </a:xfrm>
        </p:spPr>
      </p:pic>
      <p:sp>
        <p:nvSpPr>
          <p:cNvPr id="5" name="TextBox 4"/>
          <p:cNvSpPr txBox="1"/>
          <p:nvPr/>
        </p:nvSpPr>
        <p:spPr>
          <a:xfrm>
            <a:off x="762000" y="18288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dirty="0" smtClean="0"/>
              <a:t>Once in the instrument menu click on Hematology XN’s (4XNIC) This is a combination of all four instruments. Then click ok (you can also double click on the instrument to open it)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133600" y="3352800"/>
            <a:ext cx="2286000" cy="3276600"/>
            <a:chOff x="2133600" y="3352800"/>
            <a:chExt cx="2286000" cy="3276600"/>
          </a:xfrm>
        </p:grpSpPr>
        <p:sp>
          <p:nvSpPr>
            <p:cNvPr id="3" name="Rectangle 2"/>
            <p:cNvSpPr/>
            <p:nvPr/>
          </p:nvSpPr>
          <p:spPr>
            <a:xfrm>
              <a:off x="2133600" y="3352800"/>
              <a:ext cx="2286000" cy="228600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352800" y="6400800"/>
              <a:ext cx="838200" cy="228600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921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results entry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828800"/>
            <a:ext cx="6073866" cy="4622367"/>
          </a:xfrm>
        </p:spPr>
      </p:pic>
      <p:sp>
        <p:nvSpPr>
          <p:cNvPr id="5" name="Oval 4"/>
          <p:cNvSpPr/>
          <p:nvPr/>
        </p:nvSpPr>
        <p:spPr>
          <a:xfrm>
            <a:off x="4953000" y="3276600"/>
            <a:ext cx="990600" cy="4572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2209800"/>
            <a:ext cx="2667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Single Results </a:t>
            </a:r>
            <a:r>
              <a:rPr lang="en-US" dirty="0"/>
              <a:t>E</a:t>
            </a:r>
            <a:r>
              <a:rPr lang="en-US" dirty="0" smtClean="0"/>
              <a:t>ntry you will use the Post All or Part Post. 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Post All will verify all your results.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/>
              <a:t>This includes the diff portion.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Part Post will verify only the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Hemogram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(WBC down to MPV).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90800" y="2819400"/>
            <a:ext cx="23622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1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results entry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99" b="77082"/>
          <a:stretch/>
        </p:blipFill>
        <p:spPr>
          <a:xfrm>
            <a:off x="457200" y="2597283"/>
            <a:ext cx="2468683" cy="3042951"/>
          </a:xfrm>
        </p:spPr>
      </p:pic>
      <p:sp>
        <p:nvSpPr>
          <p:cNvPr id="7" name="TextBox 6"/>
          <p:cNvSpPr txBox="1"/>
          <p:nvPr/>
        </p:nvSpPr>
        <p:spPr>
          <a:xfrm>
            <a:off x="3124200" y="2133600"/>
            <a:ext cx="5791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looking at your instrument all Positive Results will have a T# that is &gt;24. </a:t>
            </a:r>
          </a:p>
          <a:p>
            <a:endParaRPr lang="en-US" dirty="0"/>
          </a:p>
          <a:p>
            <a:r>
              <a:rPr lang="en-US" dirty="0" smtClean="0"/>
              <a:t>For all Positive </a:t>
            </a:r>
            <a:r>
              <a:rPr lang="en-US" dirty="0" smtClean="0"/>
              <a:t>CBCNW results you </a:t>
            </a:r>
            <a:r>
              <a:rPr lang="en-US" dirty="0" smtClean="0"/>
              <a:t>will</a:t>
            </a:r>
          </a:p>
          <a:p>
            <a:r>
              <a:rPr lang="en-US" dirty="0" smtClean="0"/>
              <a:t>For all </a:t>
            </a:r>
            <a:r>
              <a:rPr lang="en-US" dirty="0" smtClean="0"/>
              <a:t>H/H and HEMGM results </a:t>
            </a:r>
            <a:r>
              <a:rPr lang="en-US" dirty="0" smtClean="0"/>
              <a:t>you </a:t>
            </a:r>
            <a:r>
              <a:rPr lang="en-US" dirty="0" smtClean="0"/>
              <a:t>will           </a:t>
            </a:r>
          </a:p>
          <a:p>
            <a:endParaRPr lang="en-US" dirty="0" smtClean="0"/>
          </a:p>
          <a:p>
            <a:r>
              <a:rPr lang="en-US" dirty="0" smtClean="0"/>
              <a:t>If there is a PLT issue on a HEMGM the differs need to look at then 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Critical, Delta, or PLTs follow </a:t>
            </a:r>
            <a:r>
              <a:rPr lang="en-US" dirty="0" smtClean="0"/>
              <a:t>the policy rules when verifying. 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540164" y="3673381"/>
            <a:ext cx="5334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166430"/>
            <a:ext cx="649224" cy="228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24" y="3276600"/>
            <a:ext cx="609600" cy="2344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048000"/>
            <a:ext cx="64922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13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results entry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895600"/>
            <a:ext cx="586581" cy="5865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15080"/>
            <a:ext cx="57150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18288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going through your list you will need to refresh your menu for more pending results that need to be verified.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352040" y="4114800"/>
            <a:ext cx="685800" cy="7162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7" idx="7"/>
          </p:cNvCxnSpPr>
          <p:nvPr/>
        </p:nvCxnSpPr>
        <p:spPr>
          <a:xfrm flipH="1">
            <a:off x="2937407" y="3352800"/>
            <a:ext cx="720193" cy="86689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3005946"/>
            <a:ext cx="3962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the keyboard you can use F5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03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Multiple records posting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380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253</TotalTime>
  <Words>733</Words>
  <Application>Microsoft Office PowerPoint</Application>
  <PresentationFormat>On-screen Show (4:3)</PresentationFormat>
  <Paragraphs>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Book Antiqua</vt:lpstr>
      <vt:lpstr>Century Gothic</vt:lpstr>
      <vt:lpstr>Wingdings</vt:lpstr>
      <vt:lpstr>Apothecary</vt:lpstr>
      <vt:lpstr>SINGLE RESULTS &amp;  Multiple records posting</vt:lpstr>
      <vt:lpstr>SINGLE RESULTS ENTRY</vt:lpstr>
      <vt:lpstr>POSTING RESULTS</vt:lpstr>
      <vt:lpstr>Single Results entry</vt:lpstr>
      <vt:lpstr>Sysmex interface</vt:lpstr>
      <vt:lpstr>Single results entry</vt:lpstr>
      <vt:lpstr>Single results entry</vt:lpstr>
      <vt:lpstr>Single results entry</vt:lpstr>
      <vt:lpstr>Multiple records posting</vt:lpstr>
      <vt:lpstr>Sysmex Interface</vt:lpstr>
      <vt:lpstr>Sysmex interface</vt:lpstr>
      <vt:lpstr>Multiple records posting</vt:lpstr>
      <vt:lpstr>Multiple records posting</vt:lpstr>
      <vt:lpstr>Multiple records posting</vt:lpstr>
      <vt:lpstr>Multiple records posting</vt:lpstr>
      <vt:lpstr>Bridging over Critical, Delta, PLts, ect.</vt:lpstr>
      <vt:lpstr>Returning to interface</vt:lpstr>
      <vt:lpstr>Multiple records posting</vt:lpstr>
      <vt:lpstr>Multiple records posting</vt:lpstr>
      <vt:lpstr>Ending a Run</vt:lpstr>
      <vt:lpstr>Multiple records posting</vt:lpstr>
    </vt:vector>
  </TitlesOfParts>
  <Company>Scott &amp; White Healthcare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records posting</dc:title>
  <dc:creator>%username%</dc:creator>
  <cp:lastModifiedBy>Lowe, Michell D</cp:lastModifiedBy>
  <cp:revision>30</cp:revision>
  <dcterms:created xsi:type="dcterms:W3CDTF">2012-08-22T22:37:08Z</dcterms:created>
  <dcterms:modified xsi:type="dcterms:W3CDTF">2019-04-30T12:21:10Z</dcterms:modified>
</cp:coreProperties>
</file>