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4" d="100"/>
          <a:sy n="124" d="100"/>
        </p:scale>
        <p:origin x="122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1A986836-2C1C-41CE-82ED-58F52D1EF6E2}" type="datetimeFigureOut">
              <a:rPr lang="en-US" smtClean="0"/>
              <a:t>6/9/2019</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1D8BFC06-5F3E-42B0-B6BD-A76B3F94A177}"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986836-2C1C-41CE-82ED-58F52D1EF6E2}" type="datetimeFigureOut">
              <a:rPr lang="en-US" smtClean="0"/>
              <a:t>6/9/2019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8BFC06-5F3E-42B0-B6BD-A76B3F94A17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986836-2C1C-41CE-82ED-58F52D1EF6E2}" type="datetimeFigureOut">
              <a:rPr lang="en-US" smtClean="0"/>
              <a:t>6/9/2019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1D8BFC06-5F3E-42B0-B6BD-A76B3F94A17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986836-2C1C-41CE-82ED-58F52D1EF6E2}" type="datetimeFigureOut">
              <a:rPr lang="en-US" smtClean="0"/>
              <a:t>6/9/2019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8BFC06-5F3E-42B0-B6BD-A76B3F94A177}"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1A986836-2C1C-41CE-82ED-58F52D1EF6E2}" type="datetimeFigureOut">
              <a:rPr lang="en-US" smtClean="0"/>
              <a:t>6/9/2019</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1D8BFC06-5F3E-42B0-B6BD-A76B3F94A177}"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A986836-2C1C-41CE-82ED-58F52D1EF6E2}" type="datetimeFigureOut">
              <a:rPr lang="en-US" smtClean="0"/>
              <a:t>6/9/2019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8BFC06-5F3E-42B0-B6BD-A76B3F94A177}"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A986836-2C1C-41CE-82ED-58F52D1EF6E2}" type="datetimeFigureOut">
              <a:rPr lang="en-US" smtClean="0"/>
              <a:t>6/9/2019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8BFC06-5F3E-42B0-B6BD-A76B3F94A177}"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A986836-2C1C-41CE-82ED-58F52D1EF6E2}" type="datetimeFigureOut">
              <a:rPr lang="en-US" smtClean="0"/>
              <a:t>6/9/2019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8BFC06-5F3E-42B0-B6BD-A76B3F94A177}"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1A986836-2C1C-41CE-82ED-58F52D1EF6E2}" type="datetimeFigureOut">
              <a:rPr lang="en-US" smtClean="0"/>
              <a:t>6/9/2019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8BFC06-5F3E-42B0-B6BD-A76B3F94A17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986836-2C1C-41CE-82ED-58F52D1EF6E2}" type="datetimeFigureOut">
              <a:rPr lang="en-US" smtClean="0"/>
              <a:t>6/9/2019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1D8BFC06-5F3E-42B0-B6BD-A76B3F94A177}" type="slidenum">
              <a:rPr lang="en-US" smtClean="0"/>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986836-2C1C-41CE-82ED-58F52D1EF6E2}" type="datetimeFigureOut">
              <a:rPr lang="en-US" smtClean="0"/>
              <a:t>6/9/2019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8BFC06-5F3E-42B0-B6BD-A76B3F94A177}" type="slidenum">
              <a:rPr lang="en-US" smtClean="0"/>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1A986836-2C1C-41CE-82ED-58F52D1EF6E2}" type="datetimeFigureOut">
              <a:rPr lang="en-US" smtClean="0"/>
              <a:t>6/9/2019</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1D8BFC06-5F3E-42B0-B6BD-A76B3F94A17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4876800"/>
            <a:ext cx="5562600" cy="685800"/>
          </a:xfrm>
        </p:spPr>
        <p:txBody>
          <a:bodyPr/>
          <a:lstStyle/>
          <a:p>
            <a:r>
              <a:rPr lang="en-US" dirty="0" smtClean="0">
                <a:solidFill>
                  <a:schemeClr val="bg2"/>
                </a:solidFill>
              </a:rPr>
              <a:t>By: Tina </a:t>
            </a:r>
            <a:r>
              <a:rPr lang="en-US" dirty="0" err="1" smtClean="0">
                <a:solidFill>
                  <a:schemeClr val="bg2"/>
                </a:solidFill>
              </a:rPr>
              <a:t>Gorup</a:t>
            </a:r>
            <a:endParaRPr lang="en-US" dirty="0">
              <a:solidFill>
                <a:schemeClr val="bg2"/>
              </a:solidFill>
            </a:endParaRPr>
          </a:p>
        </p:txBody>
      </p:sp>
      <p:sp>
        <p:nvSpPr>
          <p:cNvPr id="2" name="Title 1"/>
          <p:cNvSpPr>
            <a:spLocks noGrp="1"/>
          </p:cNvSpPr>
          <p:nvPr>
            <p:ph type="title"/>
          </p:nvPr>
        </p:nvSpPr>
        <p:spPr>
          <a:xfrm>
            <a:off x="228600" y="1981200"/>
            <a:ext cx="6553200" cy="2819400"/>
          </a:xfrm>
        </p:spPr>
        <p:txBody>
          <a:bodyPr/>
          <a:lstStyle/>
          <a:p>
            <a:pPr algn="ctr"/>
            <a:r>
              <a:rPr lang="en-US" dirty="0" smtClean="0"/>
              <a:t/>
            </a:r>
            <a:br>
              <a:rPr lang="en-US" dirty="0" smtClean="0"/>
            </a:br>
            <a:r>
              <a:rPr lang="en-US" dirty="0" err="1" smtClean="0"/>
              <a:t>Sed</a:t>
            </a:r>
            <a:r>
              <a:rPr lang="en-US" dirty="0" smtClean="0"/>
              <a:t> Rate</a:t>
            </a:r>
            <a:endParaRPr lang="en-US" dirty="0"/>
          </a:p>
        </p:txBody>
      </p:sp>
      <p:grpSp>
        <p:nvGrpSpPr>
          <p:cNvPr id="5" name="Group 4"/>
          <p:cNvGrpSpPr/>
          <p:nvPr/>
        </p:nvGrpSpPr>
        <p:grpSpPr>
          <a:xfrm>
            <a:off x="152400" y="152400"/>
            <a:ext cx="6705600" cy="1143000"/>
            <a:chOff x="152400" y="152400"/>
            <a:chExt cx="6705600" cy="114300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6727" t="34609" r="38917" b="58828"/>
            <a:stretch/>
          </p:blipFill>
          <p:spPr bwMode="auto">
            <a:xfrm>
              <a:off x="1219200" y="152400"/>
              <a:ext cx="56388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6398" t="28046" r="48079" b="64787"/>
            <a:stretch/>
          </p:blipFill>
          <p:spPr bwMode="auto">
            <a:xfrm>
              <a:off x="152400" y="152400"/>
              <a:ext cx="10668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889167518"/>
      </p:ext>
    </p:extLst>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sp>
        <p:nvSpPr>
          <p:cNvPr id="27652" name="Rectangle 4"/>
          <p:cNvSpPr>
            <a:spLocks noGrp="1" noChangeArrowheads="1"/>
          </p:cNvSpPr>
          <p:nvPr>
            <p:ph type="title"/>
          </p:nvPr>
        </p:nvSpPr>
        <p:spPr>
          <a:xfrm>
            <a:off x="457200" y="0"/>
            <a:ext cx="8229600" cy="1143000"/>
          </a:xfrm>
        </p:spPr>
        <p:txBody>
          <a:bodyPr/>
          <a:lstStyle/>
          <a:p>
            <a:r>
              <a:rPr lang="en-US" dirty="0" err="1" smtClean="0"/>
              <a:t>Sed</a:t>
            </a:r>
            <a:r>
              <a:rPr lang="en-US" dirty="0" smtClean="0"/>
              <a:t> </a:t>
            </a:r>
            <a:r>
              <a:rPr lang="en-US" dirty="0"/>
              <a:t>Rate Steps</a:t>
            </a:r>
          </a:p>
        </p:txBody>
      </p:sp>
      <p:pic>
        <p:nvPicPr>
          <p:cNvPr id="27653" name="Picture 5" descr="IMGP466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62657" y="1809750"/>
            <a:ext cx="3838575" cy="3676650"/>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27654" name="Text Box 6"/>
          <p:cNvSpPr txBox="1">
            <a:spLocks noChangeArrowheads="1"/>
          </p:cNvSpPr>
          <p:nvPr/>
        </p:nvSpPr>
        <p:spPr bwMode="auto">
          <a:xfrm>
            <a:off x="2562657" y="5486400"/>
            <a:ext cx="38385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b="1" dirty="0"/>
              <a:t>Placing Vacuum Tube into Analyzer</a:t>
            </a:r>
          </a:p>
        </p:txBody>
      </p:sp>
      <p:sp>
        <p:nvSpPr>
          <p:cNvPr id="27655" name="Text Box 7"/>
          <p:cNvSpPr txBox="1">
            <a:spLocks noChangeArrowheads="1"/>
          </p:cNvSpPr>
          <p:nvPr/>
        </p:nvSpPr>
        <p:spPr bwMode="auto">
          <a:xfrm>
            <a:off x="4024744" y="5853112"/>
            <a:ext cx="914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b="1" u="sng" dirty="0"/>
              <a:t>Step 3</a:t>
            </a:r>
          </a:p>
        </p:txBody>
      </p:sp>
    </p:spTree>
    <p:extLst>
      <p:ext uri="{BB962C8B-B14F-4D97-AF65-F5344CB8AC3E}">
        <p14:creationId xmlns:p14="http://schemas.microsoft.com/office/powerpoint/2010/main" val="1874575187"/>
      </p:ext>
    </p:extLst>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sp>
        <p:nvSpPr>
          <p:cNvPr id="19459" name="Rectangle 3"/>
          <p:cNvSpPr>
            <a:spLocks noGrp="1" noChangeArrowheads="1"/>
          </p:cNvSpPr>
          <p:nvPr>
            <p:ph idx="1"/>
          </p:nvPr>
        </p:nvSpPr>
        <p:spPr/>
        <p:txBody>
          <a:bodyPr>
            <a:normAutofit lnSpcReduction="10000"/>
          </a:bodyPr>
          <a:lstStyle/>
          <a:p>
            <a:pPr>
              <a:lnSpc>
                <a:spcPct val="90000"/>
              </a:lnSpc>
            </a:pPr>
            <a:r>
              <a:rPr lang="en-US" sz="2800"/>
              <a:t>The results are recorded in millimeters (mm) per hour by converting the Quick mode method conversion table.  This table is a scientifically developed method for measuring ESRs in only 30 minutes.</a:t>
            </a:r>
          </a:p>
          <a:p>
            <a:pPr>
              <a:lnSpc>
                <a:spcPct val="90000"/>
              </a:lnSpc>
            </a:pPr>
            <a:r>
              <a:rPr lang="en-US" sz="2800"/>
              <a:t>The test results are calculated and printed when the test is complete.  </a:t>
            </a:r>
          </a:p>
          <a:p>
            <a:pPr>
              <a:lnSpc>
                <a:spcPct val="90000"/>
              </a:lnSpc>
            </a:pPr>
            <a:r>
              <a:rPr lang="en-US" sz="2800"/>
              <a:t>Two controls (Level I and Level II) are run at the beginning of each shift and are recorded both electronically and in written format in the Result and QC Log Notebook.</a:t>
            </a:r>
          </a:p>
        </p:txBody>
      </p:sp>
      <p:sp>
        <p:nvSpPr>
          <p:cNvPr id="19458" name="Rectangle 2"/>
          <p:cNvSpPr>
            <a:spLocks noGrp="1" noChangeArrowheads="1"/>
          </p:cNvSpPr>
          <p:nvPr>
            <p:ph type="title"/>
          </p:nvPr>
        </p:nvSpPr>
        <p:spPr/>
        <p:txBody>
          <a:bodyPr/>
          <a:lstStyle/>
          <a:p>
            <a:r>
              <a:rPr lang="en-US"/>
              <a:t>Procedure Overview - Continued</a:t>
            </a:r>
          </a:p>
        </p:txBody>
      </p:sp>
    </p:spTree>
    <p:extLst>
      <p:ext uri="{BB962C8B-B14F-4D97-AF65-F5344CB8AC3E}">
        <p14:creationId xmlns:p14="http://schemas.microsoft.com/office/powerpoint/2010/main" val="780287105"/>
      </p:ext>
    </p:extLst>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152400" y="1371600"/>
            <a:ext cx="8763000" cy="5029200"/>
          </a:xfrm>
        </p:spPr>
        <p:txBody>
          <a:bodyPr/>
          <a:lstStyle/>
          <a:p>
            <a:endParaRPr lang="en-US" dirty="0"/>
          </a:p>
          <a:p>
            <a:endParaRPr lang="en-US" dirty="0"/>
          </a:p>
          <a:p>
            <a:r>
              <a:rPr lang="en-US" sz="2800" dirty="0"/>
              <a:t>Females:  0-20mm/hr.</a:t>
            </a:r>
          </a:p>
          <a:p>
            <a:r>
              <a:rPr lang="en-US" sz="2800" dirty="0"/>
              <a:t>Males:      0-15mm/hr.</a:t>
            </a:r>
          </a:p>
          <a:p>
            <a:r>
              <a:rPr lang="en-US" sz="2800" dirty="0"/>
              <a:t>Children:  No specific reference range available</a:t>
            </a:r>
          </a:p>
          <a:p>
            <a:r>
              <a:rPr lang="en-US" sz="2800" dirty="0"/>
              <a:t>Linearity and Reportable Range: </a:t>
            </a:r>
            <a:r>
              <a:rPr lang="en-US" sz="2800" dirty="0" smtClean="0"/>
              <a:t>0 </a:t>
            </a:r>
            <a:r>
              <a:rPr lang="en-US" sz="2800" dirty="0"/>
              <a:t>– </a:t>
            </a:r>
            <a:r>
              <a:rPr lang="en-US" sz="2800" dirty="0" smtClean="0"/>
              <a:t>120mm/hr</a:t>
            </a:r>
            <a:r>
              <a:rPr lang="en-US" sz="2800" dirty="0"/>
              <a:t>.</a:t>
            </a:r>
          </a:p>
        </p:txBody>
      </p:sp>
      <p:sp>
        <p:nvSpPr>
          <p:cNvPr id="20482" name="Rectangle 2"/>
          <p:cNvSpPr>
            <a:spLocks noGrp="1" noChangeArrowheads="1"/>
          </p:cNvSpPr>
          <p:nvPr>
            <p:ph type="title"/>
          </p:nvPr>
        </p:nvSpPr>
        <p:spPr/>
        <p:txBody>
          <a:bodyPr/>
          <a:lstStyle/>
          <a:p>
            <a:r>
              <a:rPr lang="en-US"/>
              <a:t>ESR Reference Ranges</a:t>
            </a:r>
          </a:p>
        </p:txBody>
      </p:sp>
    </p:spTree>
    <p:extLst>
      <p:ext uri="{BB962C8B-B14F-4D97-AF65-F5344CB8AC3E}">
        <p14:creationId xmlns:p14="http://schemas.microsoft.com/office/powerpoint/2010/main" val="1620946160"/>
      </p:ext>
    </p:extLst>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152400" y="1371600"/>
            <a:ext cx="8763000" cy="5029200"/>
          </a:xfrm>
        </p:spPr>
        <p:txBody>
          <a:bodyPr/>
          <a:lstStyle/>
          <a:p>
            <a:endParaRPr lang="en-US" dirty="0"/>
          </a:p>
          <a:p>
            <a:pPr marL="45720" indent="0">
              <a:buNone/>
            </a:pPr>
            <a:endParaRPr lang="en-US" dirty="0"/>
          </a:p>
        </p:txBody>
      </p:sp>
      <p:sp>
        <p:nvSpPr>
          <p:cNvPr id="20482" name="Rectangle 2"/>
          <p:cNvSpPr>
            <a:spLocks noGrp="1" noChangeArrowheads="1"/>
          </p:cNvSpPr>
          <p:nvPr>
            <p:ph type="title"/>
          </p:nvPr>
        </p:nvSpPr>
        <p:spPr>
          <a:xfrm>
            <a:off x="304800" y="2362200"/>
            <a:ext cx="8534400" cy="2743200"/>
          </a:xfrm>
        </p:spPr>
        <p:txBody>
          <a:bodyPr/>
          <a:lstStyle/>
          <a:p>
            <a:r>
              <a:rPr lang="en-US" sz="5400" dirty="0" smtClean="0"/>
              <a:t>~The End~</a:t>
            </a:r>
            <a:br>
              <a:rPr lang="en-US" sz="5400" dirty="0" smtClean="0"/>
            </a:br>
            <a:r>
              <a:rPr lang="en-US" sz="5400" dirty="0" smtClean="0">
                <a:sym typeface="Wingdings" pitchFamily="2" charset="2"/>
              </a:rPr>
              <a:t></a:t>
            </a:r>
            <a:endParaRPr lang="en-US" sz="5400" dirty="0"/>
          </a:p>
        </p:txBody>
      </p:sp>
    </p:spTree>
    <p:extLst>
      <p:ext uri="{BB962C8B-B14F-4D97-AF65-F5344CB8AC3E}">
        <p14:creationId xmlns:p14="http://schemas.microsoft.com/office/powerpoint/2010/main" val="4244646545"/>
      </p:ext>
    </p:extLst>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sp>
        <p:nvSpPr>
          <p:cNvPr id="10243" name="Rectangle 3"/>
          <p:cNvSpPr>
            <a:spLocks noGrp="1" noChangeArrowheads="1"/>
          </p:cNvSpPr>
          <p:nvPr>
            <p:ph idx="1"/>
          </p:nvPr>
        </p:nvSpPr>
        <p:spPr/>
        <p:txBody>
          <a:bodyPr>
            <a:normAutofit lnSpcReduction="10000"/>
          </a:bodyPr>
          <a:lstStyle/>
          <a:p>
            <a:r>
              <a:rPr lang="en-US" sz="2800" u="sng"/>
              <a:t>What The Test Detects</a:t>
            </a:r>
            <a:r>
              <a:rPr lang="en-US" sz="2800"/>
              <a:t>:</a:t>
            </a:r>
          </a:p>
          <a:p>
            <a:r>
              <a:rPr lang="en-US" sz="2800"/>
              <a:t>The ESR (erythrocyte sedimentation rate) is used to help detect conditions associated with acute and chronic inflammation.  It is considered a nonspecific marker for inflammation because elevated results do not tell the doctor what is causing the inflammation or where in the body inflammation is.  ESR values can also be affected by other conditions besides inflammation. </a:t>
            </a:r>
          </a:p>
        </p:txBody>
      </p:sp>
      <p:sp>
        <p:nvSpPr>
          <p:cNvPr id="10242" name="Rectangle 2"/>
          <p:cNvSpPr>
            <a:spLocks noGrp="1" noChangeArrowheads="1"/>
          </p:cNvSpPr>
          <p:nvPr>
            <p:ph type="title"/>
          </p:nvPr>
        </p:nvSpPr>
        <p:spPr/>
        <p:txBody>
          <a:bodyPr/>
          <a:lstStyle/>
          <a:p>
            <a:r>
              <a:rPr lang="en-US" dirty="0" err="1" smtClean="0"/>
              <a:t>Sed</a:t>
            </a:r>
            <a:r>
              <a:rPr lang="en-US" dirty="0" smtClean="0"/>
              <a:t> </a:t>
            </a:r>
            <a:r>
              <a:rPr lang="en-US" dirty="0"/>
              <a:t>Rate</a:t>
            </a:r>
          </a:p>
        </p:txBody>
      </p:sp>
    </p:spTree>
    <p:extLst>
      <p:ext uri="{BB962C8B-B14F-4D97-AF65-F5344CB8AC3E}">
        <p14:creationId xmlns:p14="http://schemas.microsoft.com/office/powerpoint/2010/main" val="451658466"/>
      </p:ext>
    </p:extLst>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sp>
        <p:nvSpPr>
          <p:cNvPr id="11267" name="Rectangle 3"/>
          <p:cNvSpPr>
            <a:spLocks noGrp="1" noChangeArrowheads="1"/>
          </p:cNvSpPr>
          <p:nvPr>
            <p:ph idx="1"/>
          </p:nvPr>
        </p:nvSpPr>
        <p:spPr/>
        <p:txBody>
          <a:bodyPr/>
          <a:lstStyle/>
          <a:p>
            <a:pPr>
              <a:lnSpc>
                <a:spcPct val="80000"/>
              </a:lnSpc>
            </a:pPr>
            <a:r>
              <a:rPr lang="en-US" sz="2800" u="sng"/>
              <a:t>Examples of Some Conditions Associated With Elevated ESR</a:t>
            </a:r>
            <a:r>
              <a:rPr lang="en-US" sz="2800"/>
              <a:t> </a:t>
            </a:r>
            <a:r>
              <a:rPr lang="en-US" sz="2800" u="sng"/>
              <a:t>Results</a:t>
            </a:r>
            <a:r>
              <a:rPr lang="en-US" sz="2800"/>
              <a:t>:</a:t>
            </a:r>
          </a:p>
          <a:p>
            <a:pPr>
              <a:lnSpc>
                <a:spcPct val="80000"/>
              </a:lnSpc>
            </a:pPr>
            <a:r>
              <a:rPr lang="en-US" sz="2800"/>
              <a:t>Acute &amp; Chronic Infections</a:t>
            </a:r>
          </a:p>
          <a:p>
            <a:pPr>
              <a:lnSpc>
                <a:spcPct val="80000"/>
              </a:lnSpc>
            </a:pPr>
            <a:r>
              <a:rPr lang="en-US" sz="2800"/>
              <a:t>Rheumatoid Arthritis</a:t>
            </a:r>
          </a:p>
          <a:p>
            <a:pPr>
              <a:lnSpc>
                <a:spcPct val="80000"/>
              </a:lnSpc>
            </a:pPr>
            <a:r>
              <a:rPr lang="en-US" sz="2800"/>
              <a:t>Myocardial Infarction</a:t>
            </a:r>
          </a:p>
          <a:p>
            <a:pPr>
              <a:lnSpc>
                <a:spcPct val="80000"/>
              </a:lnSpc>
            </a:pPr>
            <a:r>
              <a:rPr lang="en-US" sz="2800"/>
              <a:t>TB</a:t>
            </a:r>
          </a:p>
          <a:p>
            <a:pPr>
              <a:lnSpc>
                <a:spcPct val="80000"/>
              </a:lnSpc>
            </a:pPr>
            <a:r>
              <a:rPr lang="en-US" sz="2800"/>
              <a:t>Subacute Bacterial Endocarditis</a:t>
            </a:r>
          </a:p>
          <a:p>
            <a:pPr>
              <a:lnSpc>
                <a:spcPct val="80000"/>
              </a:lnSpc>
            </a:pPr>
            <a:r>
              <a:rPr lang="en-US" sz="2800"/>
              <a:t>Hepatitis</a:t>
            </a:r>
          </a:p>
          <a:p>
            <a:pPr>
              <a:lnSpc>
                <a:spcPct val="80000"/>
              </a:lnSpc>
            </a:pPr>
            <a:r>
              <a:rPr lang="en-US" sz="2800"/>
              <a:t>Menstruation</a:t>
            </a:r>
          </a:p>
          <a:p>
            <a:pPr>
              <a:lnSpc>
                <a:spcPct val="80000"/>
              </a:lnSpc>
            </a:pPr>
            <a:r>
              <a:rPr lang="en-US" sz="2800"/>
              <a:t>After the 3</a:t>
            </a:r>
            <a:r>
              <a:rPr lang="en-US" sz="2800" baseline="30000"/>
              <a:t>rd</a:t>
            </a:r>
            <a:r>
              <a:rPr lang="en-US" sz="2800"/>
              <a:t> month of Pregnancy</a:t>
            </a:r>
          </a:p>
        </p:txBody>
      </p:sp>
      <p:sp>
        <p:nvSpPr>
          <p:cNvPr id="11266" name="Rectangle 2"/>
          <p:cNvSpPr>
            <a:spLocks noGrp="1" noChangeArrowheads="1"/>
          </p:cNvSpPr>
          <p:nvPr>
            <p:ph type="title"/>
          </p:nvPr>
        </p:nvSpPr>
        <p:spPr/>
        <p:txBody>
          <a:bodyPr/>
          <a:lstStyle/>
          <a:p>
            <a:r>
              <a:rPr lang="en-US" dirty="0" err="1" smtClean="0"/>
              <a:t>Sed</a:t>
            </a:r>
            <a:r>
              <a:rPr lang="en-US" dirty="0" smtClean="0"/>
              <a:t> </a:t>
            </a:r>
            <a:r>
              <a:rPr lang="en-US" dirty="0"/>
              <a:t>Rate</a:t>
            </a:r>
          </a:p>
        </p:txBody>
      </p:sp>
    </p:spTree>
    <p:extLst>
      <p:ext uri="{BB962C8B-B14F-4D97-AF65-F5344CB8AC3E}">
        <p14:creationId xmlns:p14="http://schemas.microsoft.com/office/powerpoint/2010/main" val="1944101329"/>
      </p:ext>
    </p:extLst>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sp>
        <p:nvSpPr>
          <p:cNvPr id="12291" name="Rectangle 3"/>
          <p:cNvSpPr>
            <a:spLocks noGrp="1" noChangeArrowheads="1"/>
          </p:cNvSpPr>
          <p:nvPr>
            <p:ph idx="1"/>
          </p:nvPr>
        </p:nvSpPr>
        <p:spPr/>
        <p:txBody>
          <a:bodyPr>
            <a:normAutofit/>
          </a:bodyPr>
          <a:lstStyle/>
          <a:p>
            <a:r>
              <a:rPr lang="en-US" sz="2800" dirty="0"/>
              <a:t>ESR values may also be a useful prognostic indicator of Hodgkin’s disease.</a:t>
            </a:r>
          </a:p>
          <a:p>
            <a:r>
              <a:rPr lang="en-US" sz="2800" dirty="0"/>
              <a:t>One study showed that asymptomatic patients with an ESR of less than 10mm/h had an excellent survival rate whereas patients with an ESR of 60mm/h or greater had a survival rate as poor as those with systemic symptoms.</a:t>
            </a:r>
          </a:p>
        </p:txBody>
      </p:sp>
      <p:sp>
        <p:nvSpPr>
          <p:cNvPr id="12290" name="Rectangle 2"/>
          <p:cNvSpPr>
            <a:spLocks noGrp="1" noChangeArrowheads="1"/>
          </p:cNvSpPr>
          <p:nvPr>
            <p:ph type="title"/>
          </p:nvPr>
        </p:nvSpPr>
        <p:spPr/>
        <p:txBody>
          <a:bodyPr/>
          <a:lstStyle/>
          <a:p>
            <a:r>
              <a:rPr lang="en-US" dirty="0" err="1" smtClean="0"/>
              <a:t>Sed</a:t>
            </a:r>
            <a:r>
              <a:rPr lang="en-US" dirty="0" smtClean="0"/>
              <a:t> </a:t>
            </a:r>
            <a:r>
              <a:rPr lang="en-US" dirty="0"/>
              <a:t>Rate</a:t>
            </a:r>
          </a:p>
        </p:txBody>
      </p:sp>
    </p:spTree>
    <p:extLst>
      <p:ext uri="{BB962C8B-B14F-4D97-AF65-F5344CB8AC3E}">
        <p14:creationId xmlns:p14="http://schemas.microsoft.com/office/powerpoint/2010/main" val="2628402812"/>
      </p:ext>
    </p:extLst>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sp>
        <p:nvSpPr>
          <p:cNvPr id="13315" name="Rectangle 3"/>
          <p:cNvSpPr>
            <a:spLocks noGrp="1" noChangeArrowheads="1"/>
          </p:cNvSpPr>
          <p:nvPr>
            <p:ph idx="1"/>
          </p:nvPr>
        </p:nvSpPr>
        <p:spPr/>
        <p:txBody>
          <a:bodyPr>
            <a:normAutofit/>
          </a:bodyPr>
          <a:lstStyle/>
          <a:p>
            <a:r>
              <a:rPr lang="en-US" sz="2800" dirty="0"/>
              <a:t>Low ESR results are usually not a cause for concern </a:t>
            </a:r>
            <a:r>
              <a:rPr lang="en-US" sz="2800" b="1" u="sng" dirty="0"/>
              <a:t>but </a:t>
            </a:r>
            <a:r>
              <a:rPr lang="en-US" sz="2800" dirty="0"/>
              <a:t>can be seen in conditions like:</a:t>
            </a:r>
          </a:p>
          <a:p>
            <a:r>
              <a:rPr lang="en-US" sz="2800" dirty="0"/>
              <a:t>Polycythemia</a:t>
            </a:r>
          </a:p>
          <a:p>
            <a:r>
              <a:rPr lang="en-US" sz="2800" dirty="0"/>
              <a:t>Extreme Leukocytosis</a:t>
            </a:r>
          </a:p>
          <a:p>
            <a:r>
              <a:rPr lang="en-US" sz="2800" dirty="0"/>
              <a:t>Some Protein Abnormalities</a:t>
            </a:r>
          </a:p>
          <a:p>
            <a:r>
              <a:rPr lang="en-US" sz="2800" dirty="0"/>
              <a:t>Sickle Cell Anemia</a:t>
            </a:r>
            <a:endParaRPr lang="en-US" sz="2800" b="1" u="sng" dirty="0"/>
          </a:p>
        </p:txBody>
      </p:sp>
      <p:sp>
        <p:nvSpPr>
          <p:cNvPr id="13314" name="Rectangle 2"/>
          <p:cNvSpPr>
            <a:spLocks noGrp="1" noChangeArrowheads="1"/>
          </p:cNvSpPr>
          <p:nvPr>
            <p:ph type="title"/>
          </p:nvPr>
        </p:nvSpPr>
        <p:spPr/>
        <p:txBody>
          <a:bodyPr/>
          <a:lstStyle/>
          <a:p>
            <a:r>
              <a:rPr lang="en-US" dirty="0" err="1" smtClean="0"/>
              <a:t>Sed</a:t>
            </a:r>
            <a:r>
              <a:rPr lang="en-US" dirty="0" smtClean="0"/>
              <a:t> </a:t>
            </a:r>
            <a:r>
              <a:rPr lang="en-US" dirty="0"/>
              <a:t>Rate</a:t>
            </a:r>
          </a:p>
        </p:txBody>
      </p:sp>
    </p:spTree>
    <p:extLst>
      <p:ext uri="{BB962C8B-B14F-4D97-AF65-F5344CB8AC3E}">
        <p14:creationId xmlns:p14="http://schemas.microsoft.com/office/powerpoint/2010/main" val="2017223545"/>
      </p:ext>
    </p:extLst>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sp>
        <p:nvSpPr>
          <p:cNvPr id="14339" name="Rectangle 3"/>
          <p:cNvSpPr>
            <a:spLocks noGrp="1" noChangeArrowheads="1"/>
          </p:cNvSpPr>
          <p:nvPr>
            <p:ph idx="1"/>
          </p:nvPr>
        </p:nvSpPr>
        <p:spPr/>
        <p:txBody>
          <a:bodyPr>
            <a:noAutofit/>
          </a:bodyPr>
          <a:lstStyle/>
          <a:p>
            <a:r>
              <a:rPr lang="en-US" sz="2800" b="1" u="sng" dirty="0"/>
              <a:t>Specimen Requirements:</a:t>
            </a:r>
          </a:p>
          <a:p>
            <a:r>
              <a:rPr lang="en-US" sz="2800" dirty="0"/>
              <a:t>Collect Specimen in Lavender Stopper Tube or Lavender Bullets</a:t>
            </a:r>
          </a:p>
          <a:p>
            <a:r>
              <a:rPr lang="en-US" sz="2800" dirty="0"/>
              <a:t>Minimum tube volume:  </a:t>
            </a:r>
            <a:r>
              <a:rPr lang="en-US" sz="2800" dirty="0" smtClean="0"/>
              <a:t>1.5mL </a:t>
            </a:r>
            <a:endParaRPr lang="en-US" sz="2800" dirty="0"/>
          </a:p>
          <a:p>
            <a:r>
              <a:rPr lang="en-US" sz="2800" dirty="0"/>
              <a:t>Lavender Bullets:  3 bullets filled to 500 </a:t>
            </a:r>
            <a:r>
              <a:rPr lang="en-US" sz="2800" dirty="0" smtClean="0"/>
              <a:t>µL </a:t>
            </a:r>
            <a:r>
              <a:rPr lang="en-US" sz="2800" dirty="0"/>
              <a:t>mark</a:t>
            </a:r>
          </a:p>
          <a:p>
            <a:r>
              <a:rPr lang="en-US" sz="2800" dirty="0"/>
              <a:t>Specimen Stability:  4 hours if specimen is left at room temperature &amp; 24 hours if specimen is refrigerated.  Frozen samples are unacceptable.</a:t>
            </a:r>
          </a:p>
        </p:txBody>
      </p:sp>
      <p:sp>
        <p:nvSpPr>
          <p:cNvPr id="14338" name="Rectangle 2"/>
          <p:cNvSpPr>
            <a:spLocks noGrp="1" noChangeArrowheads="1"/>
          </p:cNvSpPr>
          <p:nvPr>
            <p:ph type="title"/>
          </p:nvPr>
        </p:nvSpPr>
        <p:spPr/>
        <p:txBody>
          <a:bodyPr/>
          <a:lstStyle/>
          <a:p>
            <a:r>
              <a:rPr lang="en-US" dirty="0" err="1" smtClean="0"/>
              <a:t>Sed</a:t>
            </a:r>
            <a:r>
              <a:rPr lang="en-US" dirty="0" smtClean="0"/>
              <a:t> </a:t>
            </a:r>
            <a:r>
              <a:rPr lang="en-US" dirty="0"/>
              <a:t>Rate</a:t>
            </a:r>
          </a:p>
        </p:txBody>
      </p:sp>
    </p:spTree>
    <p:extLst>
      <p:ext uri="{BB962C8B-B14F-4D97-AF65-F5344CB8AC3E}">
        <p14:creationId xmlns:p14="http://schemas.microsoft.com/office/powerpoint/2010/main" val="1235520750"/>
      </p:ext>
    </p:extLst>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sp>
        <p:nvSpPr>
          <p:cNvPr id="15363" name="Rectangle 3"/>
          <p:cNvSpPr>
            <a:spLocks noGrp="1" noChangeArrowheads="1"/>
          </p:cNvSpPr>
          <p:nvPr>
            <p:ph idx="1"/>
          </p:nvPr>
        </p:nvSpPr>
        <p:spPr/>
        <p:txBody>
          <a:bodyPr>
            <a:normAutofit lnSpcReduction="10000"/>
          </a:bodyPr>
          <a:lstStyle/>
          <a:p>
            <a:pPr>
              <a:lnSpc>
                <a:spcPct val="90000"/>
              </a:lnSpc>
            </a:pPr>
            <a:r>
              <a:rPr lang="en-US" sz="2400" b="1" u="sng" dirty="0"/>
              <a:t>Methodology</a:t>
            </a:r>
            <a:r>
              <a:rPr lang="en-US" sz="2400" dirty="0"/>
              <a:t>:</a:t>
            </a:r>
          </a:p>
          <a:p>
            <a:pPr>
              <a:lnSpc>
                <a:spcPct val="90000"/>
              </a:lnSpc>
            </a:pPr>
            <a:r>
              <a:rPr lang="en-US" sz="2400" dirty="0"/>
              <a:t>ESR is the distance in millimeters that RBCs fall per unit of time, which is usually </a:t>
            </a:r>
            <a:r>
              <a:rPr lang="en-US" sz="2400" dirty="0" smtClean="0"/>
              <a:t>30 minutes.  </a:t>
            </a:r>
            <a:endParaRPr lang="en-US" sz="2400" dirty="0"/>
          </a:p>
          <a:p>
            <a:pPr>
              <a:lnSpc>
                <a:spcPct val="90000"/>
              </a:lnSpc>
            </a:pPr>
            <a:r>
              <a:rPr lang="en-US" sz="2400" dirty="0"/>
              <a:t>ESR is directly proportional to the RBC mass (Ex. in diseases that form </a:t>
            </a:r>
            <a:r>
              <a:rPr lang="en-US" sz="2400" dirty="0" err="1"/>
              <a:t>rouleaux</a:t>
            </a:r>
            <a:r>
              <a:rPr lang="en-US" sz="2400" dirty="0"/>
              <a:t> [RBCs that appear as stacks of coins] the RBCs are heavier and settle out faster increasing the ESR) and inversely proportional to plasma viscosity (the higher the viscosity, the lower the ESR).  In normal whole blood specimens, the RBC mass is small and the cells don’t form </a:t>
            </a:r>
            <a:r>
              <a:rPr lang="en-US" sz="2400" dirty="0" err="1"/>
              <a:t>rouleaux</a:t>
            </a:r>
            <a:r>
              <a:rPr lang="en-US" sz="2400" dirty="0"/>
              <a:t> so the ESR is decreased.  In abnormal conditions when the RBC mass is greater, and when RBCs form </a:t>
            </a:r>
            <a:r>
              <a:rPr lang="en-US" sz="2400" dirty="0" err="1"/>
              <a:t>rouleaux</a:t>
            </a:r>
            <a:r>
              <a:rPr lang="en-US" sz="2400" dirty="0"/>
              <a:t>, the cells settle out faster increasing the ESR.</a:t>
            </a:r>
          </a:p>
        </p:txBody>
      </p:sp>
      <p:sp>
        <p:nvSpPr>
          <p:cNvPr id="15362" name="Rectangle 2"/>
          <p:cNvSpPr>
            <a:spLocks noGrp="1" noChangeArrowheads="1"/>
          </p:cNvSpPr>
          <p:nvPr>
            <p:ph type="title"/>
          </p:nvPr>
        </p:nvSpPr>
        <p:spPr/>
        <p:txBody>
          <a:bodyPr/>
          <a:lstStyle/>
          <a:p>
            <a:r>
              <a:rPr lang="en-US" dirty="0" err="1" smtClean="0"/>
              <a:t>Sed</a:t>
            </a:r>
            <a:r>
              <a:rPr lang="en-US" dirty="0" smtClean="0"/>
              <a:t> </a:t>
            </a:r>
            <a:r>
              <a:rPr lang="en-US" dirty="0"/>
              <a:t>Rate</a:t>
            </a:r>
          </a:p>
        </p:txBody>
      </p:sp>
    </p:spTree>
    <p:extLst>
      <p:ext uri="{BB962C8B-B14F-4D97-AF65-F5344CB8AC3E}">
        <p14:creationId xmlns:p14="http://schemas.microsoft.com/office/powerpoint/2010/main" val="193376653"/>
      </p:ext>
    </p:extLst>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457200" y="1752600"/>
            <a:ext cx="8229600" cy="4495800"/>
          </a:xfrm>
        </p:spPr>
        <p:txBody>
          <a:bodyPr>
            <a:normAutofit lnSpcReduction="10000"/>
          </a:bodyPr>
          <a:lstStyle/>
          <a:p>
            <a:pPr>
              <a:lnSpc>
                <a:spcPct val="80000"/>
              </a:lnSpc>
            </a:pPr>
            <a:r>
              <a:rPr lang="en-US" sz="2800" dirty="0"/>
              <a:t>The </a:t>
            </a:r>
            <a:r>
              <a:rPr lang="en-US" sz="2800" dirty="0" smtClean="0"/>
              <a:t>ESR </a:t>
            </a:r>
            <a:r>
              <a:rPr lang="en-US" sz="2800" dirty="0"/>
              <a:t>is performed using the </a:t>
            </a:r>
            <a:r>
              <a:rPr lang="en-US" sz="2800" dirty="0" err="1"/>
              <a:t>Streck</a:t>
            </a:r>
            <a:r>
              <a:rPr lang="en-US" sz="2800" dirty="0"/>
              <a:t> Auto-Plus Analyzer.  It measures the sedimentation rates of RBCs using vacuum tubes which contain sodium citrate.  </a:t>
            </a:r>
          </a:p>
          <a:p>
            <a:pPr>
              <a:lnSpc>
                <a:spcPct val="80000"/>
              </a:lnSpc>
            </a:pPr>
            <a:r>
              <a:rPr lang="en-US" sz="2800" dirty="0"/>
              <a:t>Blood is transferred from an EDTA (lavender) tube into a vacuum tube</a:t>
            </a:r>
          </a:p>
          <a:p>
            <a:pPr>
              <a:lnSpc>
                <a:spcPct val="80000"/>
              </a:lnSpc>
            </a:pPr>
            <a:r>
              <a:rPr lang="en-US" sz="2800" dirty="0"/>
              <a:t>The vacuum tube is mixed on a rotator for </a:t>
            </a:r>
            <a:r>
              <a:rPr lang="en-US" sz="2800" dirty="0" smtClean="0"/>
              <a:t>2 </a:t>
            </a:r>
            <a:r>
              <a:rPr lang="en-US" sz="2800" dirty="0"/>
              <a:t>minutes to ensure sample homogeneity.</a:t>
            </a:r>
          </a:p>
          <a:p>
            <a:pPr>
              <a:lnSpc>
                <a:spcPct val="80000"/>
              </a:lnSpc>
            </a:pPr>
            <a:r>
              <a:rPr lang="en-US" sz="2800" dirty="0"/>
              <a:t>When the tube is added to the analyzer a baseline reading is stored in memory and at the end of 30 minutes the baseline reading is subtracted from the final reading with the difference converted to ESR results.</a:t>
            </a:r>
          </a:p>
          <a:p>
            <a:pPr>
              <a:lnSpc>
                <a:spcPct val="80000"/>
              </a:lnSpc>
            </a:pPr>
            <a:endParaRPr lang="en-US" sz="2800" dirty="0"/>
          </a:p>
        </p:txBody>
      </p:sp>
      <p:sp>
        <p:nvSpPr>
          <p:cNvPr id="16386" name="Rectangle 2"/>
          <p:cNvSpPr>
            <a:spLocks noGrp="1" noChangeArrowheads="1"/>
          </p:cNvSpPr>
          <p:nvPr>
            <p:ph type="title"/>
          </p:nvPr>
        </p:nvSpPr>
        <p:spPr/>
        <p:txBody>
          <a:bodyPr/>
          <a:lstStyle/>
          <a:p>
            <a:r>
              <a:rPr lang="en-US"/>
              <a:t>Procedure Overview</a:t>
            </a:r>
          </a:p>
        </p:txBody>
      </p:sp>
    </p:spTree>
    <p:extLst>
      <p:ext uri="{BB962C8B-B14F-4D97-AF65-F5344CB8AC3E}">
        <p14:creationId xmlns:p14="http://schemas.microsoft.com/office/powerpoint/2010/main" val="3937593944"/>
      </p:ext>
    </p:extLst>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sp>
        <p:nvSpPr>
          <p:cNvPr id="23556" name="Rectangle 4"/>
          <p:cNvSpPr>
            <a:spLocks noGrp="1" noChangeArrowheads="1"/>
          </p:cNvSpPr>
          <p:nvPr>
            <p:ph type="title"/>
          </p:nvPr>
        </p:nvSpPr>
        <p:spPr>
          <a:xfrm>
            <a:off x="381000" y="0"/>
            <a:ext cx="8229600" cy="1143000"/>
          </a:xfrm>
        </p:spPr>
        <p:txBody>
          <a:bodyPr/>
          <a:lstStyle/>
          <a:p>
            <a:r>
              <a:rPr lang="en-US" dirty="0" err="1" smtClean="0"/>
              <a:t>Sed</a:t>
            </a:r>
            <a:r>
              <a:rPr lang="en-US" dirty="0" smtClean="0"/>
              <a:t> </a:t>
            </a:r>
            <a:r>
              <a:rPr lang="en-US" dirty="0"/>
              <a:t>Rate Steps</a:t>
            </a:r>
          </a:p>
        </p:txBody>
      </p:sp>
      <p:pic>
        <p:nvPicPr>
          <p:cNvPr id="23557" name="Picture 5" descr="IMGP465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0843" y="1752600"/>
            <a:ext cx="1687513" cy="3810000"/>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23562" name="Picture 10" descr="IMGP466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19588" y="2472928"/>
            <a:ext cx="3695457" cy="3088951"/>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23563" name="Text Box 11"/>
          <p:cNvSpPr txBox="1">
            <a:spLocks noChangeArrowheads="1"/>
          </p:cNvSpPr>
          <p:nvPr/>
        </p:nvSpPr>
        <p:spPr bwMode="auto">
          <a:xfrm>
            <a:off x="4614716" y="5796540"/>
            <a:ext cx="350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b="1" dirty="0"/>
              <a:t>Vacuum Tube Mixing on Rotator</a:t>
            </a:r>
          </a:p>
        </p:txBody>
      </p:sp>
      <p:sp>
        <p:nvSpPr>
          <p:cNvPr id="23566" name="Text Box 14"/>
          <p:cNvSpPr txBox="1">
            <a:spLocks noChangeArrowheads="1"/>
          </p:cNvSpPr>
          <p:nvPr/>
        </p:nvSpPr>
        <p:spPr bwMode="auto">
          <a:xfrm>
            <a:off x="914400" y="5659222"/>
            <a:ext cx="3200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b="1" dirty="0"/>
              <a:t>Blood being transferred from EDTA tube into vacuum tube</a:t>
            </a:r>
          </a:p>
        </p:txBody>
      </p:sp>
      <p:sp>
        <p:nvSpPr>
          <p:cNvPr id="23567" name="Text Box 15"/>
          <p:cNvSpPr txBox="1">
            <a:spLocks noChangeArrowheads="1"/>
          </p:cNvSpPr>
          <p:nvPr/>
        </p:nvSpPr>
        <p:spPr bwMode="auto">
          <a:xfrm>
            <a:off x="2019299" y="6274091"/>
            <a:ext cx="990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b="1" u="sng" dirty="0"/>
              <a:t>Step 1</a:t>
            </a:r>
          </a:p>
        </p:txBody>
      </p:sp>
      <p:sp>
        <p:nvSpPr>
          <p:cNvPr id="23570" name="Text Box 18"/>
          <p:cNvSpPr txBox="1">
            <a:spLocks noChangeArrowheads="1"/>
          </p:cNvSpPr>
          <p:nvPr/>
        </p:nvSpPr>
        <p:spPr bwMode="auto">
          <a:xfrm>
            <a:off x="5910116" y="6163253"/>
            <a:ext cx="914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b="1" u="sng" dirty="0"/>
              <a:t>Step 2</a:t>
            </a:r>
          </a:p>
        </p:txBody>
      </p:sp>
    </p:spTree>
    <p:extLst>
      <p:ext uri="{BB962C8B-B14F-4D97-AF65-F5344CB8AC3E}">
        <p14:creationId xmlns:p14="http://schemas.microsoft.com/office/powerpoint/2010/main" val="3213700486"/>
      </p:ext>
    </p:extLst>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99</TotalTime>
  <Words>611</Words>
  <Application>Microsoft Office PowerPoint</Application>
  <PresentationFormat>On-screen Show (4:3)</PresentationFormat>
  <Paragraphs>59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Franklin Gothic Medium</vt:lpstr>
      <vt:lpstr>Wingdings</vt:lpstr>
      <vt:lpstr>Wingdings 2</vt:lpstr>
      <vt:lpstr>Grid</vt:lpstr>
      <vt:lpstr> Sed Rate</vt:lpstr>
      <vt:lpstr>Sed Rate</vt:lpstr>
      <vt:lpstr>Sed Rate</vt:lpstr>
      <vt:lpstr>Sed Rate</vt:lpstr>
      <vt:lpstr>Sed Rate</vt:lpstr>
      <vt:lpstr>Sed Rate</vt:lpstr>
      <vt:lpstr>Sed Rate</vt:lpstr>
      <vt:lpstr>Procedure Overview</vt:lpstr>
      <vt:lpstr>Sed Rate Steps</vt:lpstr>
      <vt:lpstr>Sed Rate Steps</vt:lpstr>
      <vt:lpstr>Procedure Overview - Continued</vt:lpstr>
      <vt:lpstr>ESR Reference Ranges</vt:lpstr>
      <vt:lpstr>~The End~ </vt:lpstr>
    </vt:vector>
  </TitlesOfParts>
  <Company>Scott &amp; White Healthcare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Automated Sed Rate</dc:title>
  <dc:creator>%username%</dc:creator>
  <cp:lastModifiedBy>Lowe, Michell D</cp:lastModifiedBy>
  <cp:revision>12</cp:revision>
  <dcterms:created xsi:type="dcterms:W3CDTF">2012-10-21T20:51:53Z</dcterms:created>
  <dcterms:modified xsi:type="dcterms:W3CDTF">2019-06-09T15:53:49Z</dcterms:modified>
</cp:coreProperties>
</file>