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9"/>
  </p:notesMasterIdLst>
  <p:sldIdLst>
    <p:sldId id="256" r:id="rId3"/>
    <p:sldId id="298" r:id="rId4"/>
    <p:sldId id="299" r:id="rId5"/>
    <p:sldId id="300" r:id="rId6"/>
    <p:sldId id="301" r:id="rId7"/>
    <p:sldId id="302" r:id="rId8"/>
    <p:sldId id="303" r:id="rId9"/>
    <p:sldId id="304" r:id="rId10"/>
    <p:sldId id="305" r:id="rId11"/>
    <p:sldId id="272"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73" r:id="rId25"/>
    <p:sldId id="274" r:id="rId26"/>
    <p:sldId id="275" r:id="rId27"/>
    <p:sldId id="276" r:id="rId28"/>
    <p:sldId id="277" r:id="rId29"/>
    <p:sldId id="278" r:id="rId30"/>
    <p:sldId id="280" r:id="rId31"/>
    <p:sldId id="281" r:id="rId32"/>
    <p:sldId id="282" r:id="rId33"/>
    <p:sldId id="283" r:id="rId34"/>
    <p:sldId id="284" r:id="rId35"/>
    <p:sldId id="285" r:id="rId36"/>
    <p:sldId id="286" r:id="rId37"/>
    <p:sldId id="289" r:id="rId38"/>
    <p:sldId id="291" r:id="rId39"/>
    <p:sldId id="288" r:id="rId40"/>
    <p:sldId id="292" r:id="rId41"/>
    <p:sldId id="290" r:id="rId42"/>
    <p:sldId id="293" r:id="rId43"/>
    <p:sldId id="294" r:id="rId44"/>
    <p:sldId id="295" r:id="rId45"/>
    <p:sldId id="296" r:id="rId46"/>
    <p:sldId id="297" r:id="rId47"/>
    <p:sldId id="27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66" d="100"/>
          <a:sy n="66" d="100"/>
        </p:scale>
        <p:origin x="-634" y="-341"/>
      </p:cViewPr>
      <p:guideLst>
        <p:guide orient="horz" pos="2160"/>
        <p:guide pos="2880"/>
        <p:guide pos="144"/>
        <p:guide pos="561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7" d="100"/>
          <a:sy n="67"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DA3D3F-FA3A-43FB-819B-B918D157AE16}" type="datetimeFigureOut">
              <a:rPr lang="en-US" smtClean="0"/>
              <a:t>7/10/2019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9F434-8BE4-4208-A27E-B9B0B17D628A}" type="slidenum">
              <a:rPr lang="en-US" smtClean="0"/>
              <a:t>‹#›</a:t>
            </a:fld>
            <a:endParaRPr lang="en-US"/>
          </a:p>
        </p:txBody>
      </p:sp>
    </p:spTree>
    <p:extLst>
      <p:ext uri="{BB962C8B-B14F-4D97-AF65-F5344CB8AC3E}">
        <p14:creationId xmlns:p14="http://schemas.microsoft.com/office/powerpoint/2010/main" val="144726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t>32</a:t>
            </a:fld>
            <a:endParaRPr lang="en-US"/>
          </a:p>
        </p:txBody>
      </p:sp>
    </p:spTree>
    <p:extLst>
      <p:ext uri="{BB962C8B-B14F-4D97-AF65-F5344CB8AC3E}">
        <p14:creationId xmlns:p14="http://schemas.microsoft.com/office/powerpoint/2010/main" val="279715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t>33</a:t>
            </a:fld>
            <a:endParaRPr lang="en-US"/>
          </a:p>
        </p:txBody>
      </p:sp>
    </p:spTree>
    <p:extLst>
      <p:ext uri="{BB962C8B-B14F-4D97-AF65-F5344CB8AC3E}">
        <p14:creationId xmlns:p14="http://schemas.microsoft.com/office/powerpoint/2010/main" val="3290976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10000" contrast="10000"/>
          </a:blip>
          <a:srcRect b="17288"/>
          <a:stretch/>
        </p:blipFill>
        <p:spPr>
          <a:xfrm>
            <a:off x="3628" y="0"/>
            <a:ext cx="9140372" cy="5040087"/>
          </a:xfrm>
          <a:prstGeom prst="rect">
            <a:avLst/>
          </a:prstGeom>
          <a:effectLst>
            <a:reflection blurRad="6350" stA="50000" endA="275" endPos="40000" dist="101600" dir="5400000" sy="-100000" algn="bl" rotWithShape="0"/>
          </a:effectLst>
        </p:spPr>
      </p:pic>
      <p:sp>
        <p:nvSpPr>
          <p:cNvPr id="2" name="Title 1"/>
          <p:cNvSpPr>
            <a:spLocks noGrp="1"/>
          </p:cNvSpPr>
          <p:nvPr>
            <p:ph type="ctrTitle"/>
          </p:nvPr>
        </p:nvSpPr>
        <p:spPr>
          <a:xfrm>
            <a:off x="228600" y="762000"/>
            <a:ext cx="8686800"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2927874"/>
            <a:ext cx="6400800" cy="1752600"/>
          </a:xfrm>
        </p:spPr>
        <p:txBody>
          <a:bodyPr/>
          <a:lstStyle>
            <a:lvl1pPr marL="0" indent="0" algn="ctr">
              <a:buNone/>
              <a:defRPr>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281333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69488"/>
            <a:ext cx="8686800" cy="4922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1611278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Vertical Title 1"/>
          <p:cNvSpPr>
            <a:spLocks noGrp="1"/>
          </p:cNvSpPr>
          <p:nvPr>
            <p:ph type="title" orient="vert"/>
          </p:nvPr>
        </p:nvSpPr>
        <p:spPr>
          <a:xfrm>
            <a:off x="6846348" y="79956"/>
            <a:ext cx="2057400" cy="5851525"/>
          </a:xfrm>
        </p:spPr>
        <p:txBody>
          <a:bodyPr vert="eaVert"/>
          <a:lstStyle>
            <a:lvl1pPr algn="l">
              <a:defRPr>
                <a:solidFill>
                  <a:schemeClr val="tx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9956"/>
            <a:ext cx="646534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11391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Content Placeholder 2"/>
          <p:cNvSpPr>
            <a:spLocks noGrp="1"/>
          </p:cNvSpPr>
          <p:nvPr>
            <p:ph idx="1"/>
          </p:nvPr>
        </p:nvSpPr>
        <p:spPr>
          <a:xfrm>
            <a:off x="228600" y="1380246"/>
            <a:ext cx="86868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8257908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33942" b="17288"/>
          <a:stretch/>
        </p:blipFill>
        <p:spPr>
          <a:xfrm>
            <a:off x="3628" y="0"/>
            <a:ext cx="9140372" cy="2971800"/>
          </a:xfrm>
          <a:prstGeom prst="rect">
            <a:avLst/>
          </a:prstGeom>
          <a:effectLst>
            <a:reflection blurRad="6350" stA="50000" endPos="95000" dist="101600" dir="5400000" sy="-100000" algn="bl" rotWithShape="0"/>
          </a:effectLst>
        </p:spPr>
      </p:pic>
      <p:sp>
        <p:nvSpPr>
          <p:cNvPr id="2" name="Title 1"/>
          <p:cNvSpPr>
            <a:spLocks noGrp="1"/>
          </p:cNvSpPr>
          <p:nvPr>
            <p:ph type="title"/>
          </p:nvPr>
        </p:nvSpPr>
        <p:spPr>
          <a:xfrm>
            <a:off x="228600" y="4624387"/>
            <a:ext cx="8686799" cy="1362075"/>
          </a:xfrm>
        </p:spPr>
        <p:txBody>
          <a:bodyPr anchor="t"/>
          <a:lstStyle>
            <a:lvl1pPr algn="l">
              <a:defRPr sz="4000" b="1" cap="all">
                <a:solidFill>
                  <a:schemeClr val="tx1"/>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228600" y="3124200"/>
            <a:ext cx="8686799" cy="1500187"/>
          </a:xfrm>
        </p:spPr>
        <p:txBody>
          <a:bodyPr anchor="b"/>
          <a:lstStyle>
            <a:lvl1pPr marL="0" indent="0">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56701E-279D-4010-B6E0-739AA257620B}"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11242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240254" y="1371600"/>
            <a:ext cx="4255546" cy="4937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267200" cy="4937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56701E-279D-4010-B6E0-739AA257620B}"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11596756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228600" y="137496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014722"/>
            <a:ext cx="4268788" cy="42976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496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14722"/>
            <a:ext cx="4270375" cy="42976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56701E-279D-4010-B6E0-739AA257620B}" type="datetimeFigureOut">
              <a:rPr lang="en-US" smtClean="0"/>
              <a:t>7/10/2019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4583444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56701E-279D-4010-B6E0-739AA257620B}" type="datetimeFigureOut">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0806250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Date Placeholder 1"/>
          <p:cNvSpPr>
            <a:spLocks noGrp="1"/>
          </p:cNvSpPr>
          <p:nvPr>
            <p:ph type="dt" sz="half" idx="10"/>
          </p:nvPr>
        </p:nvSpPr>
        <p:spPr/>
        <p:txBody>
          <a:bodyPr/>
          <a:lstStyle/>
          <a:p>
            <a:fld id="{2056701E-279D-4010-B6E0-739AA257620B}" type="datetimeFigureOut">
              <a:rPr lang="en-US" smtClean="0"/>
              <a:t>7/10/2019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20399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Title 1"/>
          <p:cNvSpPr>
            <a:spLocks noGrp="1"/>
          </p:cNvSpPr>
          <p:nvPr>
            <p:ph type="title"/>
          </p:nvPr>
        </p:nvSpPr>
        <p:spPr>
          <a:xfrm>
            <a:off x="228600" y="54684"/>
            <a:ext cx="3236913" cy="1162050"/>
          </a:xfrm>
        </p:spPr>
        <p:txBody>
          <a:bodyPr anchor="b"/>
          <a:lstStyle>
            <a:lvl1pPr algn="l">
              <a:defRPr sz="2000"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54684"/>
            <a:ext cx="5340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216734"/>
            <a:ext cx="3236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326467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9"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lum bright="-10000" contrast="10000"/>
          </a:blip>
          <a:srcRect t="69492" b="17288"/>
          <a:stretch/>
        </p:blipFill>
        <p:spPr>
          <a:xfrm>
            <a:off x="3628" y="5943600"/>
            <a:ext cx="9140372" cy="805542"/>
          </a:xfrm>
          <a:prstGeom prst="rect">
            <a:avLst/>
          </a:prstGeom>
          <a:effectLst/>
        </p:spPr>
      </p:pic>
      <p:sp>
        <p:nvSpPr>
          <p:cNvPr id="2" name="Title 1"/>
          <p:cNvSpPr>
            <a:spLocks noGrp="1"/>
          </p:cNvSpPr>
          <p:nvPr>
            <p:ph type="title"/>
          </p:nvPr>
        </p:nvSpPr>
        <p:spPr>
          <a:xfrm>
            <a:off x="1792288" y="4416425"/>
            <a:ext cx="5486400" cy="566738"/>
          </a:xfrm>
        </p:spPr>
        <p:txBody>
          <a:bodyPr anchor="b"/>
          <a:lstStyle>
            <a:lvl1pPr algn="l">
              <a:defRPr sz="2000" b="1">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228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9831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56701E-279D-4010-B6E0-739AA257620B}"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BB2CEA-3D82-4BDD-9400-F0522953981D}" type="slidenum">
              <a:rPr lang="en-US" smtClean="0"/>
              <a:t>‹#›</a:t>
            </a:fld>
            <a:endParaRPr lang="en-US"/>
          </a:p>
        </p:txBody>
      </p:sp>
    </p:spTree>
    <p:extLst>
      <p:ext uri="{BB962C8B-B14F-4D97-AF65-F5344CB8AC3E}">
        <p14:creationId xmlns:p14="http://schemas.microsoft.com/office/powerpoint/2010/main" val="22841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Underwater.wm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rotWithShape="1">
          <a:blip r:embed="rId15">
            <a:lum bright="-10000" contrast="10000"/>
          </a:blip>
          <a:srcRect t="62763" b="17288"/>
          <a:stretch/>
        </p:blipFill>
        <p:spPr>
          <a:xfrm>
            <a:off x="3628" y="0"/>
            <a:ext cx="9140372" cy="1215573"/>
          </a:xfrm>
          <a:prstGeom prst="rect">
            <a:avLst/>
          </a:prstGeom>
          <a:effectLst>
            <a:reflection blurRad="6350" stA="25000" endPos="95000" dist="101600" dir="5400000" sy="-100000" algn="bl" rotWithShape="0"/>
          </a:effectLst>
        </p:spPr>
      </p:pic>
      <p:sp>
        <p:nvSpPr>
          <p:cNvPr id="2" name="Title Placeholder 1"/>
          <p:cNvSpPr>
            <a:spLocks noGrp="1"/>
          </p:cNvSpPr>
          <p:nvPr>
            <p:ph type="title"/>
          </p:nvPr>
        </p:nvSpPr>
        <p:spPr>
          <a:xfrm>
            <a:off x="228600" y="47172"/>
            <a:ext cx="8686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369998"/>
            <a:ext cx="8686800" cy="49377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6701E-279D-4010-B6E0-739AA257620B}" type="datetimeFigureOut">
              <a:rPr lang="en-US" smtClean="0"/>
              <a:t>7/10/2019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B2CEA-3D82-4BDD-9400-F0522953981D}" type="slidenum">
              <a:rPr lang="en-US" smtClean="0"/>
              <a:t>‹#›</a:t>
            </a:fld>
            <a:endParaRPr lang="en-US"/>
          </a:p>
        </p:txBody>
      </p:sp>
    </p:spTree>
    <p:extLst>
      <p:ext uri="{BB962C8B-B14F-4D97-AF65-F5344CB8AC3E}">
        <p14:creationId xmlns:p14="http://schemas.microsoft.com/office/powerpoint/2010/main" val="76888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ctr" defTabSz="914400"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4800600"/>
          </a:xfrm>
        </p:spPr>
        <p:txBody>
          <a:bodyPr>
            <a:noAutofit/>
          </a:bodyPr>
          <a:lstStyle/>
          <a:p>
            <a:r>
              <a:rPr lang="en-US" sz="6000" dirty="0" smtClean="0"/>
              <a:t/>
            </a:r>
            <a:br>
              <a:rPr lang="en-US" sz="6000" dirty="0" smtClean="0"/>
            </a:br>
            <a:r>
              <a:rPr lang="en-US" sz="6000" dirty="0" smtClean="0"/>
              <a:t>Microscope,</a:t>
            </a:r>
            <a:br>
              <a:rPr lang="en-US" sz="6000" dirty="0" smtClean="0"/>
            </a:br>
            <a:r>
              <a:rPr lang="en-US" sz="6000" dirty="0" smtClean="0"/>
              <a:t>DIFF PAD Walk Through</a:t>
            </a:r>
            <a:br>
              <a:rPr lang="en-US" sz="6000" dirty="0" smtClean="0"/>
            </a:br>
            <a:r>
              <a:rPr lang="en-US" sz="6000" dirty="0" smtClean="0"/>
              <a:t>And</a:t>
            </a:r>
            <a:br>
              <a:rPr lang="en-US" sz="6000" dirty="0" smtClean="0"/>
            </a:br>
            <a:r>
              <a:rPr lang="en-US" sz="6000" dirty="0" smtClean="0"/>
              <a:t>Diffing A Good Diff </a:t>
            </a:r>
            <a:br>
              <a:rPr lang="en-US" sz="6000" dirty="0" smtClean="0"/>
            </a:br>
            <a:endParaRPr lang="en-US" sz="6000" dirty="0"/>
          </a:p>
        </p:txBody>
      </p:sp>
      <p:sp>
        <p:nvSpPr>
          <p:cNvPr id="3" name="Subtitle 2"/>
          <p:cNvSpPr>
            <a:spLocks noGrp="1"/>
          </p:cNvSpPr>
          <p:nvPr>
            <p:ph type="subTitle" idx="1"/>
          </p:nvPr>
        </p:nvSpPr>
        <p:spPr>
          <a:xfrm>
            <a:off x="1447800" y="5105400"/>
            <a:ext cx="6400800" cy="1752600"/>
          </a:xfrm>
        </p:spPr>
        <p:txBody>
          <a:bodyPr>
            <a:noAutofit/>
          </a:bodyPr>
          <a:lstStyle/>
          <a:p>
            <a:r>
              <a:rPr lang="en-US" sz="2400" dirty="0" smtClean="0">
                <a:solidFill>
                  <a:schemeClr val="tx2">
                    <a:lumMod val="50000"/>
                  </a:schemeClr>
                </a:solidFill>
                <a:latin typeface="Blackadder ITC" pitchFamily="82" charset="0"/>
              </a:rPr>
              <a:t>By; </a:t>
            </a:r>
            <a:r>
              <a:rPr lang="en-US" sz="2400" dirty="0" err="1" smtClean="0">
                <a:solidFill>
                  <a:schemeClr val="tx2">
                    <a:lumMod val="50000"/>
                  </a:schemeClr>
                </a:solidFill>
                <a:latin typeface="Blackadder ITC" pitchFamily="82" charset="0"/>
              </a:rPr>
              <a:t>Michell</a:t>
            </a:r>
            <a:r>
              <a:rPr lang="en-US" sz="2400" dirty="0" smtClean="0">
                <a:solidFill>
                  <a:schemeClr val="tx2">
                    <a:lumMod val="50000"/>
                  </a:schemeClr>
                </a:solidFill>
                <a:latin typeface="Blackadder ITC" pitchFamily="82" charset="0"/>
              </a:rPr>
              <a:t> </a:t>
            </a:r>
            <a:r>
              <a:rPr lang="en-US" sz="2400" dirty="0" smtClean="0">
                <a:solidFill>
                  <a:schemeClr val="tx2">
                    <a:lumMod val="50000"/>
                  </a:schemeClr>
                </a:solidFill>
                <a:latin typeface="Blackadder ITC" pitchFamily="82" charset="0"/>
              </a:rPr>
              <a:t>McAdams &amp; Emily </a:t>
            </a:r>
            <a:r>
              <a:rPr lang="en-US" sz="2400" dirty="0" err="1" smtClean="0">
                <a:solidFill>
                  <a:schemeClr val="tx2">
                    <a:lumMod val="50000"/>
                  </a:schemeClr>
                </a:solidFill>
                <a:latin typeface="Blackadder ITC" pitchFamily="82" charset="0"/>
              </a:rPr>
              <a:t>Gehring</a:t>
            </a:r>
            <a:r>
              <a:rPr lang="en-US" sz="2400" dirty="0" smtClean="0">
                <a:solidFill>
                  <a:schemeClr val="tx2">
                    <a:lumMod val="50000"/>
                  </a:schemeClr>
                </a:solidFill>
                <a:latin typeface="Blackadder ITC" pitchFamily="82" charset="0"/>
              </a:rPr>
              <a:t> </a:t>
            </a:r>
            <a:r>
              <a:rPr lang="en-US" sz="2400" dirty="0" smtClean="0">
                <a:solidFill>
                  <a:schemeClr val="tx2">
                    <a:lumMod val="50000"/>
                  </a:schemeClr>
                </a:solidFill>
                <a:latin typeface="Blackadder ITC" pitchFamily="82" charset="0"/>
              </a:rPr>
              <a:t>- </a:t>
            </a:r>
            <a:r>
              <a:rPr lang="en-US" sz="2400" dirty="0" smtClean="0">
                <a:solidFill>
                  <a:schemeClr val="tx2">
                    <a:lumMod val="50000"/>
                  </a:schemeClr>
                </a:solidFill>
                <a:latin typeface="Blackadder ITC" pitchFamily="82" charset="0"/>
              </a:rPr>
              <a:t>12/2012 </a:t>
            </a:r>
          </a:p>
          <a:p>
            <a:r>
              <a:rPr lang="en-US" sz="2400" dirty="0" smtClean="0">
                <a:solidFill>
                  <a:schemeClr val="tx2">
                    <a:lumMod val="50000"/>
                  </a:schemeClr>
                </a:solidFill>
                <a:latin typeface="Blackadder ITC" pitchFamily="82" charset="0"/>
              </a:rPr>
              <a:t>Updated: 07/2019</a:t>
            </a:r>
            <a:endParaRPr lang="en-US" sz="2400" dirty="0">
              <a:solidFill>
                <a:schemeClr val="tx2">
                  <a:lumMod val="50000"/>
                </a:schemeClr>
              </a:solidFill>
              <a:latin typeface="Blackadder ITC" pitchFamily="82" charset="0"/>
            </a:endParaRPr>
          </a:p>
        </p:txBody>
      </p:sp>
    </p:spTree>
    <p:extLst>
      <p:ext uri="{BB962C8B-B14F-4D97-AF65-F5344CB8AC3E}">
        <p14:creationId xmlns:p14="http://schemas.microsoft.com/office/powerpoint/2010/main" val="163044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4800600"/>
          </a:xfrm>
        </p:spPr>
        <p:txBody>
          <a:bodyPr>
            <a:noAutofit/>
          </a:bodyPr>
          <a:lstStyle/>
          <a:p>
            <a:r>
              <a:rPr lang="en-US" sz="6000" dirty="0" smtClean="0"/>
              <a:t>DIFF PAD </a:t>
            </a:r>
            <a:br>
              <a:rPr lang="en-US" sz="6000" dirty="0" smtClean="0"/>
            </a:br>
            <a:r>
              <a:rPr lang="en-US" sz="6000" dirty="0" smtClean="0"/>
              <a:t>Walk Through</a:t>
            </a:r>
            <a:br>
              <a:rPr lang="en-US" sz="6000" dirty="0" smtClean="0"/>
            </a:br>
            <a:endParaRPr lang="en-US" sz="6000" dirty="0"/>
          </a:p>
        </p:txBody>
      </p:sp>
    </p:spTree>
    <p:extLst>
      <p:ext uri="{BB962C8B-B14F-4D97-AF65-F5344CB8AC3E}">
        <p14:creationId xmlns:p14="http://schemas.microsoft.com/office/powerpoint/2010/main" val="1644618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926"/>
            <a:ext cx="9144000" cy="1143000"/>
          </a:xfrm>
        </p:spPr>
        <p:txBody>
          <a:bodyPr/>
          <a:lstStyle/>
          <a:p>
            <a:r>
              <a:rPr lang="en-US" dirty="0" err="1" smtClean="0"/>
              <a:t>Worklist</a:t>
            </a:r>
            <a:r>
              <a:rPr lang="en-US" dirty="0" smtClean="0"/>
              <a:t> for LASC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176" y="1371600"/>
            <a:ext cx="6895224" cy="5154618"/>
          </a:xfrm>
        </p:spPr>
      </p:pic>
      <p:sp>
        <p:nvSpPr>
          <p:cNvPr id="5" name="TextBox 4"/>
          <p:cNvSpPr txBox="1"/>
          <p:nvPr/>
        </p:nvSpPr>
        <p:spPr>
          <a:xfrm>
            <a:off x="4960257" y="2343275"/>
            <a:ext cx="3124200" cy="369332"/>
          </a:xfrm>
          <a:prstGeom prst="rect">
            <a:avLst/>
          </a:prstGeom>
          <a:solidFill>
            <a:schemeClr val="accent1"/>
          </a:solidFill>
        </p:spPr>
        <p:txBody>
          <a:bodyPr wrap="square" rtlCol="0">
            <a:spAutoFit/>
          </a:bodyPr>
          <a:lstStyle/>
          <a:p>
            <a:pPr algn="ctr"/>
            <a:r>
              <a:rPr lang="en-US" dirty="0" smtClean="0"/>
              <a:t>Patient Demographics Pane</a:t>
            </a:r>
            <a:endParaRPr lang="en-US" dirty="0"/>
          </a:p>
        </p:txBody>
      </p:sp>
      <p:sp>
        <p:nvSpPr>
          <p:cNvPr id="6" name="TextBox 5"/>
          <p:cNvSpPr txBox="1"/>
          <p:nvPr/>
        </p:nvSpPr>
        <p:spPr>
          <a:xfrm>
            <a:off x="4931229" y="4496191"/>
            <a:ext cx="2438400" cy="369332"/>
          </a:xfrm>
          <a:prstGeom prst="rect">
            <a:avLst/>
          </a:prstGeom>
          <a:solidFill>
            <a:schemeClr val="accent1"/>
          </a:solidFill>
        </p:spPr>
        <p:txBody>
          <a:bodyPr wrap="square" rtlCol="0">
            <a:spAutoFit/>
          </a:bodyPr>
          <a:lstStyle/>
          <a:p>
            <a:pPr algn="ctr"/>
            <a:r>
              <a:rPr lang="en-US" dirty="0" smtClean="0"/>
              <a:t>Resulting Pane</a:t>
            </a:r>
            <a:endParaRPr lang="en-US" dirty="0"/>
          </a:p>
        </p:txBody>
      </p:sp>
      <p:sp>
        <p:nvSpPr>
          <p:cNvPr id="7" name="TextBox 6"/>
          <p:cNvSpPr txBox="1"/>
          <p:nvPr/>
        </p:nvSpPr>
        <p:spPr>
          <a:xfrm>
            <a:off x="1981200" y="5562600"/>
            <a:ext cx="1447800" cy="369332"/>
          </a:xfrm>
          <a:prstGeom prst="rect">
            <a:avLst/>
          </a:prstGeom>
          <a:solidFill>
            <a:schemeClr val="accent1"/>
          </a:solidFill>
        </p:spPr>
        <p:txBody>
          <a:bodyPr wrap="square" rtlCol="0">
            <a:spAutoFit/>
          </a:bodyPr>
          <a:lstStyle/>
          <a:p>
            <a:pPr algn="ctr"/>
            <a:r>
              <a:rPr lang="en-US" dirty="0" smtClean="0"/>
              <a:t>Diff Pad</a:t>
            </a:r>
            <a:endParaRPr lang="en-US" dirty="0"/>
          </a:p>
        </p:txBody>
      </p:sp>
      <p:sp>
        <p:nvSpPr>
          <p:cNvPr id="8" name="TextBox 7"/>
          <p:cNvSpPr txBox="1"/>
          <p:nvPr/>
        </p:nvSpPr>
        <p:spPr>
          <a:xfrm>
            <a:off x="1524000" y="2712607"/>
            <a:ext cx="1905000" cy="369332"/>
          </a:xfrm>
          <a:prstGeom prst="rect">
            <a:avLst/>
          </a:prstGeom>
          <a:solidFill>
            <a:schemeClr val="accent1"/>
          </a:solidFill>
        </p:spPr>
        <p:txBody>
          <a:bodyPr wrap="square" rtlCol="0">
            <a:spAutoFit/>
          </a:bodyPr>
          <a:lstStyle/>
          <a:p>
            <a:pPr algn="ctr"/>
            <a:r>
              <a:rPr lang="en-US" dirty="0" err="1" smtClean="0"/>
              <a:t>Worklist</a:t>
            </a:r>
            <a:r>
              <a:rPr lang="en-US" dirty="0" smtClean="0"/>
              <a:t> Pane</a:t>
            </a:r>
            <a:endParaRPr lang="en-US" dirty="0"/>
          </a:p>
        </p:txBody>
      </p:sp>
    </p:spTree>
    <p:extLst>
      <p:ext uri="{BB962C8B-B14F-4D97-AF65-F5344CB8AC3E}">
        <p14:creationId xmlns:p14="http://schemas.microsoft.com/office/powerpoint/2010/main" val="2195942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 Pad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2600" y="1979365"/>
            <a:ext cx="3462419" cy="3953628"/>
          </a:xfrm>
        </p:spPr>
      </p:pic>
      <p:sp>
        <p:nvSpPr>
          <p:cNvPr id="5" name="TextBox 4"/>
          <p:cNvSpPr txBox="1"/>
          <p:nvPr/>
        </p:nvSpPr>
        <p:spPr>
          <a:xfrm>
            <a:off x="381000" y="1447800"/>
            <a:ext cx="4953000" cy="5016758"/>
          </a:xfrm>
          <a:prstGeom prst="rect">
            <a:avLst/>
          </a:prstGeom>
          <a:noFill/>
        </p:spPr>
        <p:txBody>
          <a:bodyPr wrap="square" rtlCol="0">
            <a:spAutoFit/>
          </a:bodyPr>
          <a:lstStyle/>
          <a:p>
            <a:pPr marL="342900" indent="-342900">
              <a:buFont typeface="Wingdings" pitchFamily="2" charset="2"/>
              <a:buChar char="v"/>
            </a:pPr>
            <a:r>
              <a:rPr lang="en-US" sz="2000" dirty="0" smtClean="0"/>
              <a:t>The Diff Pad is a separate window within the </a:t>
            </a:r>
            <a:r>
              <a:rPr lang="en-US" sz="2000" dirty="0" err="1" smtClean="0"/>
              <a:t>Worklist</a:t>
            </a:r>
            <a:r>
              <a:rPr lang="en-US" sz="2000" dirty="0" smtClean="0"/>
              <a:t> screen. It can be moved around the screen by clicking and dragging the blue title bar. </a:t>
            </a:r>
          </a:p>
          <a:p>
            <a:pPr marL="285750" indent="-285750">
              <a:buFont typeface="Arial" pitchFamily="34" charset="0"/>
              <a:buChar char="•"/>
            </a:pPr>
            <a:endParaRPr lang="en-US" sz="2000" dirty="0"/>
          </a:p>
          <a:p>
            <a:pPr marL="342900" indent="-342900">
              <a:buFont typeface="Wingdings" pitchFamily="2" charset="2"/>
              <a:buChar char="v"/>
            </a:pPr>
            <a:r>
              <a:rPr lang="en-US" sz="2000" dirty="0" smtClean="0"/>
              <a:t>To access the Diff Pad from the Resulting Pane you may either click on the Diff Pad with the mouse or use the TAB key on the keyboard. (The TAB key toggles back and forth between the Results and the Diff Pad.) </a:t>
            </a:r>
          </a:p>
          <a:p>
            <a:pPr marL="285750" indent="-285750">
              <a:buFont typeface="Arial" pitchFamily="34" charset="0"/>
              <a:buChar char="•"/>
            </a:pPr>
            <a:endParaRPr lang="en-US" sz="2000" dirty="0"/>
          </a:p>
          <a:p>
            <a:pPr marL="342900" indent="-342900">
              <a:buFont typeface="Wingdings" pitchFamily="2" charset="2"/>
              <a:buChar char="v"/>
            </a:pPr>
            <a:r>
              <a:rPr lang="en-US" sz="2000" dirty="0" smtClean="0"/>
              <a:t>The tool options at the top of the Diff Pad can be added or removed by right clicking in the tool bar area by checking or unchecking the tool in the menu. </a:t>
            </a:r>
            <a:endParaRPr lang="en-US" sz="2000" dirty="0"/>
          </a:p>
        </p:txBody>
      </p:sp>
    </p:spTree>
    <p:extLst>
      <p:ext uri="{BB962C8B-B14F-4D97-AF65-F5344CB8AC3E}">
        <p14:creationId xmlns:p14="http://schemas.microsoft.com/office/powerpoint/2010/main" val="2505402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 Pad Menu</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2590800"/>
            <a:ext cx="6636233" cy="2052169"/>
          </a:xfrm>
        </p:spPr>
      </p:pic>
    </p:spTree>
    <p:extLst>
      <p:ext uri="{BB962C8B-B14F-4D97-AF65-F5344CB8AC3E}">
        <p14:creationId xmlns:p14="http://schemas.microsoft.com/office/powerpoint/2010/main" val="3571924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Ver</a:t>
            </a:r>
            <a:r>
              <a:rPr lang="en-US" dirty="0" smtClean="0"/>
              <a:t> = Verify Diff Pad Tests</a:t>
            </a:r>
            <a:endParaRPr lang="en-US" dirty="0"/>
          </a:p>
        </p:txBody>
      </p:sp>
      <p:sp>
        <p:nvSpPr>
          <p:cNvPr id="3" name="Content Placeholder 2"/>
          <p:cNvSpPr>
            <a:spLocks noGrp="1"/>
          </p:cNvSpPr>
          <p:nvPr>
            <p:ph idx="1"/>
          </p:nvPr>
        </p:nvSpPr>
        <p:spPr>
          <a:xfrm>
            <a:off x="381000" y="3048000"/>
            <a:ext cx="8534400" cy="3344154"/>
          </a:xfrm>
        </p:spPr>
        <p:txBody>
          <a:bodyPr/>
          <a:lstStyle/>
          <a:p>
            <a:pPr>
              <a:buFont typeface="Wingdings" pitchFamily="2" charset="2"/>
              <a:buChar char="v"/>
            </a:pPr>
            <a:r>
              <a:rPr lang="en-US" dirty="0" smtClean="0"/>
              <a:t>This button will verify all Diff Pad numbers including zeros. The result values are verified simultaneously on the patient report. </a:t>
            </a:r>
          </a:p>
          <a:p>
            <a:pPr>
              <a:buFont typeface="Wingdings" pitchFamily="2" charset="2"/>
              <a:buChar char="v"/>
            </a:pPr>
            <a:endParaRPr lang="en-US" dirty="0"/>
          </a:p>
          <a:p>
            <a:pPr>
              <a:buFont typeface="Wingdings" pitchFamily="2" charset="2"/>
              <a:buChar char="v"/>
            </a:pPr>
            <a:r>
              <a:rPr lang="en-US" dirty="0" smtClean="0"/>
              <a:t>This DOES NOT verify the </a:t>
            </a:r>
            <a:r>
              <a:rPr lang="en-US" dirty="0" err="1" smtClean="0"/>
              <a:t>Hemogram</a:t>
            </a:r>
            <a:r>
              <a:rPr lang="en-US" dirty="0" smtClean="0"/>
              <a:t> results.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761671"/>
            <a:ext cx="1146291" cy="1026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52479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 = Changes Diff Pad Limit</a:t>
            </a:r>
            <a:endParaRPr lang="en-US" dirty="0"/>
          </a:p>
        </p:txBody>
      </p:sp>
      <p:sp>
        <p:nvSpPr>
          <p:cNvPr id="3" name="Content Placeholder 2"/>
          <p:cNvSpPr>
            <a:spLocks noGrp="1"/>
          </p:cNvSpPr>
          <p:nvPr>
            <p:ph idx="1"/>
          </p:nvPr>
        </p:nvSpPr>
        <p:spPr>
          <a:xfrm>
            <a:off x="457200" y="3048000"/>
            <a:ext cx="8382000" cy="3496554"/>
          </a:xfrm>
        </p:spPr>
        <p:txBody>
          <a:bodyPr>
            <a:normAutofit fontScale="92500" lnSpcReduction="20000"/>
          </a:bodyPr>
          <a:lstStyle/>
          <a:p>
            <a:pPr>
              <a:buFont typeface="Wingdings" pitchFamily="2" charset="2"/>
              <a:buChar char="v"/>
            </a:pPr>
            <a:r>
              <a:rPr lang="en-US" dirty="0" smtClean="0"/>
              <a:t>This button changes the counting limit of the keypad. This number is set to default at 100.</a:t>
            </a:r>
          </a:p>
          <a:p>
            <a:pPr>
              <a:buFont typeface="Wingdings" pitchFamily="2" charset="2"/>
              <a:buChar char="v"/>
            </a:pPr>
            <a:endParaRPr lang="en-US" dirty="0"/>
          </a:p>
          <a:p>
            <a:pPr>
              <a:buFont typeface="Wingdings" pitchFamily="2" charset="2"/>
              <a:buChar char="v"/>
            </a:pPr>
            <a:r>
              <a:rPr lang="en-US" dirty="0" smtClean="0"/>
              <a:t>Change the limit when you have a WBC &lt;1.0. if you change the limit IT MUST be a multiple of 100 (i.e. 5, 10, 20, 25, 50,…) not an odd number (i.e. 15, 35) this gives strange values when reporting out.  </a:t>
            </a:r>
          </a:p>
          <a:p>
            <a:pPr marL="0" indent="0">
              <a:buNone/>
            </a:pPr>
            <a:endParaRPr lang="en-US" dirty="0"/>
          </a:p>
        </p:txBody>
      </p:sp>
      <p:pic>
        <p:nvPicPr>
          <p:cNvPr id="4" name="Content Placeholder 3" descr="୷°"/>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0" y="1600200"/>
            <a:ext cx="12192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33800" y="1600200"/>
            <a:ext cx="1295400" cy="1295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9655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Clr</a:t>
            </a:r>
            <a:r>
              <a:rPr lang="en-US" dirty="0" smtClean="0"/>
              <a:t> = Clear Diff Pad Results</a:t>
            </a:r>
            <a:endParaRPr lang="en-US" dirty="0"/>
          </a:p>
        </p:txBody>
      </p:sp>
      <p:sp>
        <p:nvSpPr>
          <p:cNvPr id="3" name="Content Placeholder 2"/>
          <p:cNvSpPr>
            <a:spLocks noGrp="1"/>
          </p:cNvSpPr>
          <p:nvPr>
            <p:ph idx="1"/>
          </p:nvPr>
        </p:nvSpPr>
        <p:spPr>
          <a:xfrm>
            <a:off x="228600" y="2590800"/>
            <a:ext cx="8686800" cy="4032006"/>
          </a:xfrm>
        </p:spPr>
        <p:txBody>
          <a:bodyPr>
            <a:normAutofit lnSpcReduction="10000"/>
          </a:bodyPr>
          <a:lstStyle/>
          <a:p>
            <a:pPr>
              <a:buFont typeface="Wingdings" pitchFamily="2" charset="2"/>
              <a:buChar char="v"/>
            </a:pPr>
            <a:r>
              <a:rPr lang="en-US" dirty="0" smtClean="0"/>
              <a:t>This button clears the Diff pad area and all numbers will become zero (0). </a:t>
            </a:r>
            <a:endParaRPr lang="en-US" dirty="0"/>
          </a:p>
          <a:p>
            <a:pPr marL="0" indent="0">
              <a:buNone/>
            </a:pPr>
            <a:endParaRPr lang="en-US" dirty="0" smtClean="0"/>
          </a:p>
          <a:p>
            <a:pPr>
              <a:buFont typeface="Wingdings" pitchFamily="2" charset="2"/>
              <a:buChar char="v"/>
            </a:pPr>
            <a:r>
              <a:rPr lang="en-US" dirty="0" smtClean="0"/>
              <a:t>A prompt box will appear that must be answered YES to clear the results. </a:t>
            </a:r>
          </a:p>
          <a:p>
            <a:pPr marL="0" indent="0">
              <a:buNone/>
            </a:pPr>
            <a:endParaRPr lang="en-US" dirty="0" smtClean="0"/>
          </a:p>
          <a:p>
            <a:pPr>
              <a:buFont typeface="Wingdings" pitchFamily="2" charset="2"/>
              <a:buChar char="v"/>
            </a:pPr>
            <a:r>
              <a:rPr lang="en-US" dirty="0" smtClean="0"/>
              <a:t>You must use Enter or click on Yes with your mouse. DO NOT use Y for Yes. </a:t>
            </a:r>
            <a:endParaRPr lang="en-US" dirty="0"/>
          </a:p>
        </p:txBody>
      </p:sp>
      <p:pic>
        <p:nvPicPr>
          <p:cNvPr id="4" name="Picture 4" descr="୷°"/>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0" y="1447800"/>
            <a:ext cx="1185832"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82466" y="1447800"/>
            <a:ext cx="127053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32667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Undo = Restore Diff Pad Results</a:t>
            </a:r>
            <a:endParaRPr lang="en-US" dirty="0"/>
          </a:p>
        </p:txBody>
      </p:sp>
      <p:sp>
        <p:nvSpPr>
          <p:cNvPr id="3" name="Content Placeholder 2"/>
          <p:cNvSpPr>
            <a:spLocks noGrp="1"/>
          </p:cNvSpPr>
          <p:nvPr>
            <p:ph idx="1"/>
          </p:nvPr>
        </p:nvSpPr>
        <p:spPr>
          <a:xfrm>
            <a:off x="228600" y="3124200"/>
            <a:ext cx="8686800" cy="3193806"/>
          </a:xfrm>
        </p:spPr>
        <p:txBody>
          <a:bodyPr/>
          <a:lstStyle/>
          <a:p>
            <a:pPr>
              <a:buFont typeface="Wingdings" pitchFamily="2" charset="2"/>
              <a:buChar char="v"/>
            </a:pPr>
            <a:r>
              <a:rPr lang="en-US" dirty="0" smtClean="0"/>
              <a:t>This button will restore the previously cleared results if the Diff Pad results are cleared using the previous (</a:t>
            </a:r>
            <a:r>
              <a:rPr lang="en-US" dirty="0" err="1" smtClean="0"/>
              <a:t>Clr</a:t>
            </a:r>
            <a:r>
              <a:rPr lang="en-US" dirty="0" smtClean="0"/>
              <a:t>) command.</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923143"/>
            <a:ext cx="10287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80839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Chk</a:t>
            </a:r>
            <a:r>
              <a:rPr lang="en-US" dirty="0" smtClean="0"/>
              <a:t> = Displays Check-up Diff Pad</a:t>
            </a:r>
            <a:endParaRPr lang="en-US" dirty="0"/>
          </a:p>
        </p:txBody>
      </p:sp>
      <p:sp>
        <p:nvSpPr>
          <p:cNvPr id="3" name="Content Placeholder 2"/>
          <p:cNvSpPr>
            <a:spLocks noGrp="1"/>
          </p:cNvSpPr>
          <p:nvPr>
            <p:ph idx="1"/>
          </p:nvPr>
        </p:nvSpPr>
        <p:spPr>
          <a:xfrm>
            <a:off x="228600" y="2895600"/>
            <a:ext cx="8686800" cy="3574806"/>
          </a:xfrm>
        </p:spPr>
        <p:txBody>
          <a:bodyPr>
            <a:normAutofit lnSpcReduction="10000"/>
          </a:bodyPr>
          <a:lstStyle/>
          <a:p>
            <a:pPr>
              <a:buFont typeface="Wingdings" pitchFamily="2" charset="2"/>
              <a:buChar char="v"/>
            </a:pPr>
            <a:r>
              <a:rPr lang="en-US" dirty="0" smtClean="0"/>
              <a:t>This button will display a blank Diff Pad to the right of the “working” Diff Pad. You must click on the newly opened blank Diff Pad or press TAB to access it. </a:t>
            </a:r>
          </a:p>
          <a:p>
            <a:pPr>
              <a:buFont typeface="Wingdings" pitchFamily="2" charset="2"/>
              <a:buChar char="v"/>
            </a:pPr>
            <a:r>
              <a:rPr lang="en-US" dirty="0" smtClean="0"/>
              <a:t>This option gives the operator a blank pad to preform a manual diff so you are able to compare your results to the automated results.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580621"/>
            <a:ext cx="1371600" cy="11168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35840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 Pad Check-Up</a:t>
            </a:r>
            <a:endParaRPr lang="en-US" dirty="0"/>
          </a:p>
        </p:txBody>
      </p:sp>
      <p:sp>
        <p:nvSpPr>
          <p:cNvPr id="3" name="Content Placeholder 2"/>
          <p:cNvSpPr>
            <a:spLocks noGrp="1"/>
          </p:cNvSpPr>
          <p:nvPr>
            <p:ph idx="1"/>
          </p:nvPr>
        </p:nvSpPr>
        <p:spPr>
          <a:xfrm>
            <a:off x="228600" y="4038600"/>
            <a:ext cx="8610600" cy="2667000"/>
          </a:xfrm>
        </p:spPr>
        <p:txBody>
          <a:bodyPr>
            <a:normAutofit fontScale="85000" lnSpcReduction="20000"/>
          </a:bodyPr>
          <a:lstStyle/>
          <a:p>
            <a:pPr>
              <a:buFont typeface="Wingdings" pitchFamily="2" charset="2"/>
              <a:buChar char="v"/>
            </a:pPr>
            <a:r>
              <a:rPr lang="en-US" dirty="0" smtClean="0"/>
              <a:t>If using the Diff Pad Check-up to confirm instrument values complete diff in the second Diff Pad. </a:t>
            </a:r>
          </a:p>
          <a:p>
            <a:pPr>
              <a:buFont typeface="Wingdings" pitchFamily="2" charset="2"/>
              <a:buChar char="v"/>
            </a:pPr>
            <a:endParaRPr lang="en-US" dirty="0"/>
          </a:p>
          <a:p>
            <a:pPr>
              <a:buFont typeface="Wingdings" pitchFamily="2" charset="2"/>
              <a:buChar char="v"/>
            </a:pPr>
            <a:r>
              <a:rPr lang="en-US" dirty="0" smtClean="0"/>
              <a:t>If you want to keep the results from the second Diff Pad verify by clicking the verify icon on the second Diff Pad, then close the second Diff Pad, your values will then populate the original Diff Pad.</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81200" y="1295400"/>
            <a:ext cx="5105400" cy="2683608"/>
          </a:xfrm>
          <a:prstGeom prst="rect">
            <a:avLst/>
          </a:prstGeom>
        </p:spPr>
      </p:pic>
    </p:spTree>
    <p:extLst>
      <p:ext uri="{BB962C8B-B14F-4D97-AF65-F5344CB8AC3E}">
        <p14:creationId xmlns:p14="http://schemas.microsoft.com/office/powerpoint/2010/main" val="980295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3505200"/>
            <a:ext cx="5637010" cy="1034519"/>
          </a:xfrm>
        </p:spPr>
        <p:txBody>
          <a:bodyPr>
            <a:normAutofit/>
          </a:bodyPr>
          <a:lstStyle/>
          <a:p>
            <a:pPr algn="ctr"/>
            <a:r>
              <a:rPr lang="en-US" dirty="0" smtClean="0"/>
              <a:t>Operation, Care, and Supplies</a:t>
            </a:r>
            <a:endParaRPr lang="en-US" dirty="0"/>
          </a:p>
        </p:txBody>
      </p:sp>
      <p:sp>
        <p:nvSpPr>
          <p:cNvPr id="2" name="Title 1"/>
          <p:cNvSpPr>
            <a:spLocks noGrp="1"/>
          </p:cNvSpPr>
          <p:nvPr>
            <p:ph type="ctrTitle"/>
          </p:nvPr>
        </p:nvSpPr>
        <p:spPr>
          <a:xfrm>
            <a:off x="0" y="1371600"/>
            <a:ext cx="9144000" cy="1793167"/>
          </a:xfrm>
        </p:spPr>
        <p:txBody>
          <a:bodyPr/>
          <a:lstStyle/>
          <a:p>
            <a:pPr algn="ctr"/>
            <a:r>
              <a:rPr lang="en-US" sz="6000" dirty="0" smtClean="0"/>
              <a:t>Microscope Basics</a:t>
            </a:r>
            <a:r>
              <a:rPr lang="en-US" dirty="0" smtClean="0"/>
              <a:t/>
            </a:r>
            <a:br>
              <a:rPr lang="en-US" dirty="0" smtClean="0"/>
            </a:br>
            <a:endParaRPr lang="en-US" dirty="0"/>
          </a:p>
        </p:txBody>
      </p:sp>
    </p:spTree>
    <p:extLst>
      <p:ext uri="{BB962C8B-B14F-4D97-AF65-F5344CB8AC3E}">
        <p14:creationId xmlns:p14="http://schemas.microsoft.com/office/powerpoint/2010/main" val="2133351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 = Review</a:t>
            </a:r>
            <a:endParaRPr lang="en-US" dirty="0"/>
          </a:p>
        </p:txBody>
      </p:sp>
      <p:sp>
        <p:nvSpPr>
          <p:cNvPr id="3" name="Content Placeholder 2"/>
          <p:cNvSpPr>
            <a:spLocks noGrp="1"/>
          </p:cNvSpPr>
          <p:nvPr>
            <p:ph idx="1"/>
          </p:nvPr>
        </p:nvSpPr>
        <p:spPr>
          <a:xfrm>
            <a:off x="228600" y="3200400"/>
            <a:ext cx="8686800" cy="3117606"/>
          </a:xfrm>
        </p:spPr>
        <p:txBody>
          <a:bodyPr/>
          <a:lstStyle/>
          <a:p>
            <a:pPr>
              <a:buFont typeface="Wingdings" pitchFamily="2" charset="2"/>
              <a:buChar char="v"/>
            </a:pPr>
            <a:r>
              <a:rPr lang="en-US" b="1" dirty="0" smtClean="0"/>
              <a:t>THIS OPTION IS NOT USED</a:t>
            </a:r>
            <a:r>
              <a:rPr lang="en-US" dirty="0" smtClean="0"/>
              <a:t>. The CBC report is sent as a group test for the Pathologist to review. If a CBC needs to be sent for a review, say YES to the REVIEW line, this will reflex the review. </a:t>
            </a:r>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98433" y="1781629"/>
            <a:ext cx="1114425"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80147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a:t>
            </a:r>
            <a:r>
              <a:rPr lang="en-US" dirty="0" smtClean="0"/>
              <a:t>\</a:t>
            </a:r>
            <a:r>
              <a:rPr lang="en-US" dirty="0" err="1" smtClean="0"/>
              <a:t>Hd</a:t>
            </a:r>
            <a:r>
              <a:rPr lang="en-US" dirty="0" smtClean="0"/>
              <a:t> = Show\Hide</a:t>
            </a:r>
            <a:endParaRPr lang="en-US" dirty="0"/>
          </a:p>
        </p:txBody>
      </p:sp>
      <p:sp>
        <p:nvSpPr>
          <p:cNvPr id="3" name="Content Placeholder 2"/>
          <p:cNvSpPr>
            <a:spLocks noGrp="1"/>
          </p:cNvSpPr>
          <p:nvPr>
            <p:ph idx="1"/>
          </p:nvPr>
        </p:nvSpPr>
        <p:spPr>
          <a:xfrm>
            <a:off x="228600" y="3124200"/>
            <a:ext cx="8686800" cy="3581400"/>
          </a:xfrm>
        </p:spPr>
        <p:txBody>
          <a:bodyPr>
            <a:normAutofit/>
          </a:bodyPr>
          <a:lstStyle/>
          <a:p>
            <a:pPr>
              <a:buFont typeface="Wingdings" pitchFamily="2" charset="2"/>
              <a:buChar char="v"/>
            </a:pPr>
            <a:r>
              <a:rPr lang="en-US" dirty="0" smtClean="0"/>
              <a:t>This button toggles between the automatic diff results and a zeroed out manual Diff Pad. </a:t>
            </a:r>
          </a:p>
          <a:p>
            <a:pPr>
              <a:buFont typeface="Wingdings" pitchFamily="2" charset="2"/>
              <a:buChar char="v"/>
            </a:pPr>
            <a:endParaRPr lang="en-US" dirty="0"/>
          </a:p>
          <a:p>
            <a:pPr>
              <a:buFont typeface="Wingdings" pitchFamily="2" charset="2"/>
              <a:buChar char="v"/>
            </a:pPr>
            <a:r>
              <a:rPr lang="en-US" dirty="0" smtClean="0"/>
              <a:t>If this option is “on” (light shaded background) it will show the Sysmex 5 cell differential and the previous diff results.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33800" y="1600200"/>
            <a:ext cx="1447800" cy="13799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8857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 = Close</a:t>
            </a:r>
            <a:endParaRPr lang="en-US" dirty="0"/>
          </a:p>
        </p:txBody>
      </p:sp>
      <p:sp>
        <p:nvSpPr>
          <p:cNvPr id="3" name="Content Placeholder 2"/>
          <p:cNvSpPr>
            <a:spLocks noGrp="1"/>
          </p:cNvSpPr>
          <p:nvPr>
            <p:ph idx="1"/>
          </p:nvPr>
        </p:nvSpPr>
        <p:spPr>
          <a:xfrm>
            <a:off x="228600" y="3429000"/>
            <a:ext cx="8686800" cy="2889006"/>
          </a:xfrm>
        </p:spPr>
        <p:txBody>
          <a:bodyPr/>
          <a:lstStyle/>
          <a:p>
            <a:pPr>
              <a:buFont typeface="Wingdings" pitchFamily="2" charset="2"/>
              <a:buChar char="v"/>
            </a:pPr>
            <a:r>
              <a:rPr lang="en-US" dirty="0" smtClean="0"/>
              <a:t>This button will close the Diff Pad window.</a:t>
            </a:r>
          </a:p>
          <a:p>
            <a:pPr>
              <a:buFont typeface="Wingdings" pitchFamily="2" charset="2"/>
              <a:buChar char="v"/>
            </a:pPr>
            <a:endParaRPr lang="en-US" dirty="0"/>
          </a:p>
          <a:p>
            <a:pPr>
              <a:buFont typeface="Wingdings" pitchFamily="2" charset="2"/>
              <a:buChar char="v"/>
            </a:pPr>
            <a:r>
              <a:rPr lang="en-US" dirty="0" smtClean="0"/>
              <a:t>If the Check-up Diff Pad is used, the button will only close one Diff Pad. </a:t>
            </a:r>
            <a:endParaRPr lang="en-US" dirty="0"/>
          </a:p>
        </p:txBody>
      </p:sp>
      <p:pic>
        <p:nvPicPr>
          <p:cNvPr id="4" name="Picture 4" descr="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0" y="1905000"/>
            <a:ext cx="1104900" cy="10504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4383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4800600"/>
          </a:xfrm>
        </p:spPr>
        <p:txBody>
          <a:bodyPr>
            <a:noAutofit/>
          </a:bodyPr>
          <a:lstStyle/>
          <a:p>
            <a:r>
              <a:rPr lang="en-US" sz="6000" dirty="0" smtClean="0"/>
              <a:t>Diffing </a:t>
            </a:r>
            <a:br>
              <a:rPr lang="en-US" sz="6000" dirty="0" smtClean="0"/>
            </a:br>
            <a:r>
              <a:rPr lang="en-US" sz="6000" dirty="0" smtClean="0"/>
              <a:t>A</a:t>
            </a:r>
            <a:br>
              <a:rPr lang="en-US" sz="6000" dirty="0" smtClean="0"/>
            </a:br>
            <a:r>
              <a:rPr lang="en-US" sz="6000" dirty="0" smtClean="0"/>
              <a:t>Good Diff</a:t>
            </a:r>
            <a:br>
              <a:rPr lang="en-US" sz="6000" dirty="0" smtClean="0"/>
            </a:br>
            <a:endParaRPr lang="en-US" sz="6000" dirty="0"/>
          </a:p>
        </p:txBody>
      </p:sp>
    </p:spTree>
    <p:extLst>
      <p:ext uri="{BB962C8B-B14F-4D97-AF65-F5344CB8AC3E}">
        <p14:creationId xmlns:p14="http://schemas.microsoft.com/office/powerpoint/2010/main" val="1195057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Worklist</a:t>
            </a:r>
            <a:r>
              <a:rPr lang="en-US" dirty="0" smtClean="0"/>
              <a:t> for LASC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176" y="1371600"/>
            <a:ext cx="6895224" cy="5154618"/>
          </a:xfrm>
        </p:spPr>
      </p:pic>
      <p:sp>
        <p:nvSpPr>
          <p:cNvPr id="5" name="TextBox 4"/>
          <p:cNvSpPr txBox="1"/>
          <p:nvPr/>
        </p:nvSpPr>
        <p:spPr>
          <a:xfrm>
            <a:off x="4960257" y="2343275"/>
            <a:ext cx="3124200" cy="369332"/>
          </a:xfrm>
          <a:prstGeom prst="rect">
            <a:avLst/>
          </a:prstGeom>
          <a:solidFill>
            <a:schemeClr val="accent1"/>
          </a:solidFill>
        </p:spPr>
        <p:txBody>
          <a:bodyPr wrap="square" rtlCol="0">
            <a:spAutoFit/>
          </a:bodyPr>
          <a:lstStyle/>
          <a:p>
            <a:pPr algn="ctr"/>
            <a:r>
              <a:rPr lang="en-US" dirty="0" smtClean="0"/>
              <a:t>Patient Demographics Pane</a:t>
            </a:r>
            <a:endParaRPr lang="en-US" dirty="0"/>
          </a:p>
        </p:txBody>
      </p:sp>
      <p:sp>
        <p:nvSpPr>
          <p:cNvPr id="6" name="TextBox 5"/>
          <p:cNvSpPr txBox="1"/>
          <p:nvPr/>
        </p:nvSpPr>
        <p:spPr>
          <a:xfrm>
            <a:off x="4931229" y="4496191"/>
            <a:ext cx="2438400" cy="369332"/>
          </a:xfrm>
          <a:prstGeom prst="rect">
            <a:avLst/>
          </a:prstGeom>
          <a:solidFill>
            <a:schemeClr val="accent1"/>
          </a:solidFill>
        </p:spPr>
        <p:txBody>
          <a:bodyPr wrap="square" rtlCol="0">
            <a:spAutoFit/>
          </a:bodyPr>
          <a:lstStyle/>
          <a:p>
            <a:pPr algn="ctr"/>
            <a:r>
              <a:rPr lang="en-US" dirty="0" smtClean="0"/>
              <a:t>Resulting Pane</a:t>
            </a:r>
            <a:endParaRPr lang="en-US" dirty="0"/>
          </a:p>
        </p:txBody>
      </p:sp>
      <p:sp>
        <p:nvSpPr>
          <p:cNvPr id="7" name="TextBox 6"/>
          <p:cNvSpPr txBox="1"/>
          <p:nvPr/>
        </p:nvSpPr>
        <p:spPr>
          <a:xfrm>
            <a:off x="1981200" y="5562600"/>
            <a:ext cx="1447800" cy="369332"/>
          </a:xfrm>
          <a:prstGeom prst="rect">
            <a:avLst/>
          </a:prstGeom>
          <a:solidFill>
            <a:schemeClr val="accent1"/>
          </a:solidFill>
        </p:spPr>
        <p:txBody>
          <a:bodyPr wrap="square" rtlCol="0">
            <a:spAutoFit/>
          </a:bodyPr>
          <a:lstStyle/>
          <a:p>
            <a:pPr algn="ctr"/>
            <a:r>
              <a:rPr lang="en-US" dirty="0" smtClean="0"/>
              <a:t>Diff Pad</a:t>
            </a:r>
            <a:endParaRPr lang="en-US" dirty="0"/>
          </a:p>
        </p:txBody>
      </p:sp>
      <p:sp>
        <p:nvSpPr>
          <p:cNvPr id="8" name="TextBox 7"/>
          <p:cNvSpPr txBox="1"/>
          <p:nvPr/>
        </p:nvSpPr>
        <p:spPr>
          <a:xfrm>
            <a:off x="1524000" y="2712607"/>
            <a:ext cx="1905000" cy="369332"/>
          </a:xfrm>
          <a:prstGeom prst="rect">
            <a:avLst/>
          </a:prstGeom>
          <a:solidFill>
            <a:schemeClr val="accent1"/>
          </a:solidFill>
        </p:spPr>
        <p:txBody>
          <a:bodyPr wrap="square" rtlCol="0">
            <a:spAutoFit/>
          </a:bodyPr>
          <a:lstStyle/>
          <a:p>
            <a:pPr algn="ctr"/>
            <a:r>
              <a:rPr lang="en-US" dirty="0" err="1" smtClean="0"/>
              <a:t>Worklist</a:t>
            </a:r>
            <a:r>
              <a:rPr lang="en-US" dirty="0" smtClean="0"/>
              <a:t> Pane</a:t>
            </a:r>
            <a:endParaRPr lang="en-US" dirty="0"/>
          </a:p>
        </p:txBody>
      </p:sp>
    </p:spTree>
    <p:extLst>
      <p:ext uri="{BB962C8B-B14F-4D97-AF65-F5344CB8AC3E}">
        <p14:creationId xmlns:p14="http://schemas.microsoft.com/office/powerpoint/2010/main" val="795577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Patient Demographics Pane</a:t>
            </a:r>
            <a:br>
              <a:rPr lang="en-US" dirty="0"/>
            </a:br>
            <a:r>
              <a:rPr lang="en-US" dirty="0"/>
              <a:t>(Top Right Corner)</a:t>
            </a:r>
          </a:p>
        </p:txBody>
      </p:sp>
      <p:sp>
        <p:nvSpPr>
          <p:cNvPr id="5" name="Content Placeholder 4"/>
          <p:cNvSpPr>
            <a:spLocks noGrp="1"/>
          </p:cNvSpPr>
          <p:nvPr>
            <p:ph idx="1"/>
          </p:nvPr>
        </p:nvSpPr>
        <p:spPr>
          <a:xfrm>
            <a:off x="304800" y="3429000"/>
            <a:ext cx="8686800" cy="2412968"/>
          </a:xfrm>
        </p:spPr>
        <p:txBody>
          <a:bodyPr vert="horz" lIns="91440" tIns="45720" rIns="91440" bIns="45720" rtlCol="0">
            <a:normAutofit fontScale="92500" lnSpcReduction="10000"/>
          </a:bodyPr>
          <a:lstStyle/>
          <a:p>
            <a:pPr>
              <a:buFont typeface="Wingdings" pitchFamily="2" charset="2"/>
              <a:buChar char="v"/>
            </a:pPr>
            <a:r>
              <a:rPr lang="en-US" dirty="0"/>
              <a:t>This pane shows Patient Information along with all tests ordered on selected accession number </a:t>
            </a:r>
          </a:p>
          <a:p>
            <a:pPr>
              <a:buFont typeface="Wingdings" pitchFamily="2" charset="2"/>
              <a:buChar char="v"/>
            </a:pPr>
            <a:endParaRPr lang="en-US" dirty="0"/>
          </a:p>
          <a:p>
            <a:pPr>
              <a:buFont typeface="Wingdings" pitchFamily="2" charset="2"/>
              <a:buChar char="v"/>
            </a:pPr>
            <a:r>
              <a:rPr lang="en-US" dirty="0"/>
              <a:t>Other useful information could be included in the “Order </a:t>
            </a:r>
            <a:r>
              <a:rPr lang="en-US" dirty="0" err="1"/>
              <a:t>Comm</a:t>
            </a:r>
            <a:r>
              <a:rPr lang="en-US" dirty="0"/>
              <a:t>” and “Spec </a:t>
            </a:r>
            <a:r>
              <a:rPr lang="en-US" dirty="0" err="1"/>
              <a:t>Comm</a:t>
            </a:r>
            <a:r>
              <a:rPr lang="en-US" dirty="0"/>
              <a:t>” boxes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71" y="1600200"/>
            <a:ext cx="8274374" cy="1615073"/>
          </a:xfrm>
          <a:prstGeom prst="rect">
            <a:avLst/>
          </a:prstGeom>
        </p:spPr>
      </p:pic>
    </p:spTree>
    <p:extLst>
      <p:ext uri="{BB962C8B-B14F-4D97-AF65-F5344CB8AC3E}">
        <p14:creationId xmlns:p14="http://schemas.microsoft.com/office/powerpoint/2010/main" val="2746054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Worklist Pane</a:t>
            </a:r>
            <a:br>
              <a:rPr lang="en-US" dirty="0"/>
            </a:br>
            <a:r>
              <a:rPr lang="en-US" dirty="0"/>
              <a:t>(Top Left Corner)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229" y="2362200"/>
            <a:ext cx="8257649" cy="1899880"/>
          </a:xfrm>
        </p:spPr>
      </p:pic>
      <p:sp>
        <p:nvSpPr>
          <p:cNvPr id="5" name="AutoShape 6"/>
          <p:cNvSpPr>
            <a:spLocks noChangeArrowheads="1"/>
          </p:cNvSpPr>
          <p:nvPr/>
        </p:nvSpPr>
        <p:spPr bwMode="auto">
          <a:xfrm>
            <a:off x="4079873" y="2577464"/>
            <a:ext cx="2359025" cy="622935"/>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dirty="0"/>
          </a:p>
        </p:txBody>
      </p:sp>
      <p:sp>
        <p:nvSpPr>
          <p:cNvPr id="6" name="AutoShape 6"/>
          <p:cNvSpPr>
            <a:spLocks noChangeArrowheads="1"/>
          </p:cNvSpPr>
          <p:nvPr/>
        </p:nvSpPr>
        <p:spPr bwMode="auto">
          <a:xfrm>
            <a:off x="304800" y="2590800"/>
            <a:ext cx="2359025" cy="674846"/>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sz="2000" b="1" dirty="0">
              <a:effectLst>
                <a:outerShdw blurRad="38100" dist="38100" dir="2700000" algn="tl">
                  <a:schemeClr val="bg1">
                    <a:alpha val="43000"/>
                  </a:schemeClr>
                </a:outerShdw>
              </a:effectLst>
            </a:endParaRPr>
          </a:p>
        </p:txBody>
      </p:sp>
      <p:sp>
        <p:nvSpPr>
          <p:cNvPr id="7" name="AutoShape 6"/>
          <p:cNvSpPr>
            <a:spLocks noChangeArrowheads="1"/>
          </p:cNvSpPr>
          <p:nvPr/>
        </p:nvSpPr>
        <p:spPr bwMode="auto">
          <a:xfrm rot="10800000">
            <a:off x="2360612" y="4267200"/>
            <a:ext cx="2209800" cy="622935"/>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dirty="0"/>
          </a:p>
        </p:txBody>
      </p:sp>
      <p:sp>
        <p:nvSpPr>
          <p:cNvPr id="8" name="TextBox 7"/>
          <p:cNvSpPr txBox="1"/>
          <p:nvPr/>
        </p:nvSpPr>
        <p:spPr>
          <a:xfrm>
            <a:off x="2285999" y="4495800"/>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Patient Name</a:t>
            </a:r>
            <a:endParaRPr lang="en-US" sz="2000" b="1" dirty="0">
              <a:effectLst>
                <a:outerShdw blurRad="50800" dist="50800" dir="5400000" algn="ctr" rotWithShape="0">
                  <a:schemeClr val="bg1"/>
                </a:outerShdw>
              </a:effectLst>
            </a:endParaRPr>
          </a:p>
        </p:txBody>
      </p:sp>
      <p:sp>
        <p:nvSpPr>
          <p:cNvPr id="9" name="AutoShape 6"/>
          <p:cNvSpPr>
            <a:spLocks noChangeArrowheads="1"/>
          </p:cNvSpPr>
          <p:nvPr/>
        </p:nvSpPr>
        <p:spPr bwMode="auto">
          <a:xfrm rot="10800000">
            <a:off x="5334000" y="4191000"/>
            <a:ext cx="2209800" cy="622935"/>
          </a:xfrm>
          <a:prstGeom prst="downArrowCallout">
            <a:avLst>
              <a:gd name="adj1" fmla="val 43552"/>
              <a:gd name="adj2" fmla="val 43552"/>
              <a:gd name="adj3" fmla="val 16667"/>
              <a:gd name="adj4" fmla="val 58861"/>
            </a:avLst>
          </a:prstGeom>
          <a:solidFill>
            <a:schemeClr val="accent1"/>
          </a:solidFill>
        </p:spPr>
        <p:txBody>
          <a:bodyPr wrap="square" rtlCol="0">
            <a:spAutoFit/>
          </a:bodyPr>
          <a:lstStyle/>
          <a:p>
            <a:pPr algn="ctr"/>
            <a:endParaRPr lang="en-US" dirty="0"/>
          </a:p>
        </p:txBody>
      </p:sp>
      <p:sp>
        <p:nvSpPr>
          <p:cNvPr id="10" name="TextBox 9"/>
          <p:cNvSpPr txBox="1"/>
          <p:nvPr/>
        </p:nvSpPr>
        <p:spPr>
          <a:xfrm>
            <a:off x="5259386" y="4419600"/>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Col/Rec Times</a:t>
            </a:r>
            <a:endParaRPr lang="en-US" sz="2000" b="1" dirty="0">
              <a:effectLst>
                <a:outerShdw blurRad="50800" dist="50800" dir="5400000" algn="ctr" rotWithShape="0">
                  <a:schemeClr val="bg1"/>
                </a:outerShdw>
              </a:effectLst>
            </a:endParaRPr>
          </a:p>
        </p:txBody>
      </p:sp>
      <p:sp>
        <p:nvSpPr>
          <p:cNvPr id="11" name="TextBox 10"/>
          <p:cNvSpPr txBox="1"/>
          <p:nvPr/>
        </p:nvSpPr>
        <p:spPr>
          <a:xfrm>
            <a:off x="457200" y="5181600"/>
            <a:ext cx="8382000" cy="1384995"/>
          </a:xfrm>
          <a:prstGeom prst="rect">
            <a:avLst/>
          </a:prstGeom>
          <a:noFill/>
        </p:spPr>
        <p:txBody>
          <a:bodyPr wrap="square" rtlCol="0">
            <a:spAutoFit/>
          </a:bodyPr>
          <a:lstStyle/>
          <a:p>
            <a:pPr marL="285750" indent="-285750">
              <a:buFont typeface="Wingdings" pitchFamily="2" charset="2"/>
              <a:buChar char="v"/>
            </a:pPr>
            <a:r>
              <a:rPr lang="en-US" sz="2800" dirty="0" smtClean="0">
                <a:effectLst>
                  <a:outerShdw blurRad="50800" dist="50800" dir="5400000" algn="ctr" rotWithShape="0">
                    <a:schemeClr val="bg1"/>
                  </a:outerShdw>
                </a:effectLst>
              </a:rPr>
              <a:t>Pay Attention to your received times</a:t>
            </a:r>
          </a:p>
          <a:p>
            <a:r>
              <a:rPr lang="en-US" sz="2800" dirty="0" smtClean="0">
                <a:effectLst>
                  <a:outerShdw blurRad="50800" dist="50800" dir="5400000" algn="ctr" rotWithShape="0">
                    <a:schemeClr val="bg1"/>
                  </a:outerShdw>
                </a:effectLst>
              </a:rPr>
              <a:t> </a:t>
            </a:r>
          </a:p>
          <a:p>
            <a:pPr marL="285750" indent="-285750">
              <a:buFont typeface="Wingdings" pitchFamily="2" charset="2"/>
              <a:buChar char="v"/>
            </a:pPr>
            <a:r>
              <a:rPr lang="en-US" sz="2800" dirty="0" smtClean="0">
                <a:effectLst>
                  <a:outerShdw blurRad="50800" dist="50800" dir="5400000" algn="ctr" rotWithShape="0">
                    <a:schemeClr val="bg1"/>
                  </a:outerShdw>
                </a:effectLst>
              </a:rPr>
              <a:t>Columns will sort when clicked on</a:t>
            </a:r>
            <a:endParaRPr lang="en-US" sz="2800" dirty="0">
              <a:effectLst>
                <a:outerShdw blurRad="50800" dist="50800" dir="5400000" algn="ctr" rotWithShape="0">
                  <a:schemeClr val="bg1"/>
                </a:outerShdw>
              </a:effectLst>
            </a:endParaRPr>
          </a:p>
        </p:txBody>
      </p:sp>
      <p:sp>
        <p:nvSpPr>
          <p:cNvPr id="12" name="TextBox 11"/>
          <p:cNvSpPr txBox="1"/>
          <p:nvPr/>
        </p:nvSpPr>
        <p:spPr>
          <a:xfrm>
            <a:off x="304799" y="2603831"/>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Order Number</a:t>
            </a:r>
            <a:endParaRPr lang="en-US" sz="2000" b="1" dirty="0">
              <a:effectLst>
                <a:outerShdw blurRad="50800" dist="50800" dir="5400000" algn="ctr" rotWithShape="0">
                  <a:schemeClr val="bg1"/>
                </a:outerShdw>
              </a:effectLst>
            </a:endParaRPr>
          </a:p>
        </p:txBody>
      </p:sp>
      <p:sp>
        <p:nvSpPr>
          <p:cNvPr id="13" name="TextBox 12"/>
          <p:cNvSpPr txBox="1"/>
          <p:nvPr/>
        </p:nvSpPr>
        <p:spPr>
          <a:xfrm>
            <a:off x="4079872" y="2577464"/>
            <a:ext cx="2359026" cy="400110"/>
          </a:xfrm>
          <a:prstGeom prst="rect">
            <a:avLst/>
          </a:prstGeom>
          <a:noFill/>
        </p:spPr>
        <p:txBody>
          <a:bodyPr wrap="square" rtlCol="0">
            <a:spAutoFit/>
          </a:bodyPr>
          <a:lstStyle/>
          <a:p>
            <a:pPr algn="ctr"/>
            <a:r>
              <a:rPr lang="en-US" sz="2000" b="1" dirty="0" smtClean="0">
                <a:effectLst>
                  <a:outerShdw blurRad="50800" dist="50800" dir="5400000" algn="ctr" rotWithShape="0">
                    <a:schemeClr val="bg1"/>
                  </a:outerShdw>
                </a:effectLst>
              </a:rPr>
              <a:t>Test ordered</a:t>
            </a:r>
            <a:endParaRPr lang="en-US" sz="2000" b="1"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235587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Resulting Pane</a:t>
            </a:r>
            <a:br>
              <a:rPr lang="en-US" dirty="0"/>
            </a:br>
            <a:r>
              <a:rPr lang="en-US" dirty="0"/>
              <a:t>(Below Patient Demographics)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8832"/>
          <a:stretch/>
        </p:blipFill>
        <p:spPr>
          <a:xfrm>
            <a:off x="304798" y="1905000"/>
            <a:ext cx="8632371" cy="791901"/>
          </a:xfrm>
          <a:prstGeom prst="rect">
            <a:avLst/>
          </a:prstGeom>
        </p:spPr>
      </p:pic>
      <p:sp>
        <p:nvSpPr>
          <p:cNvPr id="8" name="TextBox 7"/>
          <p:cNvSpPr txBox="1"/>
          <p:nvPr/>
        </p:nvSpPr>
        <p:spPr>
          <a:xfrm>
            <a:off x="304800" y="3048000"/>
            <a:ext cx="8458200" cy="3631763"/>
          </a:xfrm>
          <a:prstGeom prst="rect">
            <a:avLst/>
          </a:prstGeom>
          <a:noFill/>
        </p:spPr>
        <p:txBody>
          <a:bodyPr wrap="square" rtlCol="0">
            <a:spAutoFit/>
          </a:bodyPr>
          <a:lstStyle>
            <a:defPPr>
              <a:defRPr lang="en-US"/>
            </a:defPPr>
            <a:lvl1pPr marL="285750" indent="-285750">
              <a:buFont typeface="Wingdings" pitchFamily="2" charset="2"/>
              <a:buChar char="v"/>
              <a:defRPr sz="2800">
                <a:effectLst>
                  <a:outerShdw blurRad="50800" dist="50800" dir="5400000" algn="ctr" rotWithShape="0">
                    <a:schemeClr val="bg1"/>
                  </a:outerShdw>
                </a:effectLst>
              </a:defRPr>
            </a:lvl1pPr>
          </a:lstStyle>
          <a:p>
            <a:r>
              <a:rPr lang="en-US" sz="2300" dirty="0"/>
              <a:t>Comment =  Used to make additional comments such as </a:t>
            </a:r>
            <a:r>
              <a:rPr lang="en-US" sz="2300" dirty="0" err="1"/>
              <a:t>criticals</a:t>
            </a:r>
            <a:r>
              <a:rPr lang="en-US" sz="2300" dirty="0"/>
              <a:t>.</a:t>
            </a:r>
          </a:p>
          <a:p>
            <a:endParaRPr lang="en-US" sz="2300" dirty="0"/>
          </a:p>
          <a:p>
            <a:r>
              <a:rPr lang="en-US" sz="2300" dirty="0"/>
              <a:t>Verify = Verifies each test line individually</a:t>
            </a:r>
          </a:p>
          <a:p>
            <a:endParaRPr lang="en-US" sz="2300" dirty="0"/>
          </a:p>
          <a:p>
            <a:r>
              <a:rPr lang="en-US" sz="2300" dirty="0"/>
              <a:t>Verify All = Verifies ALL test together</a:t>
            </a:r>
          </a:p>
          <a:p>
            <a:endParaRPr lang="en-US" sz="2300" dirty="0"/>
          </a:p>
          <a:p>
            <a:r>
              <a:rPr lang="en-US" sz="2300" dirty="0"/>
              <a:t>Check = Click on individual test then click check for reference ranges</a:t>
            </a:r>
          </a:p>
          <a:p>
            <a:endParaRPr lang="en-US" sz="2300" dirty="0"/>
          </a:p>
          <a:p>
            <a:r>
              <a:rPr lang="en-US" sz="2300" dirty="0"/>
              <a:t>Test History = Gives patient history for individual tests</a:t>
            </a:r>
          </a:p>
        </p:txBody>
      </p:sp>
      <p:sp>
        <p:nvSpPr>
          <p:cNvPr id="9" name="Rectangle 8"/>
          <p:cNvSpPr/>
          <p:nvPr/>
        </p:nvSpPr>
        <p:spPr>
          <a:xfrm>
            <a:off x="315685" y="1905000"/>
            <a:ext cx="990601" cy="349774"/>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3057" y="1936224"/>
            <a:ext cx="2362200" cy="349776"/>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29400" y="1905000"/>
            <a:ext cx="990601" cy="349775"/>
          </a:xfrm>
          <a:prstGeom prst="rect">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1320225"/>
            <a:ext cx="9144000" cy="584775"/>
          </a:xfrm>
          <a:prstGeom prst="rect">
            <a:avLst/>
          </a:prstGeom>
          <a:noFill/>
        </p:spPr>
        <p:txBody>
          <a:bodyPr wrap="square" rtlCol="0">
            <a:spAutoFit/>
          </a:bodyPr>
          <a:lstStyle/>
          <a:p>
            <a:pPr algn="ctr"/>
            <a:r>
              <a:rPr lang="en-US" sz="3200" b="1" dirty="0" smtClean="0">
                <a:effectLst>
                  <a:outerShdw blurRad="50800" dist="50800" dir="5400000" algn="ctr" rotWithShape="0">
                    <a:schemeClr val="bg1"/>
                  </a:outerShdw>
                </a:effectLst>
              </a:rPr>
              <a:t>MOST COMMONLY USED ICONS</a:t>
            </a:r>
            <a:endParaRPr lang="en-US" sz="3200" b="1"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289323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Starting A Diff</a:t>
            </a:r>
          </a:p>
        </p:txBody>
      </p:sp>
      <p:sp>
        <p:nvSpPr>
          <p:cNvPr id="3" name="Content Placeholder 2"/>
          <p:cNvSpPr>
            <a:spLocks noGrp="1"/>
          </p:cNvSpPr>
          <p:nvPr>
            <p:ph idx="1"/>
          </p:nvPr>
        </p:nvSpPr>
        <p:spPr>
          <a:xfrm>
            <a:off x="533400" y="2209800"/>
            <a:ext cx="8382000" cy="3945255"/>
          </a:xfrm>
        </p:spPr>
        <p:txBody>
          <a:bodyPr vert="horz" lIns="91440" tIns="45720" rIns="91440" bIns="45720" rtlCol="0">
            <a:normAutofit/>
          </a:bodyPr>
          <a:lstStyle/>
          <a:p>
            <a:pPr>
              <a:buFont typeface="Wingdings" pitchFamily="2" charset="2"/>
              <a:buChar char="v"/>
            </a:pPr>
            <a:r>
              <a:rPr lang="en-US" dirty="0"/>
              <a:t>Select the patient you are wanting to Diff</a:t>
            </a:r>
          </a:p>
          <a:p>
            <a:pPr>
              <a:buFont typeface="Wingdings" pitchFamily="2" charset="2"/>
              <a:buChar char="v"/>
            </a:pPr>
            <a:endParaRPr lang="en-US" dirty="0"/>
          </a:p>
          <a:p>
            <a:pPr>
              <a:buFont typeface="Wingdings" pitchFamily="2" charset="2"/>
              <a:buChar char="v"/>
            </a:pPr>
            <a:r>
              <a:rPr lang="en-US" dirty="0"/>
              <a:t>Check Patient information to ensure you are on the correct patient (Look at slide, paper and computer screen)</a:t>
            </a:r>
          </a:p>
          <a:p>
            <a:pPr>
              <a:buFont typeface="Wingdings" pitchFamily="2" charset="2"/>
              <a:buChar char="v"/>
            </a:pPr>
            <a:endParaRPr lang="en-US" dirty="0"/>
          </a:p>
        </p:txBody>
      </p:sp>
    </p:spTree>
    <p:extLst>
      <p:ext uri="{BB962C8B-B14F-4D97-AF65-F5344CB8AC3E}">
        <p14:creationId xmlns:p14="http://schemas.microsoft.com/office/powerpoint/2010/main" val="26073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NRBC</a:t>
            </a:r>
          </a:p>
        </p:txBody>
      </p:sp>
      <p:sp>
        <p:nvSpPr>
          <p:cNvPr id="3" name="Content Placeholder 2"/>
          <p:cNvSpPr>
            <a:spLocks noGrp="1"/>
          </p:cNvSpPr>
          <p:nvPr>
            <p:ph idx="1"/>
          </p:nvPr>
        </p:nvSpPr>
        <p:spPr>
          <a:xfrm>
            <a:off x="228600" y="2819400"/>
            <a:ext cx="8686800" cy="3801354"/>
          </a:xfrm>
        </p:spPr>
        <p:txBody>
          <a:bodyPr vert="horz" lIns="91440" tIns="45720" rIns="91440" bIns="45720" rtlCol="0">
            <a:normAutofit/>
          </a:bodyPr>
          <a:lstStyle/>
          <a:p>
            <a:pPr>
              <a:buFont typeface="Wingdings" pitchFamily="2" charset="2"/>
              <a:buChar char="v"/>
            </a:pPr>
            <a:r>
              <a:rPr lang="en-US" sz="2400" dirty="0"/>
              <a:t>NRBC will cross from the </a:t>
            </a:r>
            <a:r>
              <a:rPr lang="en-US" sz="2400" dirty="0" smtClean="0"/>
              <a:t>instrument. </a:t>
            </a:r>
            <a:r>
              <a:rPr lang="en-US" sz="2400" dirty="0"/>
              <a:t>If NRBC is </a:t>
            </a:r>
            <a:r>
              <a:rPr lang="en-US" sz="2400" dirty="0" smtClean="0"/>
              <a:t>present </a:t>
            </a:r>
            <a:r>
              <a:rPr lang="en-US" sz="2400" dirty="0"/>
              <a:t>you must review the slide</a:t>
            </a:r>
          </a:p>
          <a:p>
            <a:pPr marL="0" indent="0">
              <a:buNone/>
            </a:pPr>
            <a:endParaRPr lang="en-US" sz="2400" dirty="0"/>
          </a:p>
          <a:p>
            <a:pPr>
              <a:buFont typeface="Wingdings" pitchFamily="2" charset="2"/>
              <a:buChar char="v"/>
            </a:pPr>
            <a:r>
              <a:rPr lang="en-US" sz="2400" dirty="0"/>
              <a:t>When you perform a differential count the NRBC </a:t>
            </a:r>
            <a:r>
              <a:rPr lang="en-US" sz="2400" dirty="0" smtClean="0"/>
              <a:t>will </a:t>
            </a:r>
            <a:r>
              <a:rPr lang="en-US" sz="2400" dirty="0"/>
              <a:t>correct </a:t>
            </a:r>
            <a:r>
              <a:rPr lang="en-US" sz="2400" dirty="0" smtClean="0"/>
              <a:t>to the </a:t>
            </a:r>
            <a:r>
              <a:rPr lang="en-US" sz="2400" dirty="0"/>
              <a:t>number </a:t>
            </a:r>
            <a:r>
              <a:rPr lang="en-US" sz="2400" dirty="0" smtClean="0"/>
              <a:t>counted.</a:t>
            </a:r>
            <a:endParaRPr lang="en-US" sz="2400" dirty="0"/>
          </a:p>
          <a:p>
            <a:pPr>
              <a:buFont typeface="Wingdings" pitchFamily="2" charset="2"/>
              <a:buChar char="v"/>
            </a:pPr>
            <a:endParaRPr lang="en-US" sz="2400" dirty="0"/>
          </a:p>
          <a:p>
            <a:pPr>
              <a:buFont typeface="Wingdings" pitchFamily="2" charset="2"/>
              <a:buChar char="v"/>
            </a:pPr>
            <a:r>
              <a:rPr lang="en-US" sz="2400" dirty="0"/>
              <a:t>If </a:t>
            </a:r>
            <a:r>
              <a:rPr lang="en-US" sz="2400" dirty="0" smtClean="0"/>
              <a:t>you perform a differential and you do </a:t>
            </a:r>
            <a:r>
              <a:rPr lang="en-US" sz="2400" dirty="0"/>
              <a:t>not count any NRBC’s a zero will be </a:t>
            </a:r>
            <a:r>
              <a:rPr lang="en-US" sz="2400" dirty="0" smtClean="0"/>
              <a:t>reported</a:t>
            </a:r>
            <a:r>
              <a:rPr lang="en-US" sz="2400" dirty="0"/>
              <a:t>.</a:t>
            </a:r>
          </a:p>
          <a:p>
            <a:pPr>
              <a:buFont typeface="Wingdings" pitchFamily="2" charset="2"/>
              <a:buChar char="v"/>
            </a:pPr>
            <a:endParaRPr lang="en-US" sz="2400" dirty="0">
              <a:solidFill>
                <a:schemeClr val="accent5">
                  <a:lumMod val="75000"/>
                </a:schemeClr>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44" t="33579" r="25791" b="54139"/>
          <a:stretch/>
        </p:blipFill>
        <p:spPr bwMode="auto">
          <a:xfrm>
            <a:off x="1437190" y="1455516"/>
            <a:ext cx="6411410" cy="121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746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lgn="ctr"/>
            <a:r>
              <a:rPr lang="en-US" dirty="0" smtClean="0"/>
              <a:t>Adjusting the Eye Piece</a:t>
            </a:r>
            <a:endParaRPr lang="en-US" dirty="0"/>
          </a:p>
        </p:txBody>
      </p:sp>
      <p:pic>
        <p:nvPicPr>
          <p:cNvPr id="5" name="Content Placeholder 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4800600" y="2352430"/>
            <a:ext cx="3667045" cy="3021501"/>
          </a:xfrm>
          <a:prstGeom prst="rect">
            <a:avLst/>
          </a:prstGeom>
        </p:spPr>
      </p:pic>
      <p:sp>
        <p:nvSpPr>
          <p:cNvPr id="4" name="Rectangle 3"/>
          <p:cNvSpPr txBox="1">
            <a:spLocks noChangeArrowheads="1"/>
          </p:cNvSpPr>
          <p:nvPr/>
        </p:nvSpPr>
        <p:spPr>
          <a:xfrm>
            <a:off x="152400" y="1676400"/>
            <a:ext cx="4648200" cy="5181600"/>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nSpc>
                <a:spcPct val="90000"/>
              </a:lnSpc>
              <a:buClrTx/>
              <a:buFont typeface="Wingdings" panose="05000000000000000000" pitchFamily="2" charset="2"/>
              <a:buChar char="v"/>
            </a:pPr>
            <a:r>
              <a:rPr lang="en-US" sz="2400" dirty="0" smtClean="0">
                <a:solidFill>
                  <a:schemeClr val="tx1"/>
                </a:solidFill>
              </a:rPr>
              <a:t>Focus </a:t>
            </a:r>
            <a:r>
              <a:rPr lang="en-US" sz="2400" dirty="0">
                <a:solidFill>
                  <a:schemeClr val="tx1"/>
                </a:solidFill>
              </a:rPr>
              <a:t>on cells</a:t>
            </a:r>
            <a:endParaRPr lang="en-US" sz="2400" dirty="0">
              <a:solidFill>
                <a:schemeClr val="tx1"/>
              </a:solidFill>
              <a:sym typeface="Wingdings" pitchFamily="2" charset="2"/>
            </a:endParaRPr>
          </a:p>
          <a:p>
            <a:pPr>
              <a:lnSpc>
                <a:spcPct val="90000"/>
              </a:lnSpc>
              <a:buClrTx/>
              <a:buFont typeface="Wingdings" panose="05000000000000000000" pitchFamily="2" charset="2"/>
              <a:buChar char="v"/>
            </a:pPr>
            <a:r>
              <a:rPr lang="en-US" sz="2400" dirty="0" smtClean="0">
                <a:solidFill>
                  <a:schemeClr val="tx1"/>
                </a:solidFill>
              </a:rPr>
              <a:t>Adjust “</a:t>
            </a:r>
            <a:r>
              <a:rPr lang="en-US" sz="2400" dirty="0" err="1" smtClean="0">
                <a:solidFill>
                  <a:schemeClr val="tx1"/>
                </a:solidFill>
              </a:rPr>
              <a:t>Interpupillary</a:t>
            </a:r>
            <a:r>
              <a:rPr lang="en-US" sz="2400" dirty="0" smtClean="0">
                <a:solidFill>
                  <a:schemeClr val="tx1"/>
                </a:solidFill>
              </a:rPr>
              <a:t> Distance”</a:t>
            </a:r>
          </a:p>
          <a:p>
            <a:pPr lvl="1">
              <a:lnSpc>
                <a:spcPct val="90000"/>
              </a:lnSpc>
              <a:buClrTx/>
              <a:buFont typeface="Wingdings" panose="05000000000000000000" pitchFamily="2" charset="2"/>
              <a:buChar char="v"/>
            </a:pPr>
            <a:r>
              <a:rPr lang="en-US" sz="1600" dirty="0" smtClean="0">
                <a:solidFill>
                  <a:schemeClr val="accent5">
                    <a:lumMod val="75000"/>
                  </a:schemeClr>
                </a:solidFill>
              </a:rPr>
              <a:t>Can be adjusted to eye width. (Should make one big circle when looking with both eyes through the oculars)</a:t>
            </a:r>
            <a:endParaRPr lang="en-US" sz="1600" dirty="0">
              <a:solidFill>
                <a:schemeClr val="accent5">
                  <a:lumMod val="75000"/>
                </a:schemeClr>
              </a:solidFill>
            </a:endParaRPr>
          </a:p>
          <a:p>
            <a:pPr>
              <a:lnSpc>
                <a:spcPct val="90000"/>
              </a:lnSpc>
              <a:buClrTx/>
              <a:buFont typeface="Wingdings" panose="05000000000000000000" pitchFamily="2" charset="2"/>
              <a:buChar char="v"/>
            </a:pPr>
            <a:r>
              <a:rPr lang="en-US" sz="2400" dirty="0" smtClean="0">
                <a:solidFill>
                  <a:schemeClr val="tx1"/>
                </a:solidFill>
              </a:rPr>
              <a:t>Adjust “Diopter Distance” </a:t>
            </a:r>
          </a:p>
          <a:p>
            <a:pPr lvl="1">
              <a:lnSpc>
                <a:spcPct val="90000"/>
              </a:lnSpc>
              <a:buClrTx/>
              <a:buFont typeface="Wingdings" panose="05000000000000000000" pitchFamily="2" charset="2"/>
              <a:buChar char="v"/>
            </a:pPr>
            <a:r>
              <a:rPr lang="en-US" sz="1600" dirty="0" smtClean="0">
                <a:solidFill>
                  <a:schemeClr val="accent5">
                    <a:lumMod val="75000"/>
                  </a:schemeClr>
                </a:solidFill>
              </a:rPr>
              <a:t>Turn both eyepieces to align ring flush with front of ocular receptacle</a:t>
            </a:r>
          </a:p>
          <a:p>
            <a:pPr lvl="1">
              <a:lnSpc>
                <a:spcPct val="90000"/>
              </a:lnSpc>
              <a:buClrTx/>
              <a:buFont typeface="Wingdings" panose="05000000000000000000" pitchFamily="2" charset="2"/>
              <a:buChar char="v"/>
            </a:pPr>
            <a:r>
              <a:rPr lang="en-US" sz="1600" dirty="0" smtClean="0">
                <a:solidFill>
                  <a:schemeClr val="accent5">
                    <a:lumMod val="75000"/>
                  </a:schemeClr>
                </a:solidFill>
              </a:rPr>
              <a:t>Close right eye.  While looking thru left ocular turn the fine focus knob until image is sharp.</a:t>
            </a:r>
          </a:p>
          <a:p>
            <a:pPr lvl="1">
              <a:lnSpc>
                <a:spcPct val="90000"/>
              </a:lnSpc>
              <a:buClrTx/>
              <a:buFont typeface="Wingdings" panose="05000000000000000000" pitchFamily="2" charset="2"/>
              <a:buChar char="v"/>
            </a:pPr>
            <a:r>
              <a:rPr lang="en-US" sz="1600" dirty="0" smtClean="0">
                <a:solidFill>
                  <a:schemeClr val="accent5">
                    <a:lumMod val="75000"/>
                  </a:schemeClr>
                </a:solidFill>
              </a:rPr>
              <a:t>Close left eye.  While looking thru the right ocular turn the eyepiece until the image is sharp.</a:t>
            </a:r>
          </a:p>
          <a:p>
            <a:pPr lvl="1">
              <a:lnSpc>
                <a:spcPct val="90000"/>
              </a:lnSpc>
              <a:buClrTx/>
              <a:buFont typeface="Wingdings" panose="05000000000000000000" pitchFamily="2" charset="2"/>
              <a:buChar char="v"/>
            </a:pPr>
            <a:r>
              <a:rPr lang="en-US" sz="1600" dirty="0" smtClean="0">
                <a:solidFill>
                  <a:schemeClr val="accent5">
                    <a:lumMod val="75000"/>
                  </a:schemeClr>
                </a:solidFill>
              </a:rPr>
              <a:t>Look thru both oculars with both eyes.  The image should be sharp for both eyes.</a:t>
            </a:r>
            <a:endParaRPr lang="en-US" sz="1600" dirty="0">
              <a:solidFill>
                <a:schemeClr val="accent5">
                  <a:lumMod val="75000"/>
                </a:schemeClr>
              </a:solidFill>
            </a:endParaRPr>
          </a:p>
        </p:txBody>
      </p:sp>
      <p:sp>
        <p:nvSpPr>
          <p:cNvPr id="6" name="Oval 5"/>
          <p:cNvSpPr/>
          <p:nvPr/>
        </p:nvSpPr>
        <p:spPr>
          <a:xfrm>
            <a:off x="5029200" y="3429000"/>
            <a:ext cx="1371600" cy="1295400"/>
          </a:xfrm>
          <a:prstGeom prst="ellipse">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05600" y="3429000"/>
            <a:ext cx="1371600" cy="1295400"/>
          </a:xfrm>
          <a:prstGeom prst="ellipse">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5867400" y="4724400"/>
            <a:ext cx="685800" cy="990600"/>
          </a:xfrm>
          <a:prstGeom prst="straightConnector1">
            <a:avLst/>
          </a:prstGeom>
          <a:ln w="635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553200" y="4648200"/>
            <a:ext cx="609600" cy="1066800"/>
          </a:xfrm>
          <a:prstGeom prst="straightConnector1">
            <a:avLst/>
          </a:prstGeom>
          <a:ln w="635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24500" y="5711588"/>
            <a:ext cx="2057400" cy="369332"/>
          </a:xfrm>
          <a:prstGeom prst="rect">
            <a:avLst/>
          </a:prstGeom>
          <a:noFill/>
          <a:ln w="63500">
            <a:solidFill>
              <a:schemeClr val="accent3"/>
            </a:solidFill>
          </a:ln>
        </p:spPr>
        <p:txBody>
          <a:bodyPr wrap="square" rtlCol="0">
            <a:spAutoFit/>
          </a:bodyPr>
          <a:lstStyle/>
          <a:p>
            <a:pPr algn="ctr"/>
            <a:r>
              <a:rPr lang="en-US" dirty="0" smtClean="0"/>
              <a:t>Diopter Distance</a:t>
            </a:r>
            <a:endParaRPr lang="en-US" dirty="0"/>
          </a:p>
        </p:txBody>
      </p:sp>
      <p:sp>
        <p:nvSpPr>
          <p:cNvPr id="16" name="Oval 15"/>
          <p:cNvSpPr/>
          <p:nvPr/>
        </p:nvSpPr>
        <p:spPr>
          <a:xfrm>
            <a:off x="5715000" y="2438400"/>
            <a:ext cx="1676400" cy="1066799"/>
          </a:xfrm>
          <a:prstGeom prst="ellipse">
            <a:avLst/>
          </a:prstGeom>
          <a:noFill/>
          <a:ln w="635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26" idx="2"/>
          </p:cNvCxnSpPr>
          <p:nvPr/>
        </p:nvCxnSpPr>
        <p:spPr>
          <a:xfrm>
            <a:off x="6573671" y="1981200"/>
            <a:ext cx="20472" cy="485633"/>
          </a:xfrm>
          <a:prstGeom prst="straightConnector1">
            <a:avLst/>
          </a:prstGeom>
          <a:ln w="635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40171" y="1611868"/>
            <a:ext cx="2667000" cy="369332"/>
          </a:xfrm>
          <a:prstGeom prst="rect">
            <a:avLst/>
          </a:prstGeom>
          <a:noFill/>
          <a:ln w="63500">
            <a:solidFill>
              <a:srgbClr val="00FFFF"/>
            </a:solidFill>
          </a:ln>
        </p:spPr>
        <p:txBody>
          <a:bodyPr wrap="square" rtlCol="0">
            <a:spAutoFit/>
          </a:bodyPr>
          <a:lstStyle/>
          <a:p>
            <a:pPr algn="ctr"/>
            <a:r>
              <a:rPr lang="en-US" dirty="0" smtClean="0"/>
              <a:t>Interpupillary Distance</a:t>
            </a:r>
            <a:endParaRPr lang="en-US" dirty="0"/>
          </a:p>
        </p:txBody>
      </p:sp>
    </p:spTree>
    <p:extLst>
      <p:ext uri="{BB962C8B-B14F-4D97-AF65-F5344CB8AC3E}">
        <p14:creationId xmlns:p14="http://schemas.microsoft.com/office/powerpoint/2010/main" val="3396062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Manual Differential</a:t>
            </a:r>
          </a:p>
        </p:txBody>
      </p:sp>
      <p:sp>
        <p:nvSpPr>
          <p:cNvPr id="5" name="Content Placeholder 4"/>
          <p:cNvSpPr>
            <a:spLocks noGrp="1"/>
          </p:cNvSpPr>
          <p:nvPr>
            <p:ph idx="1"/>
          </p:nvPr>
        </p:nvSpPr>
        <p:spPr>
          <a:xfrm>
            <a:off x="230552" y="1441497"/>
            <a:ext cx="3733800" cy="5187903"/>
          </a:xfrm>
        </p:spPr>
        <p:txBody>
          <a:bodyPr vert="horz" lIns="91440" tIns="45720" rIns="91440" bIns="45720" rtlCol="0">
            <a:normAutofit fontScale="70000" lnSpcReduction="20000"/>
          </a:bodyPr>
          <a:lstStyle/>
          <a:p>
            <a:pPr>
              <a:buFont typeface="Wingdings" pitchFamily="2" charset="2"/>
              <a:buChar char="v"/>
            </a:pPr>
            <a:r>
              <a:rPr lang="en-US" dirty="0" smtClean="0"/>
              <a:t>You MUST answer the MANDF line</a:t>
            </a:r>
          </a:p>
          <a:p>
            <a:pPr>
              <a:buFont typeface="Wingdings" pitchFamily="2" charset="2"/>
              <a:buChar char="v"/>
            </a:pPr>
            <a:endParaRPr lang="en-US" dirty="0"/>
          </a:p>
          <a:p>
            <a:pPr>
              <a:buFont typeface="Wingdings" pitchFamily="2" charset="2"/>
              <a:buChar char="v"/>
            </a:pPr>
            <a:r>
              <a:rPr lang="en-US" dirty="0"/>
              <a:t>Answering YES will allow you to verify a manual diff and will change the TCC (Total Cells Counted) accordingly</a:t>
            </a:r>
          </a:p>
          <a:p>
            <a:pPr>
              <a:buFont typeface="Wingdings" pitchFamily="2" charset="2"/>
              <a:buChar char="v"/>
            </a:pPr>
            <a:endParaRPr lang="en-US" dirty="0"/>
          </a:p>
          <a:p>
            <a:pPr>
              <a:buFont typeface="Wingdings" pitchFamily="2" charset="2"/>
              <a:buChar char="v"/>
            </a:pPr>
            <a:r>
              <a:rPr lang="en-US" dirty="0"/>
              <a:t>Answering NO will allow you to verify the instrument diff and changes the TCC to SCANNED</a:t>
            </a:r>
          </a:p>
          <a:p>
            <a:pPr>
              <a:buFont typeface="Wingdings" pitchFamily="2" charset="2"/>
              <a:buChar char="v"/>
            </a:pPr>
            <a:endParaRPr lang="en-US" dirty="0"/>
          </a:p>
          <a:p>
            <a:pPr>
              <a:buFont typeface="Wingdings" pitchFamily="2" charset="2"/>
              <a:buChar char="v"/>
            </a:pPr>
            <a:r>
              <a:rPr lang="en-US" dirty="0"/>
              <a:t>{.} and {ON FILE} are rarely used</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018" y="1600200"/>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164" t="48532" r="30206" b="39897"/>
          <a:stretch/>
        </p:blipFill>
        <p:spPr bwMode="auto">
          <a:xfrm>
            <a:off x="4140441" y="3333508"/>
            <a:ext cx="4659153" cy="177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79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Estimate</a:t>
            </a:r>
          </a:p>
        </p:txBody>
      </p:sp>
      <p:sp>
        <p:nvSpPr>
          <p:cNvPr id="3" name="Content Placeholder 2"/>
          <p:cNvSpPr>
            <a:spLocks noGrp="1"/>
          </p:cNvSpPr>
          <p:nvPr>
            <p:ph idx="1"/>
          </p:nvPr>
        </p:nvSpPr>
        <p:spPr>
          <a:xfrm>
            <a:off x="152400" y="1380246"/>
            <a:ext cx="8839200" cy="4334754"/>
          </a:xfrm>
        </p:spPr>
        <p:txBody>
          <a:bodyPr vert="horz" lIns="91440" tIns="45720" rIns="91440" bIns="45720" rtlCol="0">
            <a:normAutofit/>
          </a:bodyPr>
          <a:lstStyle/>
          <a:p>
            <a:pPr>
              <a:buFont typeface="Wingdings" pitchFamily="2" charset="2"/>
              <a:buChar char="v"/>
            </a:pPr>
            <a:r>
              <a:rPr lang="en-US" dirty="0"/>
              <a:t>Does your PLT Estimate COMPARE with the instrument PLT Result?</a:t>
            </a:r>
          </a:p>
          <a:p>
            <a:pPr>
              <a:buFont typeface="Wingdings" pitchFamily="2" charset="2"/>
              <a:buChar char="v"/>
            </a:pPr>
            <a:endParaRPr lang="en-US" dirty="0"/>
          </a:p>
          <a:p>
            <a:pPr lvl="1">
              <a:buFont typeface="Wingdings" panose="05000000000000000000" pitchFamily="2" charset="2"/>
              <a:buChar char="v"/>
            </a:pPr>
            <a:r>
              <a:rPr lang="en-US" dirty="0"/>
              <a:t>Evaluate the impact of Microcytes and Schistocytes on the PLT Count</a:t>
            </a:r>
          </a:p>
          <a:p>
            <a:pPr lvl="1">
              <a:buFont typeface="Wingdings" panose="05000000000000000000" pitchFamily="2" charset="2"/>
              <a:buChar char="v"/>
            </a:pPr>
            <a:endParaRPr lang="en-US" dirty="0"/>
          </a:p>
          <a:p>
            <a:pPr lvl="2">
              <a:buFont typeface="Wingdings" panose="05000000000000000000" pitchFamily="2" charset="2"/>
              <a:buChar char="v"/>
            </a:pPr>
            <a:r>
              <a:rPr lang="en-US" dirty="0"/>
              <a:t>If in doubt, do a slide PLT estimate</a:t>
            </a:r>
          </a:p>
        </p:txBody>
      </p:sp>
    </p:spTree>
    <p:extLst>
      <p:ext uri="{BB962C8B-B14F-4D97-AF65-F5344CB8AC3E}">
        <p14:creationId xmlns:p14="http://schemas.microsoft.com/office/powerpoint/2010/main" val="368045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Estimate</a:t>
            </a:r>
          </a:p>
        </p:txBody>
      </p:sp>
      <p:sp>
        <p:nvSpPr>
          <p:cNvPr id="3" name="Content Placeholder 2"/>
          <p:cNvSpPr>
            <a:spLocks noGrp="1"/>
          </p:cNvSpPr>
          <p:nvPr>
            <p:ph idx="1"/>
          </p:nvPr>
        </p:nvSpPr>
        <p:spPr>
          <a:xfrm>
            <a:off x="123371" y="1371600"/>
            <a:ext cx="4267200" cy="5410200"/>
          </a:xfrm>
        </p:spPr>
        <p:txBody>
          <a:bodyPr vert="horz" lIns="91440" tIns="45720" rIns="91440" bIns="45720" rtlCol="0">
            <a:normAutofit fontScale="92500" lnSpcReduction="10000"/>
          </a:bodyPr>
          <a:lstStyle/>
          <a:p>
            <a:pPr>
              <a:buFont typeface="Wingdings" panose="05000000000000000000" pitchFamily="2" charset="2"/>
              <a:buChar char="v"/>
            </a:pPr>
            <a:r>
              <a:rPr lang="en-US" dirty="0"/>
              <a:t>Determine your PLT estimate according to what you see on the slide</a:t>
            </a:r>
          </a:p>
          <a:p>
            <a:pPr lvl="1">
              <a:buFont typeface="Wingdings" panose="05000000000000000000" pitchFamily="2" charset="2"/>
              <a:buChar char="v"/>
            </a:pPr>
            <a:r>
              <a:rPr lang="en-US" sz="2600" dirty="0">
                <a:solidFill>
                  <a:schemeClr val="accent5">
                    <a:lumMod val="75000"/>
                  </a:schemeClr>
                </a:solidFill>
              </a:rPr>
              <a:t>LO is &lt;2 – 149</a:t>
            </a:r>
          </a:p>
          <a:p>
            <a:pPr lvl="1">
              <a:buFont typeface="Wingdings" panose="05000000000000000000" pitchFamily="2" charset="2"/>
              <a:buChar char="v"/>
            </a:pPr>
            <a:r>
              <a:rPr lang="en-US" sz="2600" dirty="0">
                <a:solidFill>
                  <a:schemeClr val="accent5">
                    <a:lumMod val="75000"/>
                  </a:schemeClr>
                </a:solidFill>
              </a:rPr>
              <a:t>NL is 150 – 450</a:t>
            </a:r>
          </a:p>
          <a:p>
            <a:pPr lvl="1">
              <a:buFont typeface="Wingdings" panose="05000000000000000000" pitchFamily="2" charset="2"/>
              <a:buChar char="v"/>
            </a:pPr>
            <a:r>
              <a:rPr lang="en-US" sz="2600" dirty="0">
                <a:solidFill>
                  <a:schemeClr val="accent5">
                    <a:lumMod val="75000"/>
                  </a:schemeClr>
                </a:solidFill>
              </a:rPr>
              <a:t>HI is &gt;450</a:t>
            </a:r>
          </a:p>
          <a:p>
            <a:pPr lvl="1">
              <a:buFont typeface="Wingdings" panose="05000000000000000000" pitchFamily="2" charset="2"/>
              <a:buChar char="v"/>
            </a:pPr>
            <a:r>
              <a:rPr lang="en-US" sz="2600" dirty="0">
                <a:solidFill>
                  <a:schemeClr val="accent5">
                    <a:lumMod val="75000"/>
                  </a:schemeClr>
                </a:solidFill>
              </a:rPr>
              <a:t>{SEE PLT RESULT} is used when you change the instrument value line or a comment is added                          EX: Xing your PLT value</a:t>
            </a:r>
          </a:p>
          <a:p>
            <a:pPr lvl="1">
              <a:buFont typeface="Wingdings" panose="05000000000000000000" pitchFamily="2" charset="2"/>
              <a:buChar char="v"/>
            </a:pPr>
            <a:r>
              <a:rPr lang="en-US" sz="2600" dirty="0">
                <a:solidFill>
                  <a:schemeClr val="accent5">
                    <a:lumMod val="75000"/>
                  </a:schemeClr>
                </a:solidFill>
              </a:rPr>
              <a:t>{X} is only used to modify a verified </a:t>
            </a:r>
            <a:r>
              <a:rPr lang="en-US" sz="2600" dirty="0" smtClean="0">
                <a:solidFill>
                  <a:schemeClr val="accent5">
                    <a:lumMod val="75000"/>
                  </a:schemeClr>
                </a:solidFill>
              </a:rPr>
              <a:t>result</a:t>
            </a:r>
            <a:endParaRPr lang="en-US" sz="2600" dirty="0">
              <a:solidFill>
                <a:schemeClr val="accent5">
                  <a:lumMod val="75000"/>
                </a:schemeClr>
              </a:solidFill>
            </a:endParaRPr>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385" y="1752600"/>
            <a:ext cx="205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880" t="50000" r="32794" b="38474"/>
          <a:stretch/>
        </p:blipFill>
        <p:spPr bwMode="auto">
          <a:xfrm>
            <a:off x="4491711" y="3810000"/>
            <a:ext cx="442274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228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Description</a:t>
            </a:r>
          </a:p>
        </p:txBody>
      </p:sp>
      <p:sp>
        <p:nvSpPr>
          <p:cNvPr id="3" name="Content Placeholder 2"/>
          <p:cNvSpPr>
            <a:spLocks noGrp="1"/>
          </p:cNvSpPr>
          <p:nvPr>
            <p:ph idx="1"/>
          </p:nvPr>
        </p:nvSpPr>
        <p:spPr>
          <a:xfrm>
            <a:off x="152400" y="1828800"/>
            <a:ext cx="4267200" cy="4495800"/>
          </a:xfrm>
        </p:spPr>
        <p:txBody>
          <a:bodyPr vert="horz" lIns="91440" tIns="45720" rIns="91440" bIns="45720" rtlCol="0">
            <a:normAutofit fontScale="62500" lnSpcReduction="20000"/>
          </a:bodyPr>
          <a:lstStyle/>
          <a:p>
            <a:pPr>
              <a:buFont typeface="Wingdings" pitchFamily="2" charset="2"/>
              <a:buChar char="v"/>
            </a:pPr>
            <a:r>
              <a:rPr lang="en-US" dirty="0"/>
              <a:t>Assess the size of the PLTs by using the MPV and comparing to NORMAL sized RBCs</a:t>
            </a:r>
          </a:p>
          <a:p>
            <a:pPr>
              <a:buFont typeface="Wingdings" pitchFamily="2" charset="2"/>
              <a:buChar char="v"/>
            </a:pPr>
            <a:endParaRPr lang="en-US" dirty="0"/>
          </a:p>
          <a:p>
            <a:pPr>
              <a:buFont typeface="Wingdings" pitchFamily="2" charset="2"/>
              <a:buChar char="v"/>
            </a:pPr>
            <a:r>
              <a:rPr lang="en-US" dirty="0"/>
              <a:t>Answer PRESENT or OCCASIONAL </a:t>
            </a:r>
            <a:r>
              <a:rPr lang="en-US" dirty="0" smtClean="0"/>
              <a:t> (if observed report  LGPLT (Large), GTPLT (Giant), CLPLT (Clumps)) </a:t>
            </a:r>
            <a:endParaRPr lang="en-US" dirty="0"/>
          </a:p>
          <a:p>
            <a:pPr>
              <a:buFont typeface="Wingdings" pitchFamily="2" charset="2"/>
              <a:buChar char="v"/>
            </a:pPr>
            <a:endParaRPr lang="en-US" dirty="0"/>
          </a:p>
          <a:p>
            <a:pPr>
              <a:buFont typeface="Wingdings" pitchFamily="2" charset="2"/>
              <a:buChar char="v"/>
            </a:pPr>
            <a:r>
              <a:rPr lang="en-US" dirty="0"/>
              <a:t>Leave the default {.} if you have normal PLTs</a:t>
            </a:r>
          </a:p>
          <a:p>
            <a:pPr>
              <a:buFont typeface="Wingdings" pitchFamily="2" charset="2"/>
              <a:buChar char="v"/>
            </a:pPr>
            <a:endParaRPr lang="en-US" dirty="0"/>
          </a:p>
          <a:p>
            <a:pPr>
              <a:buFont typeface="Wingdings" pitchFamily="2" charset="2"/>
              <a:buChar char="v"/>
            </a:pPr>
            <a:r>
              <a:rPr lang="en-US" dirty="0"/>
              <a:t>“PLT ABN DISTRIBUTION” and “PLT ABN SCATTERGRAM” flags may appear if there are large PLT, giant PLT, or PLT clumps</a:t>
            </a:r>
          </a:p>
          <a:p>
            <a:pPr>
              <a:buFont typeface="Wingdings" pitchFamily="2" charset="2"/>
              <a:buChar char="v"/>
            </a:pPr>
            <a:endParaRPr lang="en-US" dirty="0"/>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615" y="1905000"/>
            <a:ext cx="20574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023" t="50000" r="32985" b="37940"/>
          <a:stretch/>
        </p:blipFill>
        <p:spPr bwMode="auto">
          <a:xfrm>
            <a:off x="4510415" y="3581399"/>
            <a:ext cx="4547799" cy="182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33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Platelet Clumping</a:t>
            </a:r>
          </a:p>
        </p:txBody>
      </p:sp>
      <p:sp>
        <p:nvSpPr>
          <p:cNvPr id="3" name="Content Placeholder 2"/>
          <p:cNvSpPr>
            <a:spLocks noGrp="1"/>
          </p:cNvSpPr>
          <p:nvPr>
            <p:ph idx="1"/>
          </p:nvPr>
        </p:nvSpPr>
        <p:spPr>
          <a:xfrm>
            <a:off x="381000" y="2590800"/>
            <a:ext cx="8382000" cy="1969770"/>
          </a:xfrm>
        </p:spPr>
        <p:txBody>
          <a:bodyPr vert="horz" lIns="91440" tIns="45720" rIns="91440" bIns="45720" rtlCol="0">
            <a:normAutofit fontScale="92500" lnSpcReduction="10000"/>
          </a:bodyPr>
          <a:lstStyle/>
          <a:p>
            <a:pPr>
              <a:buFont typeface="Wingdings" pitchFamily="2" charset="2"/>
              <a:buChar char="v"/>
            </a:pPr>
            <a:r>
              <a:rPr lang="en-US" dirty="0"/>
              <a:t>Your instrument PLT count is </a:t>
            </a:r>
            <a:r>
              <a:rPr lang="en-US" dirty="0" err="1"/>
              <a:t>X’ed</a:t>
            </a:r>
            <a:r>
              <a:rPr lang="en-US" dirty="0"/>
              <a:t> when clumping is present on the slide</a:t>
            </a:r>
          </a:p>
          <a:p>
            <a:pPr>
              <a:buFont typeface="Wingdings" pitchFamily="2" charset="2"/>
              <a:buChar char="v"/>
            </a:pPr>
            <a:endParaRPr lang="en-US" dirty="0"/>
          </a:p>
          <a:p>
            <a:pPr>
              <a:buFont typeface="Wingdings" pitchFamily="2" charset="2"/>
              <a:buChar char="v"/>
            </a:pPr>
            <a:r>
              <a:rPr lang="en-US" dirty="0"/>
              <a:t>See PLT Clumping Power Point for more details </a:t>
            </a:r>
          </a:p>
        </p:txBody>
      </p:sp>
    </p:spTree>
    <p:extLst>
      <p:ext uri="{BB962C8B-B14F-4D97-AF65-F5344CB8AC3E}">
        <p14:creationId xmlns:p14="http://schemas.microsoft.com/office/powerpoint/2010/main" val="136779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RBC Morphology</a:t>
            </a:r>
          </a:p>
        </p:txBody>
      </p:sp>
      <p:sp>
        <p:nvSpPr>
          <p:cNvPr id="3" name="Content Placeholder 2"/>
          <p:cNvSpPr>
            <a:spLocks noGrp="1"/>
          </p:cNvSpPr>
          <p:nvPr>
            <p:ph idx="1"/>
          </p:nvPr>
        </p:nvSpPr>
        <p:spPr>
          <a:xfrm>
            <a:off x="381000" y="1588865"/>
            <a:ext cx="3276600" cy="4964335"/>
          </a:xfrm>
        </p:spPr>
        <p:txBody>
          <a:bodyPr vert="horz" lIns="91440" tIns="45720" rIns="91440" bIns="45720" rtlCol="0">
            <a:normAutofit lnSpcReduction="10000"/>
          </a:bodyPr>
          <a:lstStyle/>
          <a:p>
            <a:pPr>
              <a:buFont typeface="Wingdings" pitchFamily="2" charset="2"/>
              <a:buChar char="v"/>
            </a:pPr>
            <a:r>
              <a:rPr lang="en-US" dirty="0" smtClean="0"/>
              <a:t>You </a:t>
            </a:r>
            <a:r>
              <a:rPr lang="en-US" dirty="0"/>
              <a:t>MUST answer the RBCMO line</a:t>
            </a:r>
          </a:p>
          <a:p>
            <a:pPr>
              <a:buFont typeface="Wingdings" pitchFamily="2" charset="2"/>
              <a:buChar char="v"/>
            </a:pPr>
            <a:endParaRPr lang="en-US" dirty="0"/>
          </a:p>
          <a:p>
            <a:pPr>
              <a:buFont typeface="Wingdings" pitchFamily="2" charset="2"/>
              <a:buChar char="v"/>
            </a:pPr>
            <a:r>
              <a:rPr lang="en-US" dirty="0"/>
              <a:t>Use NL if the RBCs are normal</a:t>
            </a:r>
          </a:p>
          <a:p>
            <a:pPr>
              <a:buFont typeface="Wingdings" pitchFamily="2" charset="2"/>
              <a:buChar char="v"/>
            </a:pPr>
            <a:endParaRPr lang="en-US" dirty="0"/>
          </a:p>
          <a:p>
            <a:pPr>
              <a:buFont typeface="Wingdings" pitchFamily="2" charset="2"/>
              <a:buChar char="v"/>
            </a:pPr>
            <a:r>
              <a:rPr lang="en-US" dirty="0"/>
              <a:t>Use the {.} with any abnormal findings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771" y="1752599"/>
            <a:ext cx="2238829" cy="1311925"/>
          </a:xfrm>
          <a:prstGeom prst="rect">
            <a:avLst/>
          </a:prstGeom>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164" t="56364" r="31061" b="32956"/>
          <a:stretch/>
        </p:blipFill>
        <p:spPr bwMode="auto">
          <a:xfrm>
            <a:off x="3819618" y="3733800"/>
            <a:ext cx="5057133" cy="167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58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2nd </a:t>
            </a:r>
            <a:r>
              <a:rPr lang="en-US" dirty="0"/>
              <a:t>Tech Reviews</a:t>
            </a:r>
            <a:br>
              <a:rPr lang="en-US" dirty="0"/>
            </a:br>
            <a:endParaRPr lang="en-US" dirty="0"/>
          </a:p>
        </p:txBody>
      </p:sp>
      <p:sp>
        <p:nvSpPr>
          <p:cNvPr id="3" name="Content Placeholder 2"/>
          <p:cNvSpPr>
            <a:spLocks noGrp="1"/>
          </p:cNvSpPr>
          <p:nvPr>
            <p:ph idx="1"/>
          </p:nvPr>
        </p:nvSpPr>
        <p:spPr>
          <a:xfrm>
            <a:off x="228600" y="1600200"/>
            <a:ext cx="8686800" cy="4267200"/>
          </a:xfrm>
        </p:spPr>
        <p:txBody>
          <a:bodyPr vert="horz" lIns="91440" tIns="45720" rIns="91440" bIns="45720" rtlCol="0">
            <a:normAutofit/>
          </a:bodyPr>
          <a:lstStyle/>
          <a:p>
            <a:pPr>
              <a:buFont typeface="Wingdings" pitchFamily="2" charset="2"/>
              <a:buChar char="v"/>
            </a:pPr>
            <a:r>
              <a:rPr lang="en-US" dirty="0"/>
              <a:t>The 2nd Tech Reviewer usually is not allowed to call any blast without the patient having history. In this case the slide will be sent to a pathologist.</a:t>
            </a:r>
          </a:p>
          <a:p>
            <a:pPr>
              <a:buFont typeface="Wingdings" pitchFamily="2" charset="2"/>
              <a:buChar char="v"/>
            </a:pPr>
            <a:endParaRPr lang="en-US" dirty="0"/>
          </a:p>
          <a:p>
            <a:pPr>
              <a:buFont typeface="Wingdings" pitchFamily="2" charset="2"/>
              <a:buChar char="v"/>
            </a:pPr>
            <a:r>
              <a:rPr lang="en-US" dirty="0"/>
              <a:t>2nd Tech Reviewer is usually a senior tech that can “look over” a slide that may have abnormalities. </a:t>
            </a:r>
          </a:p>
          <a:p>
            <a:pPr>
              <a:buFont typeface="Wingdings" pitchFamily="2" charset="2"/>
              <a:buChar char="v"/>
            </a:pPr>
            <a:endParaRPr lang="en-US" dirty="0"/>
          </a:p>
        </p:txBody>
      </p:sp>
    </p:spTree>
    <p:extLst>
      <p:ext uri="{BB962C8B-B14F-4D97-AF65-F5344CB8AC3E}">
        <p14:creationId xmlns:p14="http://schemas.microsoft.com/office/powerpoint/2010/main" val="211796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2nd </a:t>
            </a:r>
            <a:r>
              <a:rPr lang="en-US" dirty="0"/>
              <a:t>Tech Reviews</a:t>
            </a:r>
            <a:br>
              <a:rPr lang="en-US" dirty="0"/>
            </a:br>
            <a:endParaRPr lang="en-US" dirty="0"/>
          </a:p>
        </p:txBody>
      </p:sp>
      <p:sp>
        <p:nvSpPr>
          <p:cNvPr id="3" name="Content Placeholder 2"/>
          <p:cNvSpPr>
            <a:spLocks noGrp="1"/>
          </p:cNvSpPr>
          <p:nvPr>
            <p:ph idx="1"/>
          </p:nvPr>
        </p:nvSpPr>
        <p:spPr>
          <a:xfrm>
            <a:off x="228600" y="2209800"/>
            <a:ext cx="8686800" cy="4572000"/>
          </a:xfrm>
        </p:spPr>
        <p:txBody>
          <a:bodyPr vert="horz" lIns="91440" tIns="45720" rIns="91440" bIns="45720" rtlCol="0">
            <a:normAutofit/>
          </a:bodyPr>
          <a:lstStyle/>
          <a:p>
            <a:pPr>
              <a:buFont typeface="Wingdings" pitchFamily="2" charset="2"/>
              <a:buChar char="v"/>
            </a:pPr>
            <a:r>
              <a:rPr lang="en-US" dirty="0"/>
              <a:t>After completing your differential and additional review is required there is a few steps that must be taken.</a:t>
            </a:r>
          </a:p>
          <a:p>
            <a:pPr>
              <a:buFont typeface="Wingdings" pitchFamily="2" charset="2"/>
              <a:buChar char="v"/>
            </a:pPr>
            <a:endParaRPr lang="en-US" dirty="0"/>
          </a:p>
          <a:p>
            <a:pPr>
              <a:buFont typeface="Wingdings" pitchFamily="2" charset="2"/>
              <a:buChar char="v"/>
            </a:pPr>
            <a:r>
              <a:rPr lang="en-US" dirty="0"/>
              <a:t>Before verifying your patient </a:t>
            </a:r>
            <a:r>
              <a:rPr lang="en-US" dirty="0" smtClean="0"/>
              <a:t>completely, </a:t>
            </a:r>
            <a:r>
              <a:rPr lang="en-US" dirty="0"/>
              <a:t>scroll down your resulting pane until you find </a:t>
            </a:r>
          </a:p>
        </p:txBody>
      </p:sp>
      <p:sp>
        <p:nvSpPr>
          <p:cNvPr id="4" name="Title 1"/>
          <p:cNvSpPr txBox="1">
            <a:spLocks/>
          </p:cNvSpPr>
          <p:nvPr/>
        </p:nvSpPr>
        <p:spPr>
          <a:xfrm>
            <a:off x="533400" y="1676400"/>
            <a:ext cx="6553200" cy="760412"/>
          </a:xfrm>
          <a:prstGeom prst="rect">
            <a:avLst/>
          </a:prstGeom>
        </p:spPr>
        <p:txBody>
          <a:bodyPr vert="horz" wrap="square" lIns="0" tIns="0" rIns="0" bIns="0" rtlCol="0" anchor="t">
            <a:normAutofit fontScale="67500" lnSpcReduction="20000"/>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solidFill>
                  <a:schemeClr val="accent1">
                    <a:lumMod val="50000"/>
                  </a:schemeClr>
                </a:solidFill>
                <a:effectLst>
                  <a:outerShdw blurRad="50800" dist="38100" dir="2700000" algn="tl" rotWithShape="0">
                    <a:prstClr val="black"/>
                  </a:outerShdw>
                </a:effectLst>
              </a:rPr>
              <a:t>Setting up a 2</a:t>
            </a:r>
            <a:r>
              <a:rPr lang="en-US" baseline="30000" dirty="0" smtClean="0">
                <a:solidFill>
                  <a:schemeClr val="accent1">
                    <a:lumMod val="50000"/>
                  </a:schemeClr>
                </a:solidFill>
                <a:effectLst>
                  <a:outerShdw blurRad="50800" dist="38100" dir="2700000" algn="tl" rotWithShape="0">
                    <a:prstClr val="black"/>
                  </a:outerShdw>
                </a:effectLst>
              </a:rPr>
              <a:t>nd</a:t>
            </a:r>
            <a:r>
              <a:rPr lang="en-US" dirty="0" smtClean="0">
                <a:solidFill>
                  <a:schemeClr val="accent1">
                    <a:lumMod val="50000"/>
                  </a:schemeClr>
                </a:solidFill>
                <a:effectLst>
                  <a:outerShdw blurRad="50800" dist="38100" dir="2700000" algn="tl" rotWithShape="0">
                    <a:prstClr val="black"/>
                  </a:outerShdw>
                </a:effectLst>
              </a:rPr>
              <a:t> tech review</a:t>
            </a:r>
            <a:r>
              <a:rPr lang="en-US" dirty="0" smtClean="0">
                <a:effectLst>
                  <a:outerShdw blurRad="50800" dist="38100" dir="2700000" algn="tl" rotWithShape="0">
                    <a:prstClr val="black"/>
                  </a:outerShdw>
                </a:effectLst>
              </a:rPr>
              <a:t/>
            </a:r>
            <a:br>
              <a:rPr lang="en-US" dirty="0" smtClean="0">
                <a:effectLst>
                  <a:outerShdw blurRad="50800" dist="38100" dir="2700000" algn="tl" rotWithShape="0">
                    <a:prstClr val="black"/>
                  </a:outerShdw>
                </a:effectLst>
              </a:rPr>
            </a:br>
            <a:endParaRPr lang="en-US" dirty="0">
              <a:effectLst>
                <a:outerShdw blurRad="50800" dist="38100" dir="2700000" algn="tl" rotWithShape="0">
                  <a:prstClr val="black"/>
                </a:outerShdw>
              </a:effectLs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16" t="50000" r="14739"/>
          <a:stretch/>
        </p:blipFill>
        <p:spPr>
          <a:xfrm>
            <a:off x="2185987" y="5715000"/>
            <a:ext cx="4010025" cy="990600"/>
          </a:xfrm>
          <a:prstGeom prst="rect">
            <a:avLst/>
          </a:prstGeom>
        </p:spPr>
      </p:pic>
    </p:spTree>
    <p:extLst>
      <p:ext uri="{BB962C8B-B14F-4D97-AF65-F5344CB8AC3E}">
        <p14:creationId xmlns:p14="http://schemas.microsoft.com/office/powerpoint/2010/main" val="2584246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2nd Tech Review</a:t>
            </a:r>
          </a:p>
        </p:txBody>
      </p:sp>
      <p:sp>
        <p:nvSpPr>
          <p:cNvPr id="3" name="Content Placeholder 2"/>
          <p:cNvSpPr>
            <a:spLocks noGrp="1"/>
          </p:cNvSpPr>
          <p:nvPr>
            <p:ph idx="1"/>
          </p:nvPr>
        </p:nvSpPr>
        <p:spPr>
          <a:xfrm>
            <a:off x="228600" y="2667000"/>
            <a:ext cx="3352800" cy="3886200"/>
          </a:xfrm>
        </p:spPr>
        <p:txBody>
          <a:bodyPr vert="horz" lIns="91440" tIns="45720" rIns="91440" bIns="45720" rtlCol="0">
            <a:normAutofit fontScale="92500" lnSpcReduction="20000"/>
          </a:bodyPr>
          <a:lstStyle/>
          <a:p>
            <a:pPr>
              <a:buFont typeface="Wingdings" pitchFamily="2" charset="2"/>
              <a:buChar char="v"/>
            </a:pPr>
            <a:r>
              <a:rPr lang="en-US" dirty="0"/>
              <a:t>This line defaults to NO; do not change unless needed for a 2nd tech to review</a:t>
            </a:r>
          </a:p>
          <a:p>
            <a:pPr>
              <a:buFont typeface="Wingdings" pitchFamily="2" charset="2"/>
              <a:buChar char="v"/>
            </a:pPr>
            <a:endParaRPr lang="en-US" dirty="0"/>
          </a:p>
          <a:p>
            <a:pPr>
              <a:buFont typeface="Wingdings" pitchFamily="2" charset="2"/>
              <a:buChar char="v"/>
            </a:pPr>
            <a:r>
              <a:rPr lang="en-US" dirty="0"/>
              <a:t>If there is a MORP; DO NOT OPEN for review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429000"/>
            <a:ext cx="5105401" cy="1981200"/>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683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2nd Tech Review</a:t>
            </a:r>
          </a:p>
        </p:txBody>
      </p:sp>
      <p:sp>
        <p:nvSpPr>
          <p:cNvPr id="3" name="Content Placeholder 2"/>
          <p:cNvSpPr>
            <a:spLocks noGrp="1"/>
          </p:cNvSpPr>
          <p:nvPr>
            <p:ph idx="1"/>
          </p:nvPr>
        </p:nvSpPr>
        <p:spPr>
          <a:xfrm>
            <a:off x="76200" y="2286000"/>
            <a:ext cx="4495800" cy="3962400"/>
          </a:xfrm>
        </p:spPr>
        <p:txBody>
          <a:bodyPr vert="horz" lIns="91440" tIns="45720" rIns="91440" bIns="45720" rtlCol="0">
            <a:normAutofit/>
          </a:bodyPr>
          <a:lstStyle/>
          <a:p>
            <a:pPr>
              <a:buFont typeface="Wingdings" pitchFamily="2" charset="2"/>
              <a:buChar char="v"/>
            </a:pPr>
            <a:r>
              <a:rPr lang="en-US" dirty="0"/>
              <a:t>Change the NO to YES</a:t>
            </a:r>
          </a:p>
          <a:p>
            <a:pPr>
              <a:buFont typeface="Wingdings" pitchFamily="2" charset="2"/>
              <a:buChar char="v"/>
            </a:pPr>
            <a:endParaRPr lang="en-US" dirty="0"/>
          </a:p>
          <a:p>
            <a:pPr>
              <a:buFont typeface="Wingdings" pitchFamily="2" charset="2"/>
              <a:buChar char="v"/>
            </a:pPr>
            <a:r>
              <a:rPr lang="en-US" dirty="0"/>
              <a:t>Verify your results and save</a:t>
            </a:r>
          </a:p>
          <a:p>
            <a:pPr>
              <a:buFont typeface="Wingdings" pitchFamily="2" charset="2"/>
              <a:buChar char="v"/>
            </a:pPr>
            <a:endParaRPr lang="en-US" dirty="0"/>
          </a:p>
          <a:p>
            <a:pPr>
              <a:buFont typeface="Wingdings" pitchFamily="2" charset="2"/>
              <a:buChar char="v"/>
            </a:pPr>
            <a:r>
              <a:rPr lang="en-US" dirty="0"/>
              <a:t>Send to your 2nd tech review person. </a:t>
            </a:r>
          </a:p>
          <a:p>
            <a:pPr>
              <a:buFont typeface="Wingdings" pitchFamily="2" charset="2"/>
              <a:buChar char="v"/>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627" r="12500"/>
          <a:stretch/>
        </p:blipFill>
        <p:spPr>
          <a:xfrm>
            <a:off x="4648200" y="3505200"/>
            <a:ext cx="4343400" cy="2306509"/>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791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50156"/>
          </a:xfrm>
        </p:spPr>
        <p:txBody>
          <a:bodyPr vert="horz" lIns="91440" tIns="45720" rIns="91440" bIns="45720" rtlCol="0" anchor="ctr">
            <a:normAutofit/>
          </a:bodyPr>
          <a:lstStyle/>
          <a:p>
            <a:r>
              <a:rPr lang="en-US" dirty="0"/>
              <a:t>Adjusting the Stage</a:t>
            </a:r>
          </a:p>
        </p:txBody>
      </p:sp>
      <p:pic>
        <p:nvPicPr>
          <p:cNvPr id="12" name="Content Placeholder 11"/>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475302" y="1616870"/>
            <a:ext cx="6272906" cy="4515644"/>
          </a:xfrm>
          <a:prstGeom prst="rect">
            <a:avLst/>
          </a:prstGeom>
        </p:spPr>
      </p:pic>
      <p:sp>
        <p:nvSpPr>
          <p:cNvPr id="4" name="Text Box 15"/>
          <p:cNvSpPr txBox="1">
            <a:spLocks noChangeArrowheads="1"/>
          </p:cNvSpPr>
          <p:nvPr/>
        </p:nvSpPr>
        <p:spPr bwMode="auto">
          <a:xfrm>
            <a:off x="155575" y="1513243"/>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Condenser</a:t>
            </a:r>
          </a:p>
          <a:p>
            <a:pPr algn="ctr" eaLnBrk="1" hangingPunct="1"/>
            <a:r>
              <a:rPr lang="en-US" dirty="0">
                <a:latin typeface="Arial" charset="0"/>
              </a:rPr>
              <a:t>Up &amp; Down</a:t>
            </a:r>
          </a:p>
        </p:txBody>
      </p:sp>
      <p:sp>
        <p:nvSpPr>
          <p:cNvPr id="5" name="Text Box 14"/>
          <p:cNvSpPr txBox="1">
            <a:spLocks noChangeArrowheads="1"/>
          </p:cNvSpPr>
          <p:nvPr/>
        </p:nvSpPr>
        <p:spPr bwMode="auto">
          <a:xfrm>
            <a:off x="155575" y="3087806"/>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Condenser</a:t>
            </a:r>
          </a:p>
          <a:p>
            <a:pPr algn="ctr" eaLnBrk="1" hangingPunct="1"/>
            <a:r>
              <a:rPr lang="en-US" dirty="0">
                <a:latin typeface="Arial" charset="0"/>
              </a:rPr>
              <a:t>Centering</a:t>
            </a:r>
          </a:p>
        </p:txBody>
      </p:sp>
      <p:sp>
        <p:nvSpPr>
          <p:cNvPr id="6" name="Text Box 11"/>
          <p:cNvSpPr txBox="1">
            <a:spLocks noChangeArrowheads="1"/>
          </p:cNvSpPr>
          <p:nvPr/>
        </p:nvSpPr>
        <p:spPr bwMode="auto">
          <a:xfrm>
            <a:off x="7953790" y="4773967"/>
            <a:ext cx="80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Fine</a:t>
            </a:r>
          </a:p>
          <a:p>
            <a:pPr algn="ctr" eaLnBrk="1" hangingPunct="1"/>
            <a:r>
              <a:rPr lang="en-US" dirty="0">
                <a:latin typeface="Arial" charset="0"/>
              </a:rPr>
              <a:t>Focus</a:t>
            </a:r>
          </a:p>
        </p:txBody>
      </p:sp>
      <p:sp>
        <p:nvSpPr>
          <p:cNvPr id="7" name="Text Box 12"/>
          <p:cNvSpPr txBox="1">
            <a:spLocks noChangeArrowheads="1"/>
          </p:cNvSpPr>
          <p:nvPr/>
        </p:nvSpPr>
        <p:spPr bwMode="auto">
          <a:xfrm>
            <a:off x="187467" y="4578350"/>
            <a:ext cx="92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Coarse</a:t>
            </a:r>
          </a:p>
          <a:p>
            <a:pPr algn="ctr" eaLnBrk="1" hangingPunct="1"/>
            <a:r>
              <a:rPr lang="en-US" dirty="0">
                <a:latin typeface="Arial" charset="0"/>
              </a:rPr>
              <a:t>Focus</a:t>
            </a:r>
          </a:p>
        </p:txBody>
      </p:sp>
      <p:sp>
        <p:nvSpPr>
          <p:cNvPr id="8" name="Text Box 13"/>
          <p:cNvSpPr txBox="1">
            <a:spLocks noChangeArrowheads="1"/>
          </p:cNvSpPr>
          <p:nvPr/>
        </p:nvSpPr>
        <p:spPr bwMode="auto">
          <a:xfrm>
            <a:off x="5901519" y="1250156"/>
            <a:ext cx="301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dirty="0">
                <a:latin typeface="Arial" charset="0"/>
              </a:rPr>
              <a:t>Condenser Diaphragm (</a:t>
            </a:r>
            <a:r>
              <a:rPr lang="en-US" dirty="0" smtClean="0">
                <a:latin typeface="Arial" charset="0"/>
              </a:rPr>
              <a:t>0.7)</a:t>
            </a:r>
            <a:endParaRPr lang="en-US" dirty="0">
              <a:latin typeface="Arial" charset="0"/>
            </a:endParaRPr>
          </a:p>
        </p:txBody>
      </p:sp>
      <p:sp>
        <p:nvSpPr>
          <p:cNvPr id="9" name="Text Box 8"/>
          <p:cNvSpPr txBox="1">
            <a:spLocks noChangeArrowheads="1"/>
          </p:cNvSpPr>
          <p:nvPr/>
        </p:nvSpPr>
        <p:spPr bwMode="auto">
          <a:xfrm>
            <a:off x="7748208" y="2017713"/>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Light</a:t>
            </a:r>
          </a:p>
          <a:p>
            <a:pPr algn="ctr" eaLnBrk="1" hangingPunct="1"/>
            <a:r>
              <a:rPr lang="en-US" dirty="0">
                <a:latin typeface="Arial" charset="0"/>
              </a:rPr>
              <a:t>Condenser</a:t>
            </a:r>
          </a:p>
        </p:txBody>
      </p:sp>
      <p:sp>
        <p:nvSpPr>
          <p:cNvPr id="10" name="Text Box 7"/>
          <p:cNvSpPr txBox="1">
            <a:spLocks noChangeArrowheads="1"/>
          </p:cNvSpPr>
          <p:nvPr/>
        </p:nvSpPr>
        <p:spPr bwMode="auto">
          <a:xfrm>
            <a:off x="7629146" y="3581400"/>
            <a:ext cx="1539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dirty="0">
                <a:latin typeface="Arial" charset="0"/>
              </a:rPr>
              <a:t>Stage</a:t>
            </a:r>
          </a:p>
          <a:p>
            <a:pPr algn="ctr" eaLnBrk="1" hangingPunct="1"/>
            <a:r>
              <a:rPr lang="en-US" dirty="0">
                <a:latin typeface="Arial" charset="0"/>
              </a:rPr>
              <a:t>Adjustment</a:t>
            </a:r>
          </a:p>
        </p:txBody>
      </p:sp>
      <p:sp>
        <p:nvSpPr>
          <p:cNvPr id="11" name="Text Box 10"/>
          <p:cNvSpPr txBox="1">
            <a:spLocks noChangeArrowheads="1"/>
          </p:cNvSpPr>
          <p:nvPr/>
        </p:nvSpPr>
        <p:spPr bwMode="auto">
          <a:xfrm>
            <a:off x="3687452" y="6132513"/>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dirty="0">
                <a:latin typeface="Arial" charset="0"/>
              </a:rPr>
              <a:t>Lamp </a:t>
            </a:r>
            <a:r>
              <a:rPr lang="en-US" dirty="0" smtClean="0">
                <a:latin typeface="Arial" charset="0"/>
              </a:rPr>
              <a:t>Filter</a:t>
            </a:r>
            <a:endParaRPr lang="en-US" dirty="0">
              <a:latin typeface="Arial" charset="0"/>
            </a:endParaRPr>
          </a:p>
        </p:txBody>
      </p:sp>
      <p:cxnSp>
        <p:nvCxnSpPr>
          <p:cNvPr id="13" name="Straight Arrow Connector 12"/>
          <p:cNvCxnSpPr>
            <a:stCxn id="4" idx="3"/>
          </p:cNvCxnSpPr>
          <p:nvPr/>
        </p:nvCxnSpPr>
        <p:spPr>
          <a:xfrm>
            <a:off x="1495425" y="1833918"/>
            <a:ext cx="1476375" cy="1214082"/>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172200" y="4792663"/>
            <a:ext cx="1781589" cy="301979"/>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p:cNvCxnSpPr>
          <p:nvPr/>
        </p:nvCxnSpPr>
        <p:spPr>
          <a:xfrm flipV="1">
            <a:off x="1457325" y="3276600"/>
            <a:ext cx="4105275" cy="131881"/>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p:cNvCxnSpPr>
          <p:nvPr/>
        </p:nvCxnSpPr>
        <p:spPr>
          <a:xfrm>
            <a:off x="1457325" y="3408481"/>
            <a:ext cx="1514475" cy="160337"/>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876800" y="1616869"/>
            <a:ext cx="1676400" cy="537724"/>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315200" y="3733800"/>
            <a:ext cx="638590" cy="30480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114800" y="2154593"/>
            <a:ext cx="3898698" cy="360007"/>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0"/>
          </p:cNvCxnSpPr>
          <p:nvPr/>
        </p:nvCxnSpPr>
        <p:spPr>
          <a:xfrm flipV="1">
            <a:off x="4356866" y="5094642"/>
            <a:ext cx="0" cy="1037871"/>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3"/>
          </p:cNvCxnSpPr>
          <p:nvPr/>
        </p:nvCxnSpPr>
        <p:spPr>
          <a:xfrm>
            <a:off x="1108217" y="4899025"/>
            <a:ext cx="611164" cy="0"/>
          </a:xfrm>
          <a:prstGeom prst="straightConnector1">
            <a:avLst/>
          </a:prstGeom>
          <a:ln w="3810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2027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Pathologist </a:t>
            </a:r>
            <a:r>
              <a:rPr lang="en-US" dirty="0"/>
              <a:t>Reviews</a:t>
            </a:r>
            <a:br>
              <a:rPr lang="en-US" dirty="0"/>
            </a:br>
            <a:endParaRPr lang="en-US" dirty="0"/>
          </a:p>
        </p:txBody>
      </p:sp>
      <p:sp>
        <p:nvSpPr>
          <p:cNvPr id="3" name="Content Placeholder 2"/>
          <p:cNvSpPr>
            <a:spLocks noGrp="1"/>
          </p:cNvSpPr>
          <p:nvPr>
            <p:ph idx="1"/>
          </p:nvPr>
        </p:nvSpPr>
        <p:spPr>
          <a:xfrm>
            <a:off x="228600" y="2057400"/>
            <a:ext cx="8686800" cy="4724400"/>
          </a:xfrm>
        </p:spPr>
        <p:txBody>
          <a:bodyPr vert="horz" lIns="91440" tIns="45720" rIns="91440" bIns="45720" rtlCol="0">
            <a:normAutofit/>
          </a:bodyPr>
          <a:lstStyle/>
          <a:p>
            <a:pPr>
              <a:buFont typeface="Wingdings" pitchFamily="2" charset="2"/>
              <a:buChar char="v"/>
            </a:pPr>
            <a:r>
              <a:rPr lang="en-US" dirty="0"/>
              <a:t>Depending on your facility the 2nd tech and pathology reviews may be internal or external.</a:t>
            </a:r>
          </a:p>
          <a:p>
            <a:pPr>
              <a:buFont typeface="Wingdings" pitchFamily="2" charset="2"/>
              <a:buChar char="v"/>
            </a:pPr>
            <a:endParaRPr lang="en-US" dirty="0"/>
          </a:p>
          <a:p>
            <a:pPr>
              <a:buFont typeface="Wingdings" pitchFamily="2" charset="2"/>
              <a:buChar char="v"/>
            </a:pPr>
            <a:r>
              <a:rPr lang="en-US" dirty="0"/>
              <a:t>A Pathologist Review is any slide with blast, a drastic change in the appearance of the patient, or if the 2nd tech feels the slide is beyond their review criteria.</a:t>
            </a:r>
          </a:p>
          <a:p>
            <a:pPr>
              <a:buFont typeface="Wingdings" pitchFamily="2" charset="2"/>
              <a:buChar char="v"/>
            </a:pPr>
            <a:endParaRPr lang="en-US" dirty="0"/>
          </a:p>
        </p:txBody>
      </p:sp>
    </p:spTree>
    <p:extLst>
      <p:ext uri="{BB962C8B-B14F-4D97-AF65-F5344CB8AC3E}">
        <p14:creationId xmlns:p14="http://schemas.microsoft.com/office/powerpoint/2010/main" val="153762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1219200"/>
          </a:xfrm>
        </p:spPr>
        <p:txBody>
          <a:bodyPr vert="horz" lIns="91440" tIns="45720" rIns="91440" bIns="45720" rtlCol="0" anchor="ctr">
            <a:normAutofit fontScale="90000"/>
          </a:bodyPr>
          <a:lstStyle/>
          <a:p>
            <a:r>
              <a:rPr lang="en-US" dirty="0" smtClean="0"/>
              <a:t/>
            </a:r>
            <a:br>
              <a:rPr lang="en-US" dirty="0" smtClean="0"/>
            </a:br>
            <a:r>
              <a:rPr lang="en-US" dirty="0" smtClean="0"/>
              <a:t>2nd </a:t>
            </a:r>
            <a:r>
              <a:rPr lang="en-US" dirty="0"/>
              <a:t>Tech Reviews</a:t>
            </a:r>
            <a:br>
              <a:rPr lang="en-US" dirty="0"/>
            </a:br>
            <a:endParaRPr lang="en-US" dirty="0"/>
          </a:p>
        </p:txBody>
      </p:sp>
      <p:sp>
        <p:nvSpPr>
          <p:cNvPr id="3" name="Content Placeholder 2"/>
          <p:cNvSpPr>
            <a:spLocks noGrp="1"/>
          </p:cNvSpPr>
          <p:nvPr>
            <p:ph idx="1"/>
          </p:nvPr>
        </p:nvSpPr>
        <p:spPr>
          <a:xfrm>
            <a:off x="228600" y="2819400"/>
            <a:ext cx="8686800" cy="3962400"/>
          </a:xfrm>
        </p:spPr>
        <p:txBody>
          <a:bodyPr vert="horz" lIns="91440" tIns="45720" rIns="91440" bIns="45720" rtlCol="0">
            <a:normAutofit/>
          </a:bodyPr>
          <a:lstStyle/>
          <a:p>
            <a:pPr>
              <a:buFont typeface="Wingdings" pitchFamily="2" charset="2"/>
              <a:buChar char="v"/>
            </a:pPr>
            <a:r>
              <a:rPr lang="en-US" dirty="0"/>
              <a:t>When looking at your pending any review will show as HREVW</a:t>
            </a:r>
          </a:p>
          <a:p>
            <a:pPr>
              <a:buFont typeface="Wingdings" pitchFamily="2" charset="2"/>
              <a:buChar char="v"/>
            </a:pPr>
            <a:endParaRPr lang="en-US" dirty="0"/>
          </a:p>
          <a:p>
            <a:pPr>
              <a:buFont typeface="Wingdings" pitchFamily="2" charset="2"/>
              <a:buChar char="v"/>
            </a:pPr>
            <a:r>
              <a:rPr lang="en-US" dirty="0"/>
              <a:t>If you are the second tech review person you will need to refresh your worklist for HREVW to show</a:t>
            </a:r>
          </a:p>
          <a:p>
            <a:pPr>
              <a:buFont typeface="Wingdings" pitchFamily="2" charset="2"/>
              <a:buChar char="v"/>
            </a:pPr>
            <a:endParaRPr lang="en-US" dirty="0"/>
          </a:p>
        </p:txBody>
      </p:sp>
    </p:spTree>
    <p:extLst>
      <p:ext uri="{BB962C8B-B14F-4D97-AF65-F5344CB8AC3E}">
        <p14:creationId xmlns:p14="http://schemas.microsoft.com/office/powerpoint/2010/main" val="86812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2nd Tech Review</a:t>
            </a:r>
          </a:p>
        </p:txBody>
      </p:sp>
      <p:sp>
        <p:nvSpPr>
          <p:cNvPr id="3" name="Content Placeholder 2"/>
          <p:cNvSpPr>
            <a:spLocks noGrp="1"/>
          </p:cNvSpPr>
          <p:nvPr>
            <p:ph idx="1"/>
          </p:nvPr>
        </p:nvSpPr>
        <p:spPr>
          <a:xfrm>
            <a:off x="228600" y="2438400"/>
            <a:ext cx="3962400" cy="3886200"/>
          </a:xfrm>
        </p:spPr>
        <p:txBody>
          <a:bodyPr vert="horz" lIns="91440" tIns="45720" rIns="91440" bIns="45720" rtlCol="0">
            <a:normAutofit/>
          </a:bodyPr>
          <a:lstStyle/>
          <a:p>
            <a:pPr>
              <a:buFont typeface="Wingdings" pitchFamily="2" charset="2"/>
              <a:buChar char="v"/>
            </a:pPr>
            <a:r>
              <a:rPr lang="en-US" dirty="0"/>
              <a:t>2nd Tech person looks at the slide</a:t>
            </a:r>
          </a:p>
          <a:p>
            <a:pPr>
              <a:buFont typeface="Wingdings" pitchFamily="2" charset="2"/>
              <a:buChar char="v"/>
            </a:pPr>
            <a:r>
              <a:rPr lang="en-US" dirty="0"/>
              <a:t>Puts in a comment under TECHR</a:t>
            </a:r>
          </a:p>
          <a:p>
            <a:pPr>
              <a:buFont typeface="Wingdings" pitchFamily="2" charset="2"/>
              <a:buChar char="v"/>
            </a:pPr>
            <a:r>
              <a:rPr lang="en-US" dirty="0"/>
              <a:t>Use the #3 option (See Comment) </a:t>
            </a:r>
          </a:p>
          <a:p>
            <a:pPr>
              <a:buFont typeface="Wingdings" pitchFamily="2" charset="2"/>
              <a:buChar char="v"/>
            </a:pPr>
            <a:r>
              <a:rPr lang="en-US" dirty="0"/>
              <a:t>Verify and Save</a:t>
            </a:r>
          </a:p>
          <a:p>
            <a:pPr>
              <a:buFont typeface="Wingdings" pitchFamily="2" charset="2"/>
              <a:buChar char="v"/>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7117" t="32869" r="24511" b="50000"/>
          <a:stretch/>
        </p:blipFill>
        <p:spPr>
          <a:xfrm>
            <a:off x="4164156" y="3200400"/>
            <a:ext cx="4960794" cy="1676400"/>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00" y="1825996"/>
            <a:ext cx="1676400" cy="106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3771901" y="3429000"/>
            <a:ext cx="685800" cy="76200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6444" t="32361" r="25222" b="56667"/>
          <a:stretch/>
        </p:blipFill>
        <p:spPr>
          <a:xfrm>
            <a:off x="4114801" y="5181600"/>
            <a:ext cx="4960794" cy="1371600"/>
          </a:xfrm>
          <a:prstGeom prst="rect">
            <a:avLst/>
          </a:prstGeom>
        </p:spPr>
      </p:pic>
      <p:cxnSp>
        <p:nvCxnSpPr>
          <p:cNvPr id="11" name="Straight Arrow Connector 10"/>
          <p:cNvCxnSpPr/>
          <p:nvPr/>
        </p:nvCxnSpPr>
        <p:spPr>
          <a:xfrm>
            <a:off x="3314700" y="5389396"/>
            <a:ext cx="2705100" cy="782804"/>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a:off x="4781550" y="2590800"/>
            <a:ext cx="1676400" cy="457200"/>
          </a:xfrm>
          <a:prstGeom prst="ellipse">
            <a:avLst/>
          </a:prstGeom>
          <a:noFill/>
          <a:ln w="38100">
            <a:solidFill>
              <a:schemeClr val="accent1">
                <a:lumMod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00154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Path Review</a:t>
            </a:r>
          </a:p>
        </p:txBody>
      </p:sp>
      <p:sp>
        <p:nvSpPr>
          <p:cNvPr id="3" name="Content Placeholder 2"/>
          <p:cNvSpPr>
            <a:spLocks noGrp="1"/>
          </p:cNvSpPr>
          <p:nvPr>
            <p:ph idx="1"/>
          </p:nvPr>
        </p:nvSpPr>
        <p:spPr>
          <a:xfrm>
            <a:off x="228600" y="2362200"/>
            <a:ext cx="8610600" cy="3886200"/>
          </a:xfrm>
        </p:spPr>
        <p:txBody>
          <a:bodyPr vert="horz" lIns="91440" tIns="45720" rIns="91440" bIns="45720" rtlCol="0">
            <a:normAutofit/>
          </a:bodyPr>
          <a:lstStyle/>
          <a:p>
            <a:pPr>
              <a:buFont typeface="Wingdings" pitchFamily="2" charset="2"/>
              <a:buChar char="v"/>
            </a:pPr>
            <a:r>
              <a:rPr lang="en-US" dirty="0"/>
              <a:t>If a Path review is needed DO NOT USE COMMENT</a:t>
            </a:r>
          </a:p>
          <a:p>
            <a:pPr>
              <a:buFont typeface="Wingdings" pitchFamily="2" charset="2"/>
              <a:buChar char="v"/>
            </a:pPr>
            <a:endParaRPr lang="en-US" dirty="0"/>
          </a:p>
          <a:p>
            <a:pPr>
              <a:buFont typeface="Wingdings" pitchFamily="2" charset="2"/>
              <a:buChar char="v"/>
            </a:pPr>
            <a:r>
              <a:rPr lang="en-US" dirty="0"/>
              <a:t>See the next slide to set up a Path Review</a:t>
            </a:r>
          </a:p>
        </p:txBody>
      </p:sp>
    </p:spTree>
    <p:extLst>
      <p:ext uri="{BB962C8B-B14F-4D97-AF65-F5344CB8AC3E}">
        <p14:creationId xmlns:p14="http://schemas.microsoft.com/office/powerpoint/2010/main" val="157353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Pathology Review</a:t>
            </a:r>
          </a:p>
        </p:txBody>
      </p:sp>
      <p:sp>
        <p:nvSpPr>
          <p:cNvPr id="3" name="Content Placeholder 2"/>
          <p:cNvSpPr>
            <a:spLocks noGrp="1"/>
          </p:cNvSpPr>
          <p:nvPr>
            <p:ph idx="1"/>
          </p:nvPr>
        </p:nvSpPr>
        <p:spPr>
          <a:xfrm>
            <a:off x="228600" y="2819400"/>
            <a:ext cx="4572000" cy="3886200"/>
          </a:xfrm>
        </p:spPr>
        <p:txBody>
          <a:bodyPr vert="horz" lIns="91440" tIns="45720" rIns="91440" bIns="45720" rtlCol="0">
            <a:normAutofit/>
          </a:bodyPr>
          <a:lstStyle/>
          <a:p>
            <a:pPr>
              <a:buFont typeface="Wingdings" pitchFamily="2" charset="2"/>
              <a:buChar char="v"/>
            </a:pPr>
            <a:r>
              <a:rPr lang="en-US" dirty="0"/>
              <a:t>On the TECHR choose #2 (See Path Review)</a:t>
            </a:r>
          </a:p>
          <a:p>
            <a:pPr>
              <a:buFont typeface="Wingdings" pitchFamily="2" charset="2"/>
              <a:buChar char="v"/>
            </a:pPr>
            <a:endParaRPr lang="en-US" dirty="0"/>
          </a:p>
          <a:p>
            <a:pPr>
              <a:buFont typeface="Wingdings" pitchFamily="2" charset="2"/>
              <a:buChar char="v"/>
            </a:pPr>
            <a:r>
              <a:rPr lang="en-US" dirty="0"/>
              <a:t>Verify and Save</a:t>
            </a:r>
          </a:p>
          <a:p>
            <a:pPr>
              <a:buFont typeface="Wingdings" pitchFamily="2" charset="2"/>
              <a:buChar char="v"/>
            </a:pPr>
            <a:endParaRPr lang="en-US" dirty="0"/>
          </a:p>
          <a:p>
            <a:pPr>
              <a:buFont typeface="Wingdings" pitchFamily="2" charset="2"/>
              <a:buChar char="v"/>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377" r="37938"/>
          <a:stretch/>
        </p:blipFill>
        <p:spPr>
          <a:xfrm>
            <a:off x="4953000" y="3505200"/>
            <a:ext cx="4054299" cy="1447800"/>
          </a:xfrm>
          <a:prstGeom prst="rect">
            <a:avLst/>
          </a:prstGeo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75249" y="2133600"/>
            <a:ext cx="2057400" cy="131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4038600" y="4419600"/>
            <a:ext cx="1295400" cy="1295400"/>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5783351" y="2895600"/>
            <a:ext cx="2217649" cy="457200"/>
          </a:xfrm>
          <a:prstGeom prst="ellipse">
            <a:avLst/>
          </a:prstGeom>
          <a:noFill/>
          <a:ln w="38100">
            <a:solidFill>
              <a:schemeClr val="accent1">
                <a:lumMod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80308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Path Review</a:t>
            </a:r>
          </a:p>
        </p:txBody>
      </p:sp>
      <p:sp>
        <p:nvSpPr>
          <p:cNvPr id="3" name="Content Placeholder 2"/>
          <p:cNvSpPr>
            <a:spLocks noGrp="1"/>
          </p:cNvSpPr>
          <p:nvPr>
            <p:ph idx="1"/>
          </p:nvPr>
        </p:nvSpPr>
        <p:spPr>
          <a:xfrm>
            <a:off x="228600" y="2819400"/>
            <a:ext cx="8610600" cy="3886200"/>
          </a:xfrm>
        </p:spPr>
        <p:txBody>
          <a:bodyPr vert="horz" lIns="91440" tIns="45720" rIns="91440" bIns="45720" rtlCol="0">
            <a:normAutofit/>
          </a:bodyPr>
          <a:lstStyle/>
          <a:p>
            <a:pPr>
              <a:buFont typeface="Wingdings" pitchFamily="2" charset="2"/>
              <a:buChar char="v"/>
            </a:pPr>
            <a:r>
              <a:rPr lang="en-US" dirty="0"/>
              <a:t>After refreshing your pending the Path Review will show up as HPATH</a:t>
            </a:r>
          </a:p>
        </p:txBody>
      </p:sp>
    </p:spTree>
    <p:extLst>
      <p:ext uri="{BB962C8B-B14F-4D97-AF65-F5344CB8AC3E}">
        <p14:creationId xmlns:p14="http://schemas.microsoft.com/office/powerpoint/2010/main" val="509758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66800"/>
            <a:ext cx="8686800" cy="2667000"/>
          </a:xfrm>
        </p:spPr>
        <p:txBody>
          <a:bodyPr>
            <a:normAutofit/>
          </a:bodyPr>
          <a:lstStyle/>
          <a:p>
            <a:r>
              <a:rPr lang="en-US" sz="6000" dirty="0" smtClean="0"/>
              <a:t>~The End~</a:t>
            </a:r>
            <a:br>
              <a:rPr lang="en-US" sz="6000" dirty="0" smtClean="0"/>
            </a:br>
            <a:r>
              <a:rPr lang="en-US" sz="6000" dirty="0" smtClean="0">
                <a:sym typeface="Wingdings" pitchFamily="2" charset="2"/>
              </a:rPr>
              <a:t></a:t>
            </a:r>
            <a:endParaRPr lang="en-US" sz="6000" dirty="0"/>
          </a:p>
        </p:txBody>
      </p:sp>
    </p:spTree>
    <p:extLst>
      <p:ext uri="{BB962C8B-B14F-4D97-AF65-F5344CB8AC3E}">
        <p14:creationId xmlns:p14="http://schemas.microsoft.com/office/powerpoint/2010/main" val="4138489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58875"/>
          </a:xfrm>
        </p:spPr>
        <p:txBody>
          <a:bodyPr vert="horz" lIns="91440" tIns="45720" rIns="91440" bIns="45720" rtlCol="0" anchor="ctr">
            <a:normAutofit/>
          </a:bodyPr>
          <a:lstStyle/>
          <a:p>
            <a:r>
              <a:rPr lang="en-US" dirty="0"/>
              <a:t>Adjusting the Light</a:t>
            </a:r>
          </a:p>
        </p:txBody>
      </p:sp>
      <p:sp>
        <p:nvSpPr>
          <p:cNvPr id="3" name="Content Placeholder 2"/>
          <p:cNvSpPr>
            <a:spLocks noGrp="1"/>
          </p:cNvSpPr>
          <p:nvPr>
            <p:ph sz="quarter" idx="4294967295"/>
          </p:nvPr>
        </p:nvSpPr>
        <p:spPr>
          <a:xfrm>
            <a:off x="228600" y="1320521"/>
            <a:ext cx="4267200" cy="5486400"/>
          </a:xfrm>
          <a:prstGeom prst="rect">
            <a:avLst/>
          </a:prstGeom>
        </p:spPr>
        <p:txBody>
          <a:bodyPr>
            <a:noAutofit/>
          </a:bodyPr>
          <a:lstStyle/>
          <a:p>
            <a:pPr>
              <a:buFont typeface="Wingdings" panose="05000000000000000000" pitchFamily="2" charset="2"/>
              <a:buChar char="v"/>
            </a:pPr>
            <a:r>
              <a:rPr lang="en-US" sz="2400" dirty="0" smtClean="0"/>
              <a:t>Use the Light Intensity knob if you want your light brighter or dimer</a:t>
            </a:r>
          </a:p>
          <a:p>
            <a:pPr marL="502920" indent="-457200">
              <a:buFont typeface="Wingdings" panose="05000000000000000000" pitchFamily="2" charset="2"/>
              <a:buChar char="v"/>
            </a:pPr>
            <a:endParaRPr lang="en-US" sz="2400" dirty="0" smtClean="0"/>
          </a:p>
          <a:p>
            <a:pPr>
              <a:buFont typeface="Wingdings" panose="05000000000000000000" pitchFamily="2" charset="2"/>
              <a:buChar char="v"/>
            </a:pPr>
            <a:r>
              <a:rPr lang="en-US" sz="2400" dirty="0" smtClean="0"/>
              <a:t>The Photo Lamp Lock will not allow you to adjust the light</a:t>
            </a:r>
          </a:p>
          <a:p>
            <a:pPr marL="502920" indent="-457200">
              <a:buFont typeface="Wingdings" panose="05000000000000000000" pitchFamily="2" charset="2"/>
              <a:buChar char="v"/>
            </a:pPr>
            <a:endParaRPr lang="en-US" sz="2400" dirty="0" smtClean="0"/>
          </a:p>
          <a:p>
            <a:pPr>
              <a:buFont typeface="Wingdings" panose="05000000000000000000" pitchFamily="2" charset="2"/>
              <a:buChar char="v"/>
            </a:pPr>
            <a:r>
              <a:rPr lang="en-US" sz="2400" dirty="0" smtClean="0"/>
              <a:t>The filter will lower your Light Intensity when on a lower objective power. This saves time from needing to adjust the light source each time. </a:t>
            </a:r>
            <a:endParaRPr lang="en-US" sz="24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0831" y="4152631"/>
            <a:ext cx="1725010" cy="26542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781" y="1600200"/>
            <a:ext cx="4049637" cy="1772234"/>
          </a:xfrm>
          <a:prstGeom prst="rect">
            <a:avLst/>
          </a:prstGeom>
        </p:spPr>
      </p:pic>
      <p:sp>
        <p:nvSpPr>
          <p:cNvPr id="6" name="Text Box 7"/>
          <p:cNvSpPr txBox="1">
            <a:spLocks noChangeArrowheads="1"/>
          </p:cNvSpPr>
          <p:nvPr/>
        </p:nvSpPr>
        <p:spPr bwMode="auto">
          <a:xfrm>
            <a:off x="7152483" y="3426263"/>
            <a:ext cx="1313181" cy="646331"/>
          </a:xfrm>
          <a:prstGeom prst="rect">
            <a:avLst/>
          </a:prstGeom>
          <a:noFill/>
          <a:ln w="38100">
            <a:solidFill>
              <a:schemeClr val="accent4">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Photo </a:t>
            </a:r>
            <a:endParaRPr lang="en-US" dirty="0" smtClean="0">
              <a:latin typeface="Arial" charset="0"/>
            </a:endParaRPr>
          </a:p>
          <a:p>
            <a:pPr algn="ctr" eaLnBrk="1" hangingPunct="1"/>
            <a:r>
              <a:rPr lang="en-US" dirty="0" smtClean="0">
                <a:latin typeface="Arial" charset="0"/>
              </a:rPr>
              <a:t>Lamp Lock</a:t>
            </a:r>
            <a:endParaRPr lang="en-US" dirty="0">
              <a:latin typeface="Arial" charset="0"/>
            </a:endParaRPr>
          </a:p>
        </p:txBody>
      </p:sp>
      <p:sp>
        <p:nvSpPr>
          <p:cNvPr id="7" name="Text Box 8"/>
          <p:cNvSpPr txBox="1">
            <a:spLocks noChangeArrowheads="1"/>
          </p:cNvSpPr>
          <p:nvPr/>
        </p:nvSpPr>
        <p:spPr bwMode="auto">
          <a:xfrm>
            <a:off x="7086600" y="838200"/>
            <a:ext cx="1035050" cy="641350"/>
          </a:xfrm>
          <a:prstGeom prst="rect">
            <a:avLst/>
          </a:prstGeom>
          <a:noFill/>
          <a:ln w="38100">
            <a:solidFill>
              <a:schemeClr val="accent5">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Light</a:t>
            </a:r>
          </a:p>
          <a:p>
            <a:pPr algn="ctr" eaLnBrk="1" hangingPunct="1"/>
            <a:r>
              <a:rPr lang="en-US" dirty="0">
                <a:latin typeface="Arial" charset="0"/>
              </a:rPr>
              <a:t>Intensity</a:t>
            </a:r>
          </a:p>
        </p:txBody>
      </p:sp>
      <p:cxnSp>
        <p:nvCxnSpPr>
          <p:cNvPr id="9" name="Straight Arrow Connector 8"/>
          <p:cNvCxnSpPr/>
          <p:nvPr/>
        </p:nvCxnSpPr>
        <p:spPr>
          <a:xfrm flipH="1">
            <a:off x="7315200" y="1479550"/>
            <a:ext cx="76200" cy="501650"/>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924800" y="2819400"/>
            <a:ext cx="76200" cy="606864"/>
          </a:xfrm>
          <a:prstGeom prst="straightConnector1">
            <a:avLst/>
          </a:prstGeom>
          <a:ln w="381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05599" y="4800600"/>
            <a:ext cx="2209801" cy="1200329"/>
          </a:xfrm>
          <a:prstGeom prst="rect">
            <a:avLst/>
          </a:prstGeom>
          <a:noFill/>
          <a:ln w="38100">
            <a:solidFill>
              <a:schemeClr val="bg2">
                <a:lumMod val="50000"/>
              </a:schemeClr>
            </a:solidFill>
          </a:ln>
        </p:spPr>
        <p:txBody>
          <a:bodyPr wrap="square" rtlCol="0">
            <a:spAutoFit/>
          </a:bodyPr>
          <a:lstStyle/>
          <a:p>
            <a:r>
              <a:rPr lang="en-US" dirty="0" smtClean="0"/>
              <a:t>***Push the “IN” to lower your light and “OUT” to make the light brighter</a:t>
            </a:r>
            <a:endParaRPr lang="en-US" dirty="0"/>
          </a:p>
        </p:txBody>
      </p:sp>
      <p:cxnSp>
        <p:nvCxnSpPr>
          <p:cNvPr id="15" name="Straight Arrow Connector 14"/>
          <p:cNvCxnSpPr/>
          <p:nvPr/>
        </p:nvCxnSpPr>
        <p:spPr>
          <a:xfrm flipH="1" flipV="1">
            <a:off x="5943600" y="4876800"/>
            <a:ext cx="761999" cy="228600"/>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791200" y="5867400"/>
            <a:ext cx="914400" cy="133529"/>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437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vert="horz" lIns="91440" tIns="45720" rIns="91440" bIns="45720" rtlCol="0" anchor="ctr">
            <a:normAutofit fontScale="90000"/>
          </a:bodyPr>
          <a:lstStyle/>
          <a:p>
            <a:r>
              <a:rPr lang="en-US" sz="4900" dirty="0" smtClean="0"/>
              <a:t/>
            </a:r>
            <a:br>
              <a:rPr lang="en-US" sz="4900" dirty="0" smtClean="0"/>
            </a:br>
            <a:r>
              <a:rPr lang="en-US" sz="4900" dirty="0" smtClean="0"/>
              <a:t>Koehler </a:t>
            </a:r>
            <a:r>
              <a:rPr lang="en-US" sz="4900" dirty="0"/>
              <a:t>Illumination</a:t>
            </a:r>
            <a:r>
              <a:rPr lang="en-US" dirty="0"/>
              <a:t/>
            </a:r>
            <a:br>
              <a:rPr lang="en-US" dirty="0"/>
            </a:br>
            <a:endParaRPr lang="en-US" dirty="0"/>
          </a:p>
        </p:txBody>
      </p:sp>
      <p:sp>
        <p:nvSpPr>
          <p:cNvPr id="3" name="Content Placeholder 2"/>
          <p:cNvSpPr>
            <a:spLocks noGrp="1"/>
          </p:cNvSpPr>
          <p:nvPr>
            <p:ph sz="quarter" idx="4294967295"/>
          </p:nvPr>
        </p:nvSpPr>
        <p:spPr>
          <a:xfrm>
            <a:off x="76200" y="1219200"/>
            <a:ext cx="4724400" cy="5410200"/>
          </a:xfrm>
          <a:prstGeom prst="rect">
            <a:avLst/>
          </a:prstGeom>
        </p:spPr>
        <p:txBody>
          <a:bodyPr>
            <a:normAutofit fontScale="70000" lnSpcReduction="20000"/>
          </a:bodyPr>
          <a:lstStyle/>
          <a:p>
            <a:pPr>
              <a:buFont typeface="Wingdings" panose="05000000000000000000" pitchFamily="2" charset="2"/>
              <a:buChar char="v"/>
            </a:pPr>
            <a:endParaRPr lang="en-US" sz="3100" dirty="0" smtClean="0"/>
          </a:p>
          <a:p>
            <a:pPr>
              <a:buFont typeface="Wingdings" panose="05000000000000000000" pitchFamily="2" charset="2"/>
              <a:buChar char="v"/>
            </a:pPr>
            <a:r>
              <a:rPr lang="en-US" sz="3100" dirty="0" smtClean="0"/>
              <a:t>Focus using 10x dry</a:t>
            </a:r>
          </a:p>
          <a:p>
            <a:pPr>
              <a:buFont typeface="Wingdings" panose="05000000000000000000" pitchFamily="2" charset="2"/>
              <a:buChar char="v"/>
            </a:pPr>
            <a:r>
              <a:rPr lang="en-US" dirty="0" smtClean="0"/>
              <a:t>Adjust </a:t>
            </a:r>
            <a:r>
              <a:rPr lang="en-US" dirty="0"/>
              <a:t>“light condenser” knob to form the sharpest octagon image on the specimen surfaces.</a:t>
            </a:r>
          </a:p>
          <a:p>
            <a:pPr>
              <a:buFont typeface="Wingdings" panose="05000000000000000000" pitchFamily="2" charset="2"/>
              <a:buChar char="v"/>
            </a:pPr>
            <a:r>
              <a:rPr lang="en-US" dirty="0"/>
              <a:t>Center the light condenser in field of view</a:t>
            </a:r>
          </a:p>
          <a:p>
            <a:pPr>
              <a:buFont typeface="Wingdings" panose="05000000000000000000" pitchFamily="2" charset="2"/>
              <a:buChar char="v"/>
            </a:pPr>
            <a:r>
              <a:rPr lang="en-US" dirty="0"/>
              <a:t>Open the “lamp diaphragm” until it almost goes out of field of view.</a:t>
            </a:r>
          </a:p>
          <a:p>
            <a:pPr>
              <a:buFont typeface="Wingdings" panose="05000000000000000000" pitchFamily="2" charset="2"/>
              <a:buChar char="v"/>
            </a:pPr>
            <a:r>
              <a:rPr lang="en-US" dirty="0"/>
              <a:t>Fine tune centering the condenser.</a:t>
            </a:r>
          </a:p>
          <a:p>
            <a:pPr>
              <a:buFont typeface="Wingdings" panose="05000000000000000000" pitchFamily="2" charset="2"/>
              <a:buChar char="v"/>
            </a:pPr>
            <a:r>
              <a:rPr lang="en-US" dirty="0" smtClean="0"/>
              <a:t>Set </a:t>
            </a:r>
            <a:r>
              <a:rPr lang="en-US" dirty="0"/>
              <a:t>condenser diaphragm to 0.7 as a general rule.</a:t>
            </a:r>
          </a:p>
          <a:p>
            <a:pPr lvl="1">
              <a:buFont typeface="Wingdings" panose="05000000000000000000" pitchFamily="2" charset="2"/>
              <a:buChar char="v"/>
            </a:pPr>
            <a:r>
              <a:rPr lang="en-US" dirty="0">
                <a:solidFill>
                  <a:schemeClr val="accent5">
                    <a:lumMod val="75000"/>
                  </a:schemeClr>
                </a:solidFill>
              </a:rPr>
              <a:t>Objective performance # is the 2nd number (example:  50x / 0.9)  </a:t>
            </a:r>
          </a:p>
          <a:p>
            <a:pPr lvl="1">
              <a:buFont typeface="Wingdings" panose="05000000000000000000" pitchFamily="2" charset="2"/>
              <a:buChar char="v"/>
            </a:pPr>
            <a:r>
              <a:rPr lang="en-US" dirty="0">
                <a:solidFill>
                  <a:schemeClr val="accent5">
                    <a:lumMod val="75000"/>
                  </a:schemeClr>
                </a:solidFill>
              </a:rPr>
              <a:t>Multiple 2nd # by 0.75  aperture setting</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342748"/>
            <a:ext cx="3527276" cy="1543634"/>
          </a:xfrm>
          <a:prstGeom prst="rect">
            <a:avLst/>
          </a:prstGeom>
        </p:spPr>
      </p:pic>
      <p:pic>
        <p:nvPicPr>
          <p:cNvPr id="7" name="Picture 8" descr="Koelher Adjustment002 - Turn Condenser Up-Dow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908035" y="3045923"/>
            <a:ext cx="2226805" cy="1662263"/>
          </a:xfrm>
          <a:prstGeom prst="rect">
            <a:avLst/>
          </a:prstGeom>
          <a:ln/>
        </p:spPr>
      </p:pic>
      <p:pic>
        <p:nvPicPr>
          <p:cNvPr id="8" name="Picture 7" descr="Koelher Adjustment004 - Open Diaphrag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850395" y="4772866"/>
            <a:ext cx="2342086" cy="1748317"/>
          </a:xfrm>
          <a:prstGeom prst="rect">
            <a:avLst/>
          </a:prstGeom>
          <a:ln/>
        </p:spPr>
      </p:pic>
      <p:cxnSp>
        <p:nvCxnSpPr>
          <p:cNvPr id="10" name="Straight Arrow Connector 9"/>
          <p:cNvCxnSpPr/>
          <p:nvPr/>
        </p:nvCxnSpPr>
        <p:spPr>
          <a:xfrm>
            <a:off x="4343400" y="2114565"/>
            <a:ext cx="1676400" cy="2476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192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lgn="ctr"/>
            <a:r>
              <a:rPr lang="en-US" dirty="0" smtClean="0"/>
              <a:t>Lamp Replacement</a:t>
            </a:r>
            <a:endParaRPr lang="en-US" dirty="0"/>
          </a:p>
        </p:txBody>
      </p:sp>
      <p:pic>
        <p:nvPicPr>
          <p:cNvPr id="4" name="Content Placeholder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2743200" y="1600200"/>
            <a:ext cx="3886200" cy="5029200"/>
          </a:xfrm>
          <a:prstGeom prst="rect">
            <a:avLst/>
          </a:prstGeom>
        </p:spPr>
      </p:pic>
      <p:sp>
        <p:nvSpPr>
          <p:cNvPr id="5" name="Text Box 7"/>
          <p:cNvSpPr txBox="1">
            <a:spLocks noChangeArrowheads="1"/>
          </p:cNvSpPr>
          <p:nvPr/>
        </p:nvSpPr>
        <p:spPr bwMode="auto">
          <a:xfrm>
            <a:off x="6898006" y="3903662"/>
            <a:ext cx="1771650" cy="915988"/>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dirty="0">
                <a:latin typeface="Arial" charset="0"/>
              </a:rPr>
              <a:t>Lamp Wattage</a:t>
            </a:r>
          </a:p>
          <a:p>
            <a:pPr algn="ctr" eaLnBrk="1" hangingPunct="1"/>
            <a:r>
              <a:rPr lang="en-US" dirty="0">
                <a:latin typeface="Arial" charset="0"/>
              </a:rPr>
              <a:t>&amp; Voltage</a:t>
            </a:r>
          </a:p>
          <a:p>
            <a:pPr algn="ctr" eaLnBrk="1" hangingPunct="1"/>
            <a:r>
              <a:rPr lang="en-US" dirty="0">
                <a:latin typeface="Arial" charset="0"/>
              </a:rPr>
              <a:t>(scope specific)</a:t>
            </a:r>
          </a:p>
        </p:txBody>
      </p:sp>
      <p:sp>
        <p:nvSpPr>
          <p:cNvPr id="7" name="Text Box 8"/>
          <p:cNvSpPr txBox="1">
            <a:spLocks noChangeArrowheads="1"/>
          </p:cNvSpPr>
          <p:nvPr/>
        </p:nvSpPr>
        <p:spPr bwMode="auto">
          <a:xfrm>
            <a:off x="6898006" y="5242230"/>
            <a:ext cx="1505540" cy="369332"/>
          </a:xfrm>
          <a:prstGeom prst="rect">
            <a:avLst/>
          </a:prstGeom>
          <a:noFill/>
          <a:ln w="38100">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dirty="0">
                <a:latin typeface="Arial" charset="0"/>
              </a:rPr>
              <a:t>Lamp Cover </a:t>
            </a:r>
          </a:p>
        </p:txBody>
      </p:sp>
      <p:cxnSp>
        <p:nvCxnSpPr>
          <p:cNvPr id="9" name="Straight Arrow Connector 8"/>
          <p:cNvCxnSpPr/>
          <p:nvPr/>
        </p:nvCxnSpPr>
        <p:spPr>
          <a:xfrm flipH="1">
            <a:off x="4953000" y="4315820"/>
            <a:ext cx="1945006" cy="71338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p:cNvCxnSpPr>
          <p:nvPr/>
        </p:nvCxnSpPr>
        <p:spPr>
          <a:xfrm flipH="1">
            <a:off x="5105400" y="5426896"/>
            <a:ext cx="1792606" cy="358646"/>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8600" y="2406982"/>
            <a:ext cx="2514600" cy="3416320"/>
          </a:xfrm>
          <a:prstGeom prst="rect">
            <a:avLst/>
          </a:prstGeom>
        </p:spPr>
        <p:txBody>
          <a:bodyPr wrap="square">
            <a:spAutoFit/>
          </a:bodyPr>
          <a:lstStyle/>
          <a:p>
            <a:pPr marL="285750" indent="-285750">
              <a:buFont typeface="Wingdings" panose="05000000000000000000" pitchFamily="2" charset="2"/>
              <a:buChar char="v"/>
            </a:pPr>
            <a:r>
              <a:rPr lang="en-US" sz="2400" dirty="0"/>
              <a:t>UNPLUG SCOPE before replacing bulb</a:t>
            </a:r>
          </a:p>
          <a:p>
            <a:r>
              <a:rPr lang="en-US" sz="2400" dirty="0" smtClean="0"/>
              <a:t>              </a:t>
            </a:r>
          </a:p>
          <a:p>
            <a:pPr marL="285750" indent="-285750">
              <a:buFont typeface="Wingdings" panose="05000000000000000000" pitchFamily="2" charset="2"/>
              <a:buChar char="v"/>
            </a:pPr>
            <a:r>
              <a:rPr lang="en-US" sz="2400" dirty="0" smtClean="0"/>
              <a:t>DO </a:t>
            </a:r>
            <a:r>
              <a:rPr lang="en-US" sz="2400" dirty="0"/>
              <a:t>NOT handle bulb with fingers; handle using gauze or plastic</a:t>
            </a:r>
          </a:p>
        </p:txBody>
      </p:sp>
    </p:spTree>
    <p:extLst>
      <p:ext uri="{BB962C8B-B14F-4D97-AF65-F5344CB8AC3E}">
        <p14:creationId xmlns:p14="http://schemas.microsoft.com/office/powerpoint/2010/main" val="113831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vert="horz" lIns="91440" tIns="45720" rIns="91440" bIns="45720" rtlCol="0" anchor="ctr">
            <a:normAutofit/>
          </a:bodyPr>
          <a:lstStyle/>
          <a:p>
            <a:r>
              <a:rPr lang="en-US" dirty="0"/>
              <a:t>Maintenance</a:t>
            </a:r>
          </a:p>
        </p:txBody>
      </p:sp>
      <p:sp>
        <p:nvSpPr>
          <p:cNvPr id="3" name="Content Placeholder 2"/>
          <p:cNvSpPr>
            <a:spLocks noGrp="1"/>
          </p:cNvSpPr>
          <p:nvPr>
            <p:ph sz="quarter" idx="4294967295"/>
          </p:nvPr>
        </p:nvSpPr>
        <p:spPr>
          <a:xfrm>
            <a:off x="381000" y="1600200"/>
            <a:ext cx="8534400" cy="2895600"/>
          </a:xfrm>
          <a:prstGeom prst="rect">
            <a:avLst/>
          </a:prstGeom>
        </p:spPr>
        <p:txBody>
          <a:bodyPr>
            <a:normAutofit/>
          </a:bodyPr>
          <a:lstStyle/>
          <a:p>
            <a:pPr>
              <a:buFont typeface="Wingdings" panose="05000000000000000000" pitchFamily="2" charset="2"/>
              <a:buChar char="v"/>
            </a:pPr>
            <a:r>
              <a:rPr lang="en-US" sz="2800" dirty="0"/>
              <a:t>Keep Your Microscope Clean For Best Performance !</a:t>
            </a:r>
          </a:p>
          <a:p>
            <a:pPr>
              <a:buFont typeface="Wingdings" panose="05000000000000000000" pitchFamily="2" charset="2"/>
              <a:buChar char="v"/>
            </a:pPr>
            <a:r>
              <a:rPr lang="en-US" sz="2800" dirty="0"/>
              <a:t>Clean Glass Lens </a:t>
            </a:r>
          </a:p>
          <a:p>
            <a:pPr lvl="1">
              <a:buFont typeface="Wingdings" panose="05000000000000000000" pitchFamily="2" charset="2"/>
              <a:buChar char="v"/>
            </a:pPr>
            <a:r>
              <a:rPr lang="en-US" sz="2000" dirty="0">
                <a:solidFill>
                  <a:schemeClr val="accent5">
                    <a:lumMod val="75000"/>
                  </a:schemeClr>
                </a:solidFill>
              </a:rPr>
              <a:t>Alcohol or Lens Cleaning Solution</a:t>
            </a:r>
          </a:p>
          <a:p>
            <a:pPr lvl="1">
              <a:buFont typeface="Wingdings" panose="05000000000000000000" pitchFamily="2" charset="2"/>
              <a:buChar char="v"/>
            </a:pPr>
            <a:r>
              <a:rPr lang="en-US" sz="2000" dirty="0">
                <a:solidFill>
                  <a:schemeClr val="accent5">
                    <a:lumMod val="75000"/>
                  </a:schemeClr>
                </a:solidFill>
              </a:rPr>
              <a:t>Dry With Soft Gauze or Lens Paper</a:t>
            </a:r>
          </a:p>
          <a:p>
            <a:pPr lvl="1">
              <a:buFont typeface="Wingdings" panose="05000000000000000000" pitchFamily="2" charset="2"/>
              <a:buChar char="v"/>
            </a:pPr>
            <a:r>
              <a:rPr lang="en-US" sz="2000" dirty="0">
                <a:solidFill>
                  <a:schemeClr val="accent5">
                    <a:lumMod val="75000"/>
                  </a:schemeClr>
                </a:solidFill>
              </a:rPr>
              <a:t>Eye pieces, Objectives, Condenser and Bright light Lamp Lens</a:t>
            </a:r>
          </a:p>
          <a:p>
            <a:pPr>
              <a:buFont typeface="Wingdings" panose="05000000000000000000" pitchFamily="2" charset="2"/>
              <a:buChar char="v"/>
            </a:pPr>
            <a:r>
              <a:rPr lang="en-US" sz="2800" dirty="0"/>
              <a:t>Wipe Surface Of Scopes To Remove Dirt &amp; Oil</a:t>
            </a:r>
          </a:p>
          <a:p>
            <a:endParaRPr lang="en-US" dirty="0"/>
          </a:p>
        </p:txBody>
      </p:sp>
      <p:pic>
        <p:nvPicPr>
          <p:cNvPr id="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31" t="19642" r="25811" b="11582"/>
          <a:stretch/>
        </p:blipFill>
        <p:spPr>
          <a:xfrm>
            <a:off x="2438400" y="4721817"/>
            <a:ext cx="1219200" cy="1983783"/>
          </a:xfrm>
          <a:prstGeom prst="rect">
            <a:avLst/>
          </a:prstGeom>
          <a:ln/>
        </p:spPr>
      </p:pic>
      <p:pic>
        <p:nvPicPr>
          <p:cNvPr id="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51" t="23938" r="20896" b="13605"/>
          <a:stretch/>
        </p:blipFill>
        <p:spPr>
          <a:xfrm>
            <a:off x="4267200" y="4721817"/>
            <a:ext cx="2500950" cy="2000762"/>
          </a:xfrm>
          <a:prstGeom prst="rect">
            <a:avLst/>
          </a:prstGeom>
          <a:ln/>
        </p:spPr>
      </p:pic>
      <p:sp>
        <p:nvSpPr>
          <p:cNvPr id="6" name="TextBox 5"/>
          <p:cNvSpPr txBox="1"/>
          <p:nvPr/>
        </p:nvSpPr>
        <p:spPr>
          <a:xfrm>
            <a:off x="1219200" y="5334000"/>
            <a:ext cx="1219200" cy="646331"/>
          </a:xfrm>
          <a:prstGeom prst="rect">
            <a:avLst/>
          </a:prstGeom>
          <a:noFill/>
        </p:spPr>
        <p:txBody>
          <a:bodyPr wrap="square" rtlCol="0">
            <a:spAutoFit/>
          </a:bodyPr>
          <a:lstStyle/>
          <a:p>
            <a:pPr algn="ctr"/>
            <a:r>
              <a:rPr lang="en-US" dirty="0" smtClean="0"/>
              <a:t>Lens Cleaner</a:t>
            </a:r>
            <a:endParaRPr lang="en-US" dirty="0"/>
          </a:p>
        </p:txBody>
      </p:sp>
      <p:sp>
        <p:nvSpPr>
          <p:cNvPr id="7" name="TextBox 6"/>
          <p:cNvSpPr txBox="1"/>
          <p:nvPr/>
        </p:nvSpPr>
        <p:spPr>
          <a:xfrm>
            <a:off x="6768150" y="5334000"/>
            <a:ext cx="1219200" cy="646331"/>
          </a:xfrm>
          <a:prstGeom prst="rect">
            <a:avLst/>
          </a:prstGeom>
          <a:noFill/>
        </p:spPr>
        <p:txBody>
          <a:bodyPr wrap="square" rtlCol="0">
            <a:spAutoFit/>
          </a:bodyPr>
          <a:lstStyle/>
          <a:p>
            <a:pPr algn="ctr"/>
            <a:r>
              <a:rPr lang="en-US" dirty="0" smtClean="0"/>
              <a:t>Alcohol Prep</a:t>
            </a:r>
            <a:endParaRPr lang="en-US" dirty="0"/>
          </a:p>
        </p:txBody>
      </p:sp>
    </p:spTree>
    <p:extLst>
      <p:ext uri="{BB962C8B-B14F-4D97-AF65-F5344CB8AC3E}">
        <p14:creationId xmlns:p14="http://schemas.microsoft.com/office/powerpoint/2010/main" val="3628423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vert="horz" lIns="91440" tIns="45720" rIns="91440" bIns="45720" rtlCol="0" anchor="ctr">
            <a:normAutofit/>
          </a:bodyPr>
          <a:lstStyle/>
          <a:p>
            <a:r>
              <a:rPr lang="en-US" dirty="0"/>
              <a:t>Microscope Oil</a:t>
            </a:r>
          </a:p>
        </p:txBody>
      </p:sp>
      <p:sp>
        <p:nvSpPr>
          <p:cNvPr id="3" name="Content Placeholder 2"/>
          <p:cNvSpPr>
            <a:spLocks noGrp="1"/>
          </p:cNvSpPr>
          <p:nvPr>
            <p:ph sz="quarter" idx="4294967295"/>
          </p:nvPr>
        </p:nvSpPr>
        <p:spPr>
          <a:xfrm>
            <a:off x="228600" y="1524000"/>
            <a:ext cx="8686800" cy="4038600"/>
          </a:xfrm>
          <a:prstGeom prst="rect">
            <a:avLst/>
          </a:prstGeom>
        </p:spPr>
        <p:txBody>
          <a:bodyPr/>
          <a:lstStyle/>
          <a:p>
            <a:pPr>
              <a:lnSpc>
                <a:spcPct val="80000"/>
              </a:lnSpc>
              <a:buFont typeface="Wingdings" panose="05000000000000000000" pitchFamily="2" charset="2"/>
              <a:buChar char="v"/>
            </a:pPr>
            <a:r>
              <a:rPr lang="en-US" sz="2800" dirty="0"/>
              <a:t>ONLY USE </a:t>
            </a:r>
            <a:r>
              <a:rPr lang="en-US" sz="2800" u="sng" dirty="0">
                <a:solidFill>
                  <a:schemeClr val="accent5">
                    <a:lumMod val="75000"/>
                  </a:schemeClr>
                </a:solidFill>
              </a:rPr>
              <a:t>manufacturer approved oil</a:t>
            </a:r>
          </a:p>
          <a:p>
            <a:pPr>
              <a:lnSpc>
                <a:spcPct val="80000"/>
              </a:lnSpc>
              <a:buFont typeface="Wingdings" panose="05000000000000000000" pitchFamily="2" charset="2"/>
              <a:buChar char="v"/>
            </a:pPr>
            <a:r>
              <a:rPr lang="en-US" sz="2800" dirty="0" smtClean="0"/>
              <a:t>DO </a:t>
            </a:r>
            <a:r>
              <a:rPr lang="en-US" sz="2800" dirty="0"/>
              <a:t>NOT use Nikon oil on Olympus scopes</a:t>
            </a:r>
          </a:p>
          <a:p>
            <a:pPr>
              <a:lnSpc>
                <a:spcPct val="80000"/>
              </a:lnSpc>
              <a:buFont typeface="Wingdings" panose="05000000000000000000" pitchFamily="2" charset="2"/>
              <a:buChar char="v"/>
            </a:pPr>
            <a:r>
              <a:rPr lang="en-US" sz="2800" dirty="0" smtClean="0"/>
              <a:t>DO </a:t>
            </a:r>
            <a:r>
              <a:rPr lang="en-US" sz="2800" dirty="0"/>
              <a:t>NOT use Olympus oil on Nikon scopes</a:t>
            </a:r>
          </a:p>
          <a:p>
            <a:pPr>
              <a:lnSpc>
                <a:spcPct val="80000"/>
              </a:lnSpc>
              <a:buFont typeface="Wingdings" panose="05000000000000000000" pitchFamily="2" charset="2"/>
              <a:buChar char="v"/>
            </a:pPr>
            <a:r>
              <a:rPr lang="en-US" sz="2800" dirty="0"/>
              <a:t>DO NOT </a:t>
            </a:r>
            <a:r>
              <a:rPr lang="en-US" sz="2800" u="sng" dirty="0">
                <a:solidFill>
                  <a:schemeClr val="accent5">
                    <a:lumMod val="75000"/>
                  </a:schemeClr>
                </a:solidFill>
              </a:rPr>
              <a:t>leave oil on objective lens</a:t>
            </a:r>
            <a:r>
              <a:rPr lang="en-US" sz="2800" dirty="0">
                <a:solidFill>
                  <a:schemeClr val="accent5">
                    <a:lumMod val="75000"/>
                  </a:schemeClr>
                </a:solidFill>
              </a:rPr>
              <a:t> </a:t>
            </a:r>
          </a:p>
          <a:p>
            <a:pPr>
              <a:lnSpc>
                <a:spcPct val="80000"/>
              </a:lnSpc>
              <a:buFont typeface="Wingdings" panose="05000000000000000000" pitchFamily="2" charset="2"/>
              <a:buChar char="v"/>
            </a:pPr>
            <a:r>
              <a:rPr lang="en-US" sz="2800" dirty="0"/>
              <a:t>DO NOT </a:t>
            </a:r>
            <a:r>
              <a:rPr lang="en-US" sz="2800" u="sng" dirty="0">
                <a:solidFill>
                  <a:schemeClr val="accent5">
                    <a:lumMod val="75000"/>
                  </a:schemeClr>
                </a:solidFill>
              </a:rPr>
              <a:t>use excess oil</a:t>
            </a:r>
          </a:p>
          <a:p>
            <a:pPr>
              <a:lnSpc>
                <a:spcPct val="80000"/>
              </a:lnSpc>
              <a:buFont typeface="Wingdings" panose="05000000000000000000" pitchFamily="2" charset="2"/>
              <a:buChar char="v"/>
            </a:pPr>
            <a:r>
              <a:rPr lang="en-US" sz="2800" dirty="0"/>
              <a:t>Oil deteriorates objective seals and seeps into the interior of the objective (blurs images) </a:t>
            </a:r>
          </a:p>
          <a:p>
            <a:pPr>
              <a:lnSpc>
                <a:spcPct val="80000"/>
              </a:lnSpc>
              <a:buFont typeface="Wingdings" panose="05000000000000000000" pitchFamily="2" charset="2"/>
              <a:buChar char="v"/>
            </a:pPr>
            <a:r>
              <a:rPr lang="en-US" sz="2800" dirty="0"/>
              <a:t>Oil attracts dust and dirt that causes gears to bind</a:t>
            </a:r>
          </a:p>
          <a:p>
            <a:pPr>
              <a:lnSpc>
                <a:spcPct val="80000"/>
              </a:lnSpc>
              <a:buFont typeface="Wingdings" panose="05000000000000000000" pitchFamily="2" charset="2"/>
              <a:buChar char="v"/>
            </a:pPr>
            <a:r>
              <a:rPr lang="en-US" sz="2800" dirty="0"/>
              <a:t>Oil refill stored at hematology’s diff-bench</a:t>
            </a:r>
          </a:p>
          <a:p>
            <a:pPr marL="0" indent="0">
              <a:buNone/>
            </a:pPr>
            <a:endParaRPr lang="en-US" dirty="0"/>
          </a:p>
        </p:txBody>
      </p:sp>
    </p:spTree>
    <p:extLst>
      <p:ext uri="{BB962C8B-B14F-4D97-AF65-F5344CB8AC3E}">
        <p14:creationId xmlns:p14="http://schemas.microsoft.com/office/powerpoint/2010/main" val="2033601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Pro_WaterWavesVideo">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310BA1-D636-4FA6-8511-A91491A64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447</TotalTime>
  <Words>1821</Words>
  <Application>Microsoft Office PowerPoint</Application>
  <PresentationFormat>On-screen Show (4:3)</PresentationFormat>
  <Paragraphs>247</Paragraphs>
  <Slides>46</Slides>
  <Notes>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PresentationPro_WaterWavesVideo</vt:lpstr>
      <vt:lpstr> Microscope, DIFF PAD Walk Through And Diffing A Good Diff  </vt:lpstr>
      <vt:lpstr>Microscope Basics </vt:lpstr>
      <vt:lpstr>Adjusting the Eye Piece</vt:lpstr>
      <vt:lpstr>Adjusting the Stage</vt:lpstr>
      <vt:lpstr>Adjusting the Light</vt:lpstr>
      <vt:lpstr> Koehler Illumination </vt:lpstr>
      <vt:lpstr>Lamp Replacement</vt:lpstr>
      <vt:lpstr>Maintenance</vt:lpstr>
      <vt:lpstr>Microscope Oil</vt:lpstr>
      <vt:lpstr>DIFF PAD  Walk Through </vt:lpstr>
      <vt:lpstr>Worklist for LASC </vt:lpstr>
      <vt:lpstr>Diff Pad</vt:lpstr>
      <vt:lpstr>Diff Pad Menu</vt:lpstr>
      <vt:lpstr>Ver = Verify Diff Pad Tests</vt:lpstr>
      <vt:lpstr>Lim = Changes Diff Pad Limit</vt:lpstr>
      <vt:lpstr>Clr = Clear Diff Pad Results</vt:lpstr>
      <vt:lpstr>Undo = Restore Diff Pad Results</vt:lpstr>
      <vt:lpstr>Chk = Displays Check-up Diff Pad</vt:lpstr>
      <vt:lpstr>Diff Pad Check-Up</vt:lpstr>
      <vt:lpstr>Rev = Review</vt:lpstr>
      <vt:lpstr>Sh\Hd = Show\Hide</vt:lpstr>
      <vt:lpstr>Off = Close</vt:lpstr>
      <vt:lpstr>Diffing  A Good Diff </vt:lpstr>
      <vt:lpstr>Worklist for LASC </vt:lpstr>
      <vt:lpstr>Patient Demographics Pane (Top Right Corner)</vt:lpstr>
      <vt:lpstr>Worklist Pane (Top Left Corner)</vt:lpstr>
      <vt:lpstr>Resulting Pane (Below Patient Demographics)</vt:lpstr>
      <vt:lpstr>Starting A Diff</vt:lpstr>
      <vt:lpstr>NRBC</vt:lpstr>
      <vt:lpstr>Manual Differential</vt:lpstr>
      <vt:lpstr>Platelet Estimate</vt:lpstr>
      <vt:lpstr>Platelet Estimate</vt:lpstr>
      <vt:lpstr>Platelet Description</vt:lpstr>
      <vt:lpstr>Platelet Clumping</vt:lpstr>
      <vt:lpstr>RBC Morphology</vt:lpstr>
      <vt:lpstr> 2nd Tech Reviews </vt:lpstr>
      <vt:lpstr> 2nd Tech Reviews </vt:lpstr>
      <vt:lpstr>2nd Tech Review</vt:lpstr>
      <vt:lpstr>2nd Tech Review</vt:lpstr>
      <vt:lpstr> Pathologist Reviews </vt:lpstr>
      <vt:lpstr> 2nd Tech Reviews </vt:lpstr>
      <vt:lpstr>2nd Tech Review</vt:lpstr>
      <vt:lpstr>Path Review</vt:lpstr>
      <vt:lpstr>Pathology Review</vt:lpstr>
      <vt:lpstr>Path Review</vt:lpstr>
      <vt:lpstr>~The End~ </vt:lpstr>
    </vt:vector>
  </TitlesOfParts>
  <Company>Scott &amp; White Healthcare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Weiss</dc:creator>
  <cp:keywords/>
  <dc:description>2010 animated water waves powerpoint template from presentationpro.com</dc:description>
  <cp:lastModifiedBy>Lowe, Michell D</cp:lastModifiedBy>
  <cp:revision>33</cp:revision>
  <dcterms:created xsi:type="dcterms:W3CDTF">2012-11-08T23:49:40Z</dcterms:created>
  <dcterms:modified xsi:type="dcterms:W3CDTF">2019-07-10T16:34:40Z</dcterms:modified>
  <cp:category>2010 nature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TC018813449991</vt:lpwstr>
  </property>
</Properties>
</file>