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2" r:id="rId1"/>
  </p:sldMasterIdLst>
  <p:sldIdLst>
    <p:sldId id="256" r:id="rId2"/>
    <p:sldId id="261" r:id="rId3"/>
    <p:sldId id="262" r:id="rId4"/>
    <p:sldId id="258" r:id="rId5"/>
    <p:sldId id="263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108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B500818E-7F25-4F17-A134-8E5F98BDE2BA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3822C-ACD9-4884-A8A9-AFF282F10813}" type="slidenum">
              <a:rPr lang="en-US" smtClean="0"/>
              <a:t>‹#›</a:t>
            </a:fld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08614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0818E-7F25-4F17-A134-8E5F98BDE2BA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3822C-ACD9-4884-A8A9-AFF282F108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622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0818E-7F25-4F17-A134-8E5F98BDE2BA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3822C-ACD9-4884-A8A9-AFF282F10813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3832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0818E-7F25-4F17-A134-8E5F98BDE2BA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3822C-ACD9-4884-A8A9-AFF282F108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980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0818E-7F25-4F17-A134-8E5F98BDE2BA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3822C-ACD9-4884-A8A9-AFF282F10813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00049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0818E-7F25-4F17-A134-8E5F98BDE2BA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3822C-ACD9-4884-A8A9-AFF282F108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461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0818E-7F25-4F17-A134-8E5F98BDE2BA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3822C-ACD9-4884-A8A9-AFF282F108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541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0818E-7F25-4F17-A134-8E5F98BDE2BA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3822C-ACD9-4884-A8A9-AFF282F108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909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0818E-7F25-4F17-A134-8E5F98BDE2BA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3822C-ACD9-4884-A8A9-AFF282F108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280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0818E-7F25-4F17-A134-8E5F98BDE2BA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3822C-ACD9-4884-A8A9-AFF282F108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481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0818E-7F25-4F17-A134-8E5F98BDE2BA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3822C-ACD9-4884-A8A9-AFF282F10813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2676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B500818E-7F25-4F17-A134-8E5F98BDE2BA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A953822C-ACD9-4884-A8A9-AFF282F10813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99233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63" r:id="rId1"/>
    <p:sldLayoutId id="2147483864" r:id="rId2"/>
    <p:sldLayoutId id="2147483865" r:id="rId3"/>
    <p:sldLayoutId id="2147483866" r:id="rId4"/>
    <p:sldLayoutId id="2147483867" r:id="rId5"/>
    <p:sldLayoutId id="2147483868" r:id="rId6"/>
    <p:sldLayoutId id="2147483869" r:id="rId7"/>
    <p:sldLayoutId id="2147483870" r:id="rId8"/>
    <p:sldLayoutId id="2147483871" r:id="rId9"/>
    <p:sldLayoutId id="2147483872" r:id="rId10"/>
    <p:sldLayoutId id="2147483873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Quality management		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Reporting Quality Concerns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2610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65" y="224268"/>
            <a:ext cx="9720072" cy="1499616"/>
          </a:xfrm>
        </p:spPr>
        <p:txBody>
          <a:bodyPr/>
          <a:lstStyle/>
          <a:p>
            <a:r>
              <a:rPr lang="en-US" dirty="0" smtClean="0"/>
              <a:t>What is quality Management?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59403" y="2203630"/>
            <a:ext cx="12192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 smtClean="0">
                <a:latin typeface="Arial" panose="020B0604020202020204" pitchFamily="34" charset="0"/>
                <a:ea typeface="Arial" panose="020B0604020202020204" pitchFamily="34" charset="0"/>
              </a:rPr>
              <a:t>The Quality Management </a:t>
            </a:r>
            <a:r>
              <a:rPr lang="en-US" dirty="0">
                <a:latin typeface="Arial" panose="020B0604020202020204" pitchFamily="34" charset="0"/>
                <a:ea typeface="Arial" panose="020B0604020202020204" pitchFamily="34" charset="0"/>
              </a:rPr>
              <a:t>program includes monitoring key indicators </a:t>
            </a:r>
            <a:r>
              <a:rPr lang="en-US" dirty="0" smtClean="0">
                <a:latin typeface="Arial" panose="020B0604020202020204" pitchFamily="34" charset="0"/>
                <a:ea typeface="Arial" panose="020B0604020202020204" pitchFamily="34" charset="0"/>
              </a:rPr>
              <a:t>in </a:t>
            </a:r>
            <a:r>
              <a:rPr lang="en-US" dirty="0">
                <a:latin typeface="Arial" panose="020B0604020202020204" pitchFamily="34" charset="0"/>
                <a:ea typeface="Arial" panose="020B0604020202020204" pitchFamily="34" charset="0"/>
              </a:rPr>
              <a:t>the pre-analytic, analytic, and post-analytic </a:t>
            </a:r>
            <a:r>
              <a:rPr lang="en-US" dirty="0" smtClean="0">
                <a:latin typeface="Arial" panose="020B0604020202020204" pitchFamily="34" charset="0"/>
                <a:ea typeface="Arial" panose="020B0604020202020204" pitchFamily="34" charset="0"/>
              </a:rPr>
              <a:t>phases.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i="1" dirty="0" smtClean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i="1" dirty="0" smtClean="0">
                <a:latin typeface="Arial" panose="020B0604020202020204" pitchFamily="34" charset="0"/>
                <a:ea typeface="Arial" panose="020B0604020202020204" pitchFamily="34" charset="0"/>
              </a:rPr>
              <a:t>Key </a:t>
            </a:r>
            <a:r>
              <a:rPr lang="en-US" i="1" dirty="0">
                <a:latin typeface="Arial" panose="020B0604020202020204" pitchFamily="34" charset="0"/>
                <a:ea typeface="Arial" panose="020B0604020202020204" pitchFamily="34" charset="0"/>
              </a:rPr>
              <a:t>indicators must monitor activities critical to patient outcome or that may affect many patients. </a:t>
            </a:r>
            <a:endParaRPr lang="en-US" i="1" dirty="0" smtClean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i="1" dirty="0" smtClean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i="1" dirty="0">
                <a:latin typeface="Arial" panose="020B0604020202020204" pitchFamily="34" charset="0"/>
                <a:ea typeface="Arial" panose="020B0604020202020204" pitchFamily="34" charset="0"/>
              </a:rPr>
              <a:t>The number of monitored indicators must be consistent with the laboratory's scope of care</a:t>
            </a:r>
            <a:r>
              <a:rPr lang="en-US" i="1" dirty="0" smtClean="0">
                <a:latin typeface="Arial" panose="020B0604020202020204" pitchFamily="34" charset="0"/>
                <a:ea typeface="Arial" panose="020B0604020202020204" pitchFamily="34" charset="0"/>
              </a:rPr>
              <a:t>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i="1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i="1" dirty="0" smtClean="0">
                <a:latin typeface="Arial" panose="020B0604020202020204" pitchFamily="34" charset="0"/>
                <a:ea typeface="Arial" panose="020B0604020202020204" pitchFamily="34" charset="0"/>
              </a:rPr>
              <a:t>The </a:t>
            </a:r>
            <a:r>
              <a:rPr lang="en-US" i="1" dirty="0">
                <a:latin typeface="Arial" panose="020B0604020202020204" pitchFamily="34" charset="0"/>
                <a:ea typeface="Arial" panose="020B0604020202020204" pitchFamily="34" charset="0"/>
              </a:rPr>
              <a:t>laboratory must evaluate its indicators by comparing its performance against published benchmarks, or against benchmarks mutually agreed upon by the laboratory and the providers it serves</a:t>
            </a:r>
            <a:r>
              <a:rPr lang="en-US" i="1" dirty="0" smtClean="0">
                <a:latin typeface="Arial" panose="020B0604020202020204" pitchFamily="34" charset="0"/>
                <a:ea typeface="Arial" panose="020B0604020202020204" pitchFamily="34" charset="0"/>
              </a:rPr>
              <a:t>.</a:t>
            </a:r>
          </a:p>
          <a:p>
            <a:endParaRPr lang="en-US" i="1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46256" y="5130199"/>
            <a:ext cx="942148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</a:rPr>
              <a:t>A Summary of the key indicators for BSWH BAS Laboratory is posted on the Quality bulletin board located in the main lab entrance corridor.</a:t>
            </a:r>
          </a:p>
        </p:txBody>
      </p:sp>
    </p:spTree>
    <p:extLst>
      <p:ext uri="{BB962C8B-B14F-4D97-AF65-F5344CB8AC3E}">
        <p14:creationId xmlns:p14="http://schemas.microsoft.com/office/powerpoint/2010/main" val="3755082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6001" y="344584"/>
            <a:ext cx="9720072" cy="1499616"/>
          </a:xfrm>
        </p:spPr>
        <p:txBody>
          <a:bodyPr/>
          <a:lstStyle/>
          <a:p>
            <a:r>
              <a:rPr lang="en-US" dirty="0" smtClean="0"/>
              <a:t>Reporting Quality Concerns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-43395" y="1782268"/>
            <a:ext cx="12139142" cy="42874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0770" marR="39370" indent="-285750">
              <a:lnSpc>
                <a:spcPct val="108000"/>
              </a:lnSpc>
              <a:spcBef>
                <a:spcPts val="0"/>
              </a:spcBef>
              <a:spcAft>
                <a:spcPts val="570"/>
              </a:spcAft>
              <a:buFont typeface="Arial" panose="020B0604020202020204" pitchFamily="34" charset="0"/>
              <a:buChar char="•"/>
            </a:pPr>
            <a:r>
              <a:rPr lang="en-US" sz="2800" b="1" i="1" dirty="0" smtClean="0">
                <a:solidFill>
                  <a:srgbClr val="FFFF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Staff should </a:t>
            </a:r>
            <a:r>
              <a:rPr lang="en-US" sz="2800" b="1" i="1" dirty="0">
                <a:solidFill>
                  <a:srgbClr val="FFFF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report concerns </a:t>
            </a:r>
            <a:r>
              <a:rPr lang="en-US" sz="2800" b="1" i="1" dirty="0" smtClean="0">
                <a:solidFill>
                  <a:srgbClr val="FFFF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initially to </a:t>
            </a:r>
            <a:r>
              <a:rPr lang="en-US" sz="2800" b="1" i="1" dirty="0">
                <a:solidFill>
                  <a:srgbClr val="FFFF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laboratory </a:t>
            </a:r>
            <a:r>
              <a:rPr lang="en-US" sz="2800" b="1" i="1" dirty="0" smtClean="0">
                <a:solidFill>
                  <a:srgbClr val="FFFF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management</a:t>
            </a:r>
          </a:p>
          <a:p>
            <a:pPr marL="1595120" marR="39370" lvl="1" indent="-342900">
              <a:lnSpc>
                <a:spcPct val="108000"/>
              </a:lnSpc>
              <a:spcAft>
                <a:spcPts val="570"/>
              </a:spcAft>
              <a:buFont typeface="Wingdings" panose="05000000000000000000" pitchFamily="2" charset="2"/>
              <a:buChar char="ü"/>
            </a:pPr>
            <a:r>
              <a:rPr lang="en-US" sz="2400" i="1" dirty="0" smtClean="0">
                <a:latin typeface="Arial" panose="020B0604020202020204" pitchFamily="34" charset="0"/>
                <a:ea typeface="Arial" panose="020B0604020202020204" pitchFamily="34" charset="0"/>
              </a:rPr>
              <a:t>Opportunity for internal resolution</a:t>
            </a:r>
          </a:p>
          <a:p>
            <a:pPr marL="1595120" marR="39370" lvl="1" indent="-342900">
              <a:lnSpc>
                <a:spcPct val="108000"/>
              </a:lnSpc>
              <a:spcAft>
                <a:spcPts val="570"/>
              </a:spcAft>
              <a:buFont typeface="Wingdings" panose="05000000000000000000" pitchFamily="2" charset="2"/>
              <a:buChar char="ü"/>
            </a:pPr>
            <a:r>
              <a:rPr lang="en-US" sz="2400" i="1" dirty="0" smtClean="0">
                <a:latin typeface="Arial" panose="020B0604020202020204" pitchFamily="34" charset="0"/>
                <a:ea typeface="Arial" panose="020B0604020202020204" pitchFamily="34" charset="0"/>
              </a:rPr>
              <a:t>Timely</a:t>
            </a:r>
          </a:p>
          <a:p>
            <a:pPr marL="1595120" marR="39370" lvl="1" indent="-342900">
              <a:lnSpc>
                <a:spcPct val="108000"/>
              </a:lnSpc>
              <a:spcAft>
                <a:spcPts val="570"/>
              </a:spcAft>
              <a:buFont typeface="Wingdings" panose="05000000000000000000" pitchFamily="2" charset="2"/>
              <a:buChar char="ü"/>
            </a:pPr>
            <a:r>
              <a:rPr lang="en-US" sz="2400" i="1" dirty="0" smtClean="0">
                <a:latin typeface="Arial" panose="020B0604020202020204" pitchFamily="34" charset="0"/>
                <a:ea typeface="Arial" panose="020B0604020202020204" pitchFamily="34" charset="0"/>
              </a:rPr>
              <a:t>Team building</a:t>
            </a:r>
          </a:p>
          <a:p>
            <a:pPr marL="795020" marR="39370">
              <a:lnSpc>
                <a:spcPct val="108000"/>
              </a:lnSpc>
              <a:spcBef>
                <a:spcPts val="0"/>
              </a:spcBef>
              <a:spcAft>
                <a:spcPts val="570"/>
              </a:spcAft>
            </a:pPr>
            <a:r>
              <a:rPr lang="en-US" sz="2400" i="1" dirty="0" smtClean="0"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</a:p>
          <a:p>
            <a:pPr marL="795020" marR="39370" algn="ctr">
              <a:lnSpc>
                <a:spcPct val="108000"/>
              </a:lnSpc>
              <a:spcBef>
                <a:spcPts val="0"/>
              </a:spcBef>
              <a:spcAft>
                <a:spcPts val="570"/>
              </a:spcAft>
            </a:pPr>
            <a:r>
              <a:rPr lang="en-US" sz="2400" i="1" dirty="0" smtClean="0">
                <a:latin typeface="Arial" panose="020B0604020202020204" pitchFamily="34" charset="0"/>
                <a:ea typeface="Arial" panose="020B0604020202020204" pitchFamily="34" charset="0"/>
              </a:rPr>
              <a:t>If a concern is </a:t>
            </a:r>
            <a:r>
              <a:rPr lang="en-US" sz="2400" i="1" dirty="0">
                <a:latin typeface="Arial" panose="020B0604020202020204" pitchFamily="34" charset="0"/>
                <a:ea typeface="Arial" panose="020B0604020202020204" pitchFamily="34" charset="0"/>
              </a:rPr>
              <a:t>not addressed by laboratory </a:t>
            </a:r>
            <a:r>
              <a:rPr lang="en-US" sz="2400" i="1" dirty="0" smtClean="0">
                <a:latin typeface="Arial" panose="020B0604020202020204" pitchFamily="34" charset="0"/>
                <a:ea typeface="Arial" panose="020B0604020202020204" pitchFamily="34" charset="0"/>
              </a:rPr>
              <a:t>management, the </a:t>
            </a:r>
            <a:r>
              <a:rPr lang="en-US" sz="2400" i="1" dirty="0">
                <a:latin typeface="Arial" panose="020B0604020202020204" pitchFamily="34" charset="0"/>
                <a:ea typeface="Arial" panose="020B0604020202020204" pitchFamily="34" charset="0"/>
              </a:rPr>
              <a:t>laboratory must ensure that all personnel know that they may communicate with the CAP </a:t>
            </a:r>
            <a:r>
              <a:rPr lang="en-US" sz="2400" i="1" dirty="0" smtClean="0">
                <a:latin typeface="Arial" panose="020B0604020202020204" pitchFamily="34" charset="0"/>
                <a:ea typeface="Arial" panose="020B0604020202020204" pitchFamily="34" charset="0"/>
              </a:rPr>
              <a:t>directly.</a:t>
            </a:r>
            <a:endParaRPr lang="en-US" sz="2400" i="1" dirty="0" smtClean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795020" marR="39370">
              <a:lnSpc>
                <a:spcPct val="108000"/>
              </a:lnSpc>
              <a:spcBef>
                <a:spcPts val="0"/>
              </a:spcBef>
              <a:spcAft>
                <a:spcPts val="570"/>
              </a:spcAft>
            </a:pPr>
            <a:endParaRPr lang="en-US" sz="2400" i="1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795020" marR="39370" algn="ctr">
              <a:lnSpc>
                <a:spcPct val="108000"/>
              </a:lnSpc>
              <a:spcBef>
                <a:spcPts val="0"/>
              </a:spcBef>
              <a:spcAft>
                <a:spcPts val="570"/>
              </a:spcAft>
            </a:pPr>
            <a:r>
              <a:rPr lang="en-US" sz="2400" i="1" dirty="0" smtClean="0">
                <a:latin typeface="Arial" panose="020B0604020202020204" pitchFamily="34" charset="0"/>
                <a:ea typeface="Arial" panose="020B0604020202020204" pitchFamily="34" charset="0"/>
              </a:rPr>
              <a:t>CAP </a:t>
            </a:r>
            <a:r>
              <a:rPr lang="en-US" sz="2400" i="1" dirty="0">
                <a:latin typeface="Arial" panose="020B0604020202020204" pitchFamily="34" charset="0"/>
                <a:ea typeface="Arial" panose="020B0604020202020204" pitchFamily="34" charset="0"/>
              </a:rPr>
              <a:t>holds such communications in strict </a:t>
            </a:r>
            <a:r>
              <a:rPr lang="en-US" sz="2400" i="1" dirty="0" smtClean="0">
                <a:latin typeface="Arial" panose="020B0604020202020204" pitchFamily="34" charset="0"/>
                <a:ea typeface="Arial" panose="020B0604020202020204" pitchFamily="34" charset="0"/>
              </a:rPr>
              <a:t>confidence</a:t>
            </a:r>
            <a:endParaRPr lang="en-US" sz="2400" i="1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74375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635269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293894" y="2630905"/>
            <a:ext cx="586338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</a:rPr>
              <a:t>This poster is poster prominently in the laboratory in the event staff determines a reported concern has not been addressed.</a:t>
            </a:r>
            <a:endParaRPr lang="en-US" sz="2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20583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0211" y="617621"/>
            <a:ext cx="11540082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altLang="en-US" sz="2800" dirty="0" smtClean="0">
                <a:solidFill>
                  <a:srgbClr val="FFFF00"/>
                </a:solidFill>
              </a:rPr>
              <a:t>There </a:t>
            </a:r>
            <a:r>
              <a:rPr lang="en-US" altLang="en-US" sz="2800" dirty="0">
                <a:solidFill>
                  <a:srgbClr val="FFFF00"/>
                </a:solidFill>
              </a:rPr>
              <a:t>is no test associated with this module</a:t>
            </a:r>
          </a:p>
          <a:p>
            <a:pPr>
              <a:defRPr/>
            </a:pPr>
            <a:endParaRPr lang="en-US" altLang="en-US" sz="2800" dirty="0">
              <a:solidFill>
                <a:srgbClr val="FFFF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2800" dirty="0">
                <a:solidFill>
                  <a:srgbClr val="FFFF00"/>
                </a:solidFill>
              </a:rPr>
              <a:t>Close this document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2800" dirty="0">
                <a:solidFill>
                  <a:srgbClr val="FFFF00"/>
                </a:solidFill>
              </a:rPr>
              <a:t>Check the “Read Receipt” to attest competency on the content presented.</a:t>
            </a:r>
          </a:p>
          <a:p>
            <a:pPr>
              <a:defRPr/>
            </a:pPr>
            <a:endParaRPr lang="en-US" altLang="en-US" sz="2800" dirty="0">
              <a:solidFill>
                <a:srgbClr val="FFFF00"/>
              </a:solidFill>
            </a:endParaRPr>
          </a:p>
          <a:p>
            <a:pPr>
              <a:defRPr/>
            </a:pPr>
            <a:endParaRPr lang="en-US" altLang="en-US" sz="3200" dirty="0"/>
          </a:p>
          <a:p>
            <a:pPr>
              <a:defRPr/>
            </a:pPr>
            <a:r>
              <a:rPr lang="en-US" altLang="en-US" sz="3200" i="1" dirty="0"/>
              <a:t>NOTE:</a:t>
            </a:r>
          </a:p>
          <a:p>
            <a:pPr>
              <a:defRPr/>
            </a:pPr>
            <a:r>
              <a:rPr lang="en-US" altLang="en-US" sz="3200" i="1" dirty="0"/>
              <a:t>This and other informational documents can be accessed at any time at: </a:t>
            </a:r>
          </a:p>
          <a:p>
            <a:pPr>
              <a:defRPr/>
            </a:pPr>
            <a:r>
              <a:rPr lang="en-US" altLang="en-US" sz="3200" b="1" dirty="0">
                <a:solidFill>
                  <a:srgbClr val="0070C0"/>
                </a:solidFill>
              </a:rPr>
              <a:t>             I/Tutorial Library</a:t>
            </a:r>
          </a:p>
          <a:p>
            <a:endParaRPr lang="en-US" sz="3200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10041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4825F1AF-8DBC-4E3D-9F3D-688338DA83F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71</TotalTime>
  <Words>230</Words>
  <Application>Microsoft Office PowerPoint</Application>
  <PresentationFormat>Widescreen</PresentationFormat>
  <Paragraphs>30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Tw Cen MT</vt:lpstr>
      <vt:lpstr>Tw Cen MT Condensed</vt:lpstr>
      <vt:lpstr>Wingdings</vt:lpstr>
      <vt:lpstr>Wingdings 3</vt:lpstr>
      <vt:lpstr>Integral</vt:lpstr>
      <vt:lpstr>Quality management  </vt:lpstr>
      <vt:lpstr>What is quality Management?</vt:lpstr>
      <vt:lpstr>Reporting Quality Concerns</vt:lpstr>
      <vt:lpstr>PowerPoint Presentation</vt:lpstr>
      <vt:lpstr>PowerPoint Presentation</vt:lpstr>
    </vt:vector>
  </TitlesOfParts>
  <Company>Baylor Scott and White Health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Quality:  everyone’s responsibility</dc:title>
  <dc:creator>Lingenfelter, Lisa D.</dc:creator>
  <cp:lastModifiedBy>Lingenfelter, Lisa D.</cp:lastModifiedBy>
  <cp:revision>5</cp:revision>
  <dcterms:created xsi:type="dcterms:W3CDTF">2019-11-18T13:15:36Z</dcterms:created>
  <dcterms:modified xsi:type="dcterms:W3CDTF">2019-11-25T12:38:04Z</dcterms:modified>
</cp:coreProperties>
</file>