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61" r:id="rId3"/>
    <p:sldId id="262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861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83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004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0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6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00818E-7F25-4F17-A134-8E5F98BDE2B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53822C-ACD9-4884-A8A9-AFF282F108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23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Quality management		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Reporting Quality Concerns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1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65" y="224268"/>
            <a:ext cx="9720072" cy="1499616"/>
          </a:xfrm>
        </p:spPr>
        <p:txBody>
          <a:bodyPr/>
          <a:lstStyle/>
          <a:p>
            <a:r>
              <a:rPr lang="en-US" dirty="0" smtClean="0"/>
              <a:t>What is quality Management?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403" y="220363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The Quality Management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program includes monitoring key indicators 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the pre-analytic, analytic, and post-analytic </a:t>
            </a:r>
            <a:r>
              <a:rPr lang="en-US" dirty="0" smtClean="0">
                <a:latin typeface="Arial" panose="020B0604020202020204" pitchFamily="34" charset="0"/>
                <a:ea typeface="Arial" panose="020B0604020202020204" pitchFamily="34" charset="0"/>
              </a:rPr>
              <a:t>phases.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i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 smtClean="0">
                <a:latin typeface="Arial" panose="020B0604020202020204" pitchFamily="34" charset="0"/>
                <a:ea typeface="Arial" panose="020B0604020202020204" pitchFamily="34" charset="0"/>
              </a:rPr>
              <a:t>Key </a:t>
            </a:r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</a:rPr>
              <a:t>indicators must monitor activities critical to patient outcome or that may affect many patients. </a:t>
            </a:r>
            <a:endParaRPr lang="en-US" i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i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</a:rPr>
              <a:t>The number of monitored indicators must be consistent with the laboratory's scope of care</a:t>
            </a:r>
            <a:r>
              <a:rPr lang="en-US" i="1" dirty="0" smtClean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 smtClean="0">
                <a:latin typeface="Arial" panose="020B0604020202020204" pitchFamily="34" charset="0"/>
                <a:ea typeface="Arial" panose="020B0604020202020204" pitchFamily="34" charset="0"/>
              </a:rPr>
              <a:t>The </a:t>
            </a:r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</a:rPr>
              <a:t>laboratory must evaluate its indicators by comparing its performance against published benchmarks, or against benchmarks mutually agreed upon by the laboratory and the providers it serves</a:t>
            </a:r>
            <a:r>
              <a:rPr lang="en-US" i="1" dirty="0" smtClean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endParaRPr lang="en-US" i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256" y="5130199"/>
            <a:ext cx="9421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A Summary of the key indicators for BSWH BAS Laboratory is posted on the Quality bulletin board located in the main lab entrance corridor.</a:t>
            </a:r>
          </a:p>
        </p:txBody>
      </p:sp>
    </p:spTree>
    <p:extLst>
      <p:ext uri="{BB962C8B-B14F-4D97-AF65-F5344CB8AC3E}">
        <p14:creationId xmlns:p14="http://schemas.microsoft.com/office/powerpoint/2010/main" val="375508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01" y="344584"/>
            <a:ext cx="9720072" cy="1499616"/>
          </a:xfrm>
        </p:spPr>
        <p:txBody>
          <a:bodyPr/>
          <a:lstStyle/>
          <a:p>
            <a:r>
              <a:rPr lang="en-US" dirty="0" smtClean="0"/>
              <a:t>Reporting Quality Concerns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43395" y="1782268"/>
            <a:ext cx="12139142" cy="428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770" marR="39370" indent="-285750">
              <a:lnSpc>
                <a:spcPct val="108000"/>
              </a:lnSpc>
              <a:spcBef>
                <a:spcPts val="0"/>
              </a:spcBef>
              <a:spcAft>
                <a:spcPts val="570"/>
              </a:spcAft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Staff should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report concerns </a:t>
            </a:r>
            <a:r>
              <a:rPr lang="en-US" sz="2800" b="1" i="1" dirty="0" smtClean="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initially to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laboratory </a:t>
            </a:r>
            <a:r>
              <a:rPr lang="en-US" sz="2800" b="1" i="1" dirty="0" smtClean="0">
                <a:solidFill>
                  <a:srgbClr val="FFFF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management</a:t>
            </a:r>
          </a:p>
          <a:p>
            <a:pPr marL="1595120" marR="39370" lvl="1" indent="-342900">
              <a:lnSpc>
                <a:spcPct val="108000"/>
              </a:lnSpc>
              <a:spcAft>
                <a:spcPts val="570"/>
              </a:spcAft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Opportunity for internal resolution</a:t>
            </a:r>
          </a:p>
          <a:p>
            <a:pPr marL="1595120" marR="39370" lvl="1" indent="-342900">
              <a:lnSpc>
                <a:spcPct val="108000"/>
              </a:lnSpc>
              <a:spcAft>
                <a:spcPts val="570"/>
              </a:spcAft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Timely</a:t>
            </a:r>
          </a:p>
          <a:p>
            <a:pPr marL="1595120" marR="39370" lvl="1" indent="-342900">
              <a:lnSpc>
                <a:spcPct val="108000"/>
              </a:lnSpc>
              <a:spcAft>
                <a:spcPts val="570"/>
              </a:spcAft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Team building</a:t>
            </a:r>
          </a:p>
          <a:p>
            <a:pPr marL="795020" marR="39370">
              <a:lnSpc>
                <a:spcPct val="108000"/>
              </a:lnSpc>
              <a:spcBef>
                <a:spcPts val="0"/>
              </a:spcBef>
              <a:spcAft>
                <a:spcPts val="570"/>
              </a:spcAft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795020" marR="39370" algn="ctr">
              <a:lnSpc>
                <a:spcPct val="108000"/>
              </a:lnSpc>
              <a:spcBef>
                <a:spcPts val="0"/>
              </a:spcBef>
              <a:spcAft>
                <a:spcPts val="570"/>
              </a:spcAft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If a concern is </a:t>
            </a:r>
            <a:r>
              <a:rPr lang="en-US" sz="2400" i="1" dirty="0">
                <a:latin typeface="Arial" panose="020B0604020202020204" pitchFamily="34" charset="0"/>
                <a:ea typeface="Arial" panose="020B0604020202020204" pitchFamily="34" charset="0"/>
              </a:rPr>
              <a:t>not addressed by laboratory </a:t>
            </a: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management, the </a:t>
            </a:r>
            <a:r>
              <a:rPr lang="en-US" sz="2400" i="1" dirty="0">
                <a:latin typeface="Arial" panose="020B0604020202020204" pitchFamily="34" charset="0"/>
                <a:ea typeface="Arial" panose="020B0604020202020204" pitchFamily="34" charset="0"/>
              </a:rPr>
              <a:t>laboratory must ensure that all personnel know that they may communicate with the CAP </a:t>
            </a: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directly.</a:t>
            </a:r>
            <a:endParaRPr lang="en-US" sz="2400" i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5020" marR="39370">
              <a:lnSpc>
                <a:spcPct val="108000"/>
              </a:lnSpc>
              <a:spcBef>
                <a:spcPts val="0"/>
              </a:spcBef>
              <a:spcAft>
                <a:spcPts val="570"/>
              </a:spcAft>
            </a:pPr>
            <a:endParaRPr lang="en-US" sz="2400" i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95020" marR="39370" algn="ctr">
              <a:lnSpc>
                <a:spcPct val="108000"/>
              </a:lnSpc>
              <a:spcBef>
                <a:spcPts val="0"/>
              </a:spcBef>
              <a:spcAft>
                <a:spcPts val="570"/>
              </a:spcAft>
            </a:pP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CAP </a:t>
            </a:r>
            <a:r>
              <a:rPr lang="en-US" sz="2400" i="1" dirty="0">
                <a:latin typeface="Arial" panose="020B0604020202020204" pitchFamily="34" charset="0"/>
                <a:ea typeface="Arial" panose="020B0604020202020204" pitchFamily="34" charset="0"/>
              </a:rPr>
              <a:t>holds such communications in strict </a:t>
            </a:r>
            <a:r>
              <a:rPr lang="en-US" sz="2400" i="1" dirty="0" smtClean="0">
                <a:latin typeface="Arial" panose="020B0604020202020204" pitchFamily="34" charset="0"/>
                <a:ea typeface="Arial" panose="020B0604020202020204" pitchFamily="34" charset="0"/>
              </a:rPr>
              <a:t>confidence</a:t>
            </a:r>
            <a:endParaRPr lang="en-US" sz="2400" i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3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26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93894" y="2630905"/>
            <a:ext cx="5863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This poster is poster prominently in the laboratory in the event staff determines a reported concern has not been addressed.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5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11" y="617621"/>
            <a:ext cx="1154008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en-US" sz="2800" dirty="0" smtClean="0">
                <a:solidFill>
                  <a:srgbClr val="FFFF00"/>
                </a:solidFill>
              </a:rPr>
              <a:t>There </a:t>
            </a:r>
            <a:r>
              <a:rPr lang="en-US" altLang="en-US" sz="2800" dirty="0">
                <a:solidFill>
                  <a:srgbClr val="FFFF00"/>
                </a:solidFill>
              </a:rPr>
              <a:t>is no test associated with this module</a:t>
            </a:r>
          </a:p>
          <a:p>
            <a:pPr>
              <a:defRPr/>
            </a:pPr>
            <a:endParaRPr lang="en-US" altLang="en-US" sz="28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FF00"/>
                </a:solidFill>
              </a:rPr>
              <a:t>Close this document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FF00"/>
                </a:solidFill>
              </a:rPr>
              <a:t>Check the “Read Receipt” to attest competency on the content presented.</a:t>
            </a:r>
          </a:p>
          <a:p>
            <a:pPr>
              <a:defRPr/>
            </a:pPr>
            <a:endParaRPr lang="en-US" altLang="en-US" sz="2800" dirty="0">
              <a:solidFill>
                <a:srgbClr val="FFFF00"/>
              </a:solidFill>
            </a:endParaRPr>
          </a:p>
          <a:p>
            <a:pPr>
              <a:defRPr/>
            </a:pPr>
            <a:endParaRPr lang="en-US" altLang="en-US" sz="3200" dirty="0"/>
          </a:p>
          <a:p>
            <a:pPr>
              <a:defRPr/>
            </a:pPr>
            <a:r>
              <a:rPr lang="en-US" altLang="en-US" sz="3200" i="1" dirty="0"/>
              <a:t>NOTE:</a:t>
            </a:r>
          </a:p>
          <a:p>
            <a:pPr>
              <a:defRPr/>
            </a:pPr>
            <a:r>
              <a:rPr lang="en-US" altLang="en-US" sz="3200" i="1" dirty="0"/>
              <a:t>This and other informational documents can be accessed at any time at: </a:t>
            </a:r>
          </a:p>
          <a:p>
            <a:pPr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             I/Tutorial Library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230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Tw Cen MT</vt:lpstr>
      <vt:lpstr>Tw Cen MT Condensed</vt:lpstr>
      <vt:lpstr>Wingdings</vt:lpstr>
      <vt:lpstr>Wingdings 3</vt:lpstr>
      <vt:lpstr>Integral</vt:lpstr>
      <vt:lpstr>Quality management  </vt:lpstr>
      <vt:lpstr>What is quality Management?</vt:lpstr>
      <vt:lpstr>Reporting Quality Concerns</vt:lpstr>
      <vt:lpstr>PowerPoint Presentation</vt:lpstr>
      <vt:lpstr>PowerPoint Presentation</vt:lpstr>
    </vt:vector>
  </TitlesOfParts>
  <Company>Baylor Scott and White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Quality:  everyone’s responsibility</dc:title>
  <dc:creator>Lingenfelter, Lisa D.</dc:creator>
  <cp:lastModifiedBy>Lingenfelter, Lisa D.</cp:lastModifiedBy>
  <cp:revision>5</cp:revision>
  <dcterms:created xsi:type="dcterms:W3CDTF">2019-11-18T13:15:36Z</dcterms:created>
  <dcterms:modified xsi:type="dcterms:W3CDTF">2019-11-25T12:38:04Z</dcterms:modified>
</cp:coreProperties>
</file>