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56" r:id="rId4"/>
  </p:sldMasterIdLst>
  <p:notesMasterIdLst>
    <p:notesMasterId r:id="rId14"/>
  </p:notesMasterIdLst>
  <p:sldIdLst>
    <p:sldId id="256" r:id="rId5"/>
    <p:sldId id="270" r:id="rId6"/>
    <p:sldId id="286" r:id="rId7"/>
    <p:sldId id="287" r:id="rId8"/>
    <p:sldId id="291" r:id="rId9"/>
    <p:sldId id="292" r:id="rId10"/>
    <p:sldId id="293" r:id="rId11"/>
    <p:sldId id="294" r:id="rId12"/>
    <p:sldId id="29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99CC"/>
    <a:srgbClr val="0067B1"/>
    <a:srgbClr val="0090BA"/>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3" d="100"/>
          <a:sy n="63" d="100"/>
        </p:scale>
        <p:origin x="1380" y="48"/>
      </p:cViewPr>
      <p:guideLst>
        <p:guide orient="horz" pos="4032"/>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FD5A8D-AF39-48C2-A6FB-148A415D3F19}" type="datetimeFigureOut">
              <a:rPr lang="en-US" smtClean="0"/>
              <a:t>12/5/2019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39A440-5223-4FC6-B56B-C0387157EFFA}" type="slidenum">
              <a:rPr lang="en-US" smtClean="0"/>
              <a:t>‹#›</a:t>
            </a:fld>
            <a:endParaRPr lang="en-US" dirty="0"/>
          </a:p>
        </p:txBody>
      </p:sp>
    </p:spTree>
    <p:extLst>
      <p:ext uri="{BB962C8B-B14F-4D97-AF65-F5344CB8AC3E}">
        <p14:creationId xmlns:p14="http://schemas.microsoft.com/office/powerpoint/2010/main" val="111664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0067B1"/>
                </a:solidFill>
                <a:latin typeface="Arial" pitchFamily="34" charset="0"/>
                <a:cs typeface="Arial" pitchFamily="3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bg1">
                    <a:lumMod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Rectangle 5"/>
          <p:cNvSpPr/>
          <p:nvPr userDrawn="1"/>
        </p:nvSpPr>
        <p:spPr>
          <a:xfrm>
            <a:off x="0" y="0"/>
            <a:ext cx="9144000" cy="228600"/>
          </a:xfrm>
          <a:prstGeom prst="rect">
            <a:avLst/>
          </a:prstGeom>
          <a:solidFill>
            <a:srgbClr val="006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BSWH_Logo_RGB.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2889250" y="5814646"/>
            <a:ext cx="3365500" cy="596174"/>
          </a:xfrm>
          <a:prstGeom prst="rect">
            <a:avLst/>
          </a:prstGeom>
        </p:spPr>
      </p:pic>
      <p:sp>
        <p:nvSpPr>
          <p:cNvPr id="8" name="Rectangle 7"/>
          <p:cNvSpPr/>
          <p:nvPr userDrawn="1"/>
        </p:nvSpPr>
        <p:spPr>
          <a:xfrm>
            <a:off x="0" y="228600"/>
            <a:ext cx="9144000" cy="76200"/>
          </a:xfrm>
          <a:prstGeom prst="rect">
            <a:avLst/>
          </a:prstGeom>
          <a:solidFill>
            <a:srgbClr val="009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3561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lvl1pPr algn="l">
              <a:defRPr sz="3600">
                <a:solidFill>
                  <a:srgbClr val="0067B1"/>
                </a:solidFill>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457200" y="1600201"/>
            <a:ext cx="8229600" cy="4191000"/>
          </a:xfrm>
        </p:spPr>
        <p:txBody>
          <a:bodyPr/>
          <a:lstStyle>
            <a:lvl1pPr marL="231775" indent="-230188">
              <a:defRPr>
                <a:solidFill>
                  <a:srgbClr val="4D4D4D"/>
                </a:solidFill>
                <a:latin typeface="Arial" pitchFamily="34" charset="0"/>
                <a:cs typeface="Arial" pitchFamily="34" charset="0"/>
              </a:defRPr>
            </a:lvl1pPr>
            <a:lvl2pPr>
              <a:defRPr>
                <a:solidFill>
                  <a:srgbClr val="4D4D4D"/>
                </a:solidFill>
                <a:latin typeface="Arial" pitchFamily="34" charset="0"/>
                <a:cs typeface="Arial" pitchFamily="34" charset="0"/>
              </a:defRPr>
            </a:lvl2pPr>
            <a:lvl3pPr>
              <a:defRPr>
                <a:solidFill>
                  <a:srgbClr val="4D4D4D"/>
                </a:solidFill>
                <a:latin typeface="Arial" pitchFamily="34" charset="0"/>
                <a:cs typeface="Arial" pitchFamily="34" charset="0"/>
              </a:defRPr>
            </a:lvl3pPr>
            <a:lvl4pPr>
              <a:defRPr>
                <a:solidFill>
                  <a:srgbClr val="4D4D4D"/>
                </a:solidFill>
                <a:latin typeface="Arial" pitchFamily="34" charset="0"/>
                <a:cs typeface="Arial" pitchFamily="34" charset="0"/>
              </a:defRPr>
            </a:lvl4pPr>
            <a:lvl5pPr>
              <a:defRPr>
                <a:solidFill>
                  <a:srgbClr val="4D4D4D"/>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3505200" y="6264275"/>
            <a:ext cx="2133600" cy="365125"/>
          </a:xfrm>
        </p:spPr>
        <p:txBody>
          <a:bodyPr/>
          <a:lstStyle>
            <a:lvl1pPr algn="ctr">
              <a:defRPr sz="900">
                <a:solidFill>
                  <a:srgbClr val="0067B1"/>
                </a:solidFill>
                <a:latin typeface="Arial" pitchFamily="34" charset="0"/>
                <a:cs typeface="Arial" pitchFamily="34" charset="0"/>
              </a:defRPr>
            </a:lvl1pPr>
          </a:lstStyle>
          <a:p>
            <a:endParaRPr lang="en-US" dirty="0"/>
          </a:p>
        </p:txBody>
      </p:sp>
      <p:sp>
        <p:nvSpPr>
          <p:cNvPr id="6" name="Slide Number Placeholder 5"/>
          <p:cNvSpPr>
            <a:spLocks noGrp="1"/>
          </p:cNvSpPr>
          <p:nvPr>
            <p:ph type="sldNum" sz="quarter" idx="12"/>
          </p:nvPr>
        </p:nvSpPr>
        <p:spPr>
          <a:xfrm>
            <a:off x="6781800" y="6264275"/>
            <a:ext cx="2133600" cy="365125"/>
          </a:xfrm>
        </p:spPr>
        <p:txBody>
          <a:bodyPr/>
          <a:lstStyle>
            <a:lvl1pPr algn="r">
              <a:defRPr sz="900">
                <a:solidFill>
                  <a:srgbClr val="0067B1"/>
                </a:solidFill>
                <a:latin typeface="Arial" pitchFamily="34" charset="0"/>
                <a:cs typeface="Arial" pitchFamily="34" charset="0"/>
              </a:defRPr>
            </a:lvl1pPr>
          </a:lstStyle>
          <a:p>
            <a:fld id="{99FB7D82-1B90-44C0-ADB8-3A9D5731A9A8}" type="slidenum">
              <a:rPr lang="en-US" smtClean="0"/>
              <a:pPr/>
              <a:t>‹#›</a:t>
            </a:fld>
            <a:endParaRPr lang="en-US" dirty="0"/>
          </a:p>
        </p:txBody>
      </p:sp>
      <p:pic>
        <p:nvPicPr>
          <p:cNvPr id="10" name="Picture 3"/>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096000" y="4953000"/>
            <a:ext cx="226695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userDrawn="1"/>
        </p:nvCxnSpPr>
        <p:spPr>
          <a:xfrm>
            <a:off x="381000" y="6324600"/>
            <a:ext cx="8382000" cy="0"/>
          </a:xfrm>
          <a:prstGeom prst="line">
            <a:avLst/>
          </a:prstGeom>
          <a:ln>
            <a:solidFill>
              <a:srgbClr val="4D4D4D"/>
            </a:solidFill>
          </a:ln>
        </p:spPr>
        <p:style>
          <a:lnRef idx="1">
            <a:schemeClr val="accent1"/>
          </a:lnRef>
          <a:fillRef idx="0">
            <a:schemeClr val="accent1"/>
          </a:fillRef>
          <a:effectRef idx="0">
            <a:schemeClr val="accent1"/>
          </a:effectRef>
          <a:fontRef idx="minor">
            <a:schemeClr val="tx1"/>
          </a:fontRef>
        </p:style>
      </p:cxnSp>
      <p:pic>
        <p:nvPicPr>
          <p:cNvPr id="13" name="Picture 12" descr="BSWH_Logo_RGB.eps"/>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04801" y="6400800"/>
            <a:ext cx="1828800" cy="323959"/>
          </a:xfrm>
          <a:prstGeom prst="rect">
            <a:avLst/>
          </a:prstGeom>
        </p:spPr>
      </p:pic>
      <p:sp>
        <p:nvSpPr>
          <p:cNvPr id="14" name="Rectangle 13"/>
          <p:cNvSpPr/>
          <p:nvPr userDrawn="1"/>
        </p:nvSpPr>
        <p:spPr>
          <a:xfrm>
            <a:off x="0" y="0"/>
            <a:ext cx="9144000" cy="228600"/>
          </a:xfrm>
          <a:prstGeom prst="rect">
            <a:avLst/>
          </a:prstGeom>
          <a:solidFill>
            <a:srgbClr val="006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0" y="228600"/>
            <a:ext cx="9144000" cy="76200"/>
          </a:xfrm>
          <a:prstGeom prst="rect">
            <a:avLst/>
          </a:prstGeom>
          <a:solidFill>
            <a:srgbClr val="009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68711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971800"/>
            <a:ext cx="7772400" cy="1362075"/>
          </a:xfrm>
        </p:spPr>
        <p:txBody>
          <a:bodyPr anchor="t"/>
          <a:lstStyle>
            <a:lvl1pPr algn="ctr">
              <a:defRPr sz="4000" b="0" cap="none" baseline="0">
                <a:solidFill>
                  <a:srgbClr val="0067B1"/>
                </a:solidFill>
              </a:defRPr>
            </a:lvl1pPr>
          </a:lstStyle>
          <a:p>
            <a:r>
              <a:rPr lang="en-US" dirty="0"/>
              <a:t>Click to edit Master title style</a:t>
            </a:r>
          </a:p>
        </p:txBody>
      </p:sp>
      <p:sp>
        <p:nvSpPr>
          <p:cNvPr id="9" name="Date Placeholder 3"/>
          <p:cNvSpPr>
            <a:spLocks noGrp="1"/>
          </p:cNvSpPr>
          <p:nvPr>
            <p:ph type="dt" sz="half" idx="10"/>
          </p:nvPr>
        </p:nvSpPr>
        <p:spPr>
          <a:xfrm>
            <a:off x="3505200" y="6264275"/>
            <a:ext cx="2133600" cy="365125"/>
          </a:xfrm>
        </p:spPr>
        <p:txBody>
          <a:bodyPr/>
          <a:lstStyle>
            <a:lvl1pPr algn="ctr">
              <a:defRPr sz="900">
                <a:solidFill>
                  <a:srgbClr val="0067B1"/>
                </a:solidFill>
                <a:latin typeface="Arial" pitchFamily="34" charset="0"/>
                <a:cs typeface="Arial" pitchFamily="34" charset="0"/>
              </a:defRPr>
            </a:lvl1pPr>
          </a:lstStyle>
          <a:p>
            <a:endParaRPr lang="en-US" dirty="0"/>
          </a:p>
        </p:txBody>
      </p:sp>
      <p:sp>
        <p:nvSpPr>
          <p:cNvPr id="10" name="Slide Number Placeholder 5"/>
          <p:cNvSpPr>
            <a:spLocks noGrp="1"/>
          </p:cNvSpPr>
          <p:nvPr>
            <p:ph type="sldNum" sz="quarter" idx="12"/>
          </p:nvPr>
        </p:nvSpPr>
        <p:spPr>
          <a:xfrm>
            <a:off x="6781800" y="6264275"/>
            <a:ext cx="2133600" cy="365125"/>
          </a:xfrm>
        </p:spPr>
        <p:txBody>
          <a:bodyPr/>
          <a:lstStyle>
            <a:lvl1pPr algn="r">
              <a:defRPr sz="900">
                <a:solidFill>
                  <a:srgbClr val="0067B1"/>
                </a:solidFill>
                <a:latin typeface="Arial" pitchFamily="34" charset="0"/>
                <a:cs typeface="Arial" pitchFamily="34" charset="0"/>
              </a:defRPr>
            </a:lvl1pPr>
          </a:lstStyle>
          <a:p>
            <a:fld id="{99FB7D82-1B90-44C0-ADB8-3A9D5731A9A8}" type="slidenum">
              <a:rPr lang="en-US" smtClean="0"/>
              <a:pPr/>
              <a:t>‹#›</a:t>
            </a:fld>
            <a:endParaRPr lang="en-US" dirty="0"/>
          </a:p>
        </p:txBody>
      </p:sp>
      <p:pic>
        <p:nvPicPr>
          <p:cNvPr id="11" name="Picture 10" descr="BSWH_Logo_RGB.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04801" y="6400800"/>
            <a:ext cx="1828800" cy="323959"/>
          </a:xfrm>
          <a:prstGeom prst="rect">
            <a:avLst/>
          </a:prstGeom>
        </p:spPr>
      </p:pic>
      <p:cxnSp>
        <p:nvCxnSpPr>
          <p:cNvPr id="12" name="Straight Connector 11"/>
          <p:cNvCxnSpPr/>
          <p:nvPr userDrawn="1"/>
        </p:nvCxnSpPr>
        <p:spPr>
          <a:xfrm>
            <a:off x="381000" y="6324600"/>
            <a:ext cx="8382000" cy="0"/>
          </a:xfrm>
          <a:prstGeom prst="line">
            <a:avLst/>
          </a:prstGeom>
          <a:ln>
            <a:solidFill>
              <a:srgbClr val="4D4D4D"/>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0" y="0"/>
            <a:ext cx="9144000" cy="228600"/>
          </a:xfrm>
          <a:prstGeom prst="rect">
            <a:avLst/>
          </a:prstGeom>
          <a:solidFill>
            <a:srgbClr val="006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userDrawn="1"/>
        </p:nvSpPr>
        <p:spPr>
          <a:xfrm>
            <a:off x="0" y="228600"/>
            <a:ext cx="9144000" cy="76200"/>
          </a:xfrm>
          <a:prstGeom prst="rect">
            <a:avLst/>
          </a:prstGeom>
          <a:solidFill>
            <a:srgbClr val="009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83342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1"/>
            <a:ext cx="40386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5"/>
          <p:cNvSpPr>
            <a:spLocks noGrp="1"/>
          </p:cNvSpPr>
          <p:nvPr>
            <p:ph type="sldNum" sz="quarter" idx="12"/>
          </p:nvPr>
        </p:nvSpPr>
        <p:spPr>
          <a:xfrm>
            <a:off x="6781800" y="6172200"/>
            <a:ext cx="2133600" cy="365125"/>
          </a:xfrm>
        </p:spPr>
        <p:txBody>
          <a:bodyPr/>
          <a:lstStyle>
            <a:lvl1pPr algn="r">
              <a:defRPr sz="900">
                <a:solidFill>
                  <a:srgbClr val="0067B1"/>
                </a:solidFill>
                <a:latin typeface="Arial" pitchFamily="34" charset="0"/>
                <a:cs typeface="Arial" pitchFamily="34" charset="0"/>
              </a:defRPr>
            </a:lvl1pPr>
          </a:lstStyle>
          <a:p>
            <a:fld id="{99FB7D82-1B90-44C0-ADB8-3A9D5731A9A8}" type="slidenum">
              <a:rPr lang="en-US" smtClean="0"/>
              <a:pPr/>
              <a:t>‹#›</a:t>
            </a:fld>
            <a:endParaRPr lang="en-US" dirty="0"/>
          </a:p>
        </p:txBody>
      </p:sp>
      <p:sp>
        <p:nvSpPr>
          <p:cNvPr id="20" name="Title 1"/>
          <p:cNvSpPr>
            <a:spLocks noGrp="1"/>
          </p:cNvSpPr>
          <p:nvPr>
            <p:ph type="title"/>
          </p:nvPr>
        </p:nvSpPr>
        <p:spPr>
          <a:xfrm>
            <a:off x="457200" y="76200"/>
            <a:ext cx="8229600" cy="1143000"/>
          </a:xfrm>
        </p:spPr>
        <p:txBody>
          <a:bodyPr>
            <a:normAutofit/>
          </a:bodyPr>
          <a:lstStyle>
            <a:lvl1pPr algn="l">
              <a:defRPr sz="3600">
                <a:solidFill>
                  <a:srgbClr val="0067B1"/>
                </a:solidFill>
                <a:latin typeface="Arial" pitchFamily="34" charset="0"/>
                <a:cs typeface="Arial" pitchFamily="34" charset="0"/>
              </a:defRPr>
            </a:lvl1pPr>
          </a:lstStyle>
          <a:p>
            <a:r>
              <a:rPr lang="en-US" dirty="0"/>
              <a:t>Click to edit Master title style</a:t>
            </a:r>
          </a:p>
        </p:txBody>
      </p:sp>
      <p:sp>
        <p:nvSpPr>
          <p:cNvPr id="11" name="Date Placeholder 3"/>
          <p:cNvSpPr>
            <a:spLocks noGrp="1"/>
          </p:cNvSpPr>
          <p:nvPr>
            <p:ph type="dt" sz="half" idx="10"/>
          </p:nvPr>
        </p:nvSpPr>
        <p:spPr>
          <a:xfrm>
            <a:off x="3505200" y="6264275"/>
            <a:ext cx="2133600" cy="365125"/>
          </a:xfrm>
        </p:spPr>
        <p:txBody>
          <a:bodyPr/>
          <a:lstStyle>
            <a:lvl1pPr algn="ctr">
              <a:defRPr sz="900">
                <a:solidFill>
                  <a:srgbClr val="0067B1"/>
                </a:solidFill>
                <a:latin typeface="Arial" pitchFamily="34" charset="0"/>
                <a:cs typeface="Arial" pitchFamily="34" charset="0"/>
              </a:defRPr>
            </a:lvl1pPr>
          </a:lstStyle>
          <a:p>
            <a:endParaRPr lang="en-US" dirty="0"/>
          </a:p>
        </p:txBody>
      </p:sp>
      <p:sp>
        <p:nvSpPr>
          <p:cNvPr id="12" name="Slide Number Placeholder 5"/>
          <p:cNvSpPr txBox="1">
            <a:spLocks/>
          </p:cNvSpPr>
          <p:nvPr userDrawn="1"/>
        </p:nvSpPr>
        <p:spPr>
          <a:xfrm>
            <a:off x="6781800" y="6264275"/>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rgbClr val="0067B1"/>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9FB7D82-1B90-44C0-ADB8-3A9D5731A9A8}" type="slidenum">
              <a:rPr lang="en-US" smtClean="0"/>
              <a:pPr/>
              <a:t>‹#›</a:t>
            </a:fld>
            <a:endParaRPr lang="en-US" dirty="0"/>
          </a:p>
        </p:txBody>
      </p:sp>
      <p:pic>
        <p:nvPicPr>
          <p:cNvPr id="13" name="Picture 12" descr="BSWH_Logo_RGB.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04801" y="6400800"/>
            <a:ext cx="1828800" cy="323959"/>
          </a:xfrm>
          <a:prstGeom prst="rect">
            <a:avLst/>
          </a:prstGeom>
        </p:spPr>
      </p:pic>
      <p:cxnSp>
        <p:nvCxnSpPr>
          <p:cNvPr id="21" name="Straight Connector 20"/>
          <p:cNvCxnSpPr/>
          <p:nvPr userDrawn="1"/>
        </p:nvCxnSpPr>
        <p:spPr>
          <a:xfrm>
            <a:off x="381000" y="6324600"/>
            <a:ext cx="8382000" cy="0"/>
          </a:xfrm>
          <a:prstGeom prst="line">
            <a:avLst/>
          </a:prstGeom>
          <a:ln>
            <a:solidFill>
              <a:srgbClr val="4D4D4D"/>
            </a:solidFill>
          </a:ln>
        </p:spPr>
        <p:style>
          <a:lnRef idx="1">
            <a:schemeClr val="accent1"/>
          </a:lnRef>
          <a:fillRef idx="0">
            <a:schemeClr val="accent1"/>
          </a:fillRef>
          <a:effectRef idx="0">
            <a:schemeClr val="accent1"/>
          </a:effectRef>
          <a:fontRef idx="minor">
            <a:schemeClr val="tx1"/>
          </a:fontRef>
        </p:style>
      </p:cxnSp>
      <p:sp>
        <p:nvSpPr>
          <p:cNvPr id="14" name="Rectangle 13"/>
          <p:cNvSpPr/>
          <p:nvPr userDrawn="1"/>
        </p:nvSpPr>
        <p:spPr>
          <a:xfrm>
            <a:off x="0" y="0"/>
            <a:ext cx="9144000" cy="228600"/>
          </a:xfrm>
          <a:prstGeom prst="rect">
            <a:avLst/>
          </a:prstGeom>
          <a:solidFill>
            <a:srgbClr val="006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0" y="228600"/>
            <a:ext cx="9144000" cy="76200"/>
          </a:xfrm>
          <a:prstGeom prst="rect">
            <a:avLst/>
          </a:prstGeom>
          <a:solidFill>
            <a:srgbClr val="009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78087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0">
                <a:solidFill>
                  <a:srgbClr val="0090B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6925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0">
                <a:solidFill>
                  <a:srgbClr val="0090B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6925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Slide Number Placeholder 5"/>
          <p:cNvSpPr>
            <a:spLocks noGrp="1"/>
          </p:cNvSpPr>
          <p:nvPr>
            <p:ph type="sldNum" sz="quarter" idx="12"/>
          </p:nvPr>
        </p:nvSpPr>
        <p:spPr>
          <a:xfrm>
            <a:off x="6781800" y="6172200"/>
            <a:ext cx="2133600" cy="365125"/>
          </a:xfrm>
        </p:spPr>
        <p:txBody>
          <a:bodyPr/>
          <a:lstStyle>
            <a:lvl1pPr algn="r">
              <a:defRPr sz="900">
                <a:solidFill>
                  <a:srgbClr val="0067B1"/>
                </a:solidFill>
                <a:latin typeface="Arial" pitchFamily="34" charset="0"/>
                <a:cs typeface="Arial" pitchFamily="34" charset="0"/>
              </a:defRPr>
            </a:lvl1pPr>
          </a:lstStyle>
          <a:p>
            <a:fld id="{99FB7D82-1B90-44C0-ADB8-3A9D5731A9A8}" type="slidenum">
              <a:rPr lang="en-US" smtClean="0"/>
              <a:pPr/>
              <a:t>‹#›</a:t>
            </a:fld>
            <a:endParaRPr lang="en-US" dirty="0"/>
          </a:p>
        </p:txBody>
      </p:sp>
      <p:sp>
        <p:nvSpPr>
          <p:cNvPr id="22" name="Title 1"/>
          <p:cNvSpPr>
            <a:spLocks noGrp="1"/>
          </p:cNvSpPr>
          <p:nvPr>
            <p:ph type="title"/>
          </p:nvPr>
        </p:nvSpPr>
        <p:spPr>
          <a:xfrm>
            <a:off x="457200" y="76200"/>
            <a:ext cx="8229600" cy="1143000"/>
          </a:xfrm>
        </p:spPr>
        <p:txBody>
          <a:bodyPr>
            <a:normAutofit/>
          </a:bodyPr>
          <a:lstStyle>
            <a:lvl1pPr algn="l">
              <a:defRPr lang="en-US" sz="3600" dirty="0">
                <a:solidFill>
                  <a:srgbClr val="0067B1"/>
                </a:solidFill>
              </a:defRPr>
            </a:lvl1pPr>
          </a:lstStyle>
          <a:p>
            <a:r>
              <a:rPr lang="en-US" dirty="0"/>
              <a:t>Click to edit Master title style</a:t>
            </a:r>
          </a:p>
        </p:txBody>
      </p:sp>
      <p:sp>
        <p:nvSpPr>
          <p:cNvPr id="13" name="Date Placeholder 3"/>
          <p:cNvSpPr>
            <a:spLocks noGrp="1"/>
          </p:cNvSpPr>
          <p:nvPr>
            <p:ph type="dt" sz="half" idx="10"/>
          </p:nvPr>
        </p:nvSpPr>
        <p:spPr>
          <a:xfrm>
            <a:off x="3505200" y="6264275"/>
            <a:ext cx="2133600" cy="365125"/>
          </a:xfrm>
        </p:spPr>
        <p:txBody>
          <a:bodyPr/>
          <a:lstStyle>
            <a:lvl1pPr algn="ctr">
              <a:defRPr sz="900">
                <a:solidFill>
                  <a:srgbClr val="0067B1"/>
                </a:solidFill>
                <a:latin typeface="Arial" pitchFamily="34" charset="0"/>
                <a:cs typeface="Arial" pitchFamily="34" charset="0"/>
              </a:defRPr>
            </a:lvl1pPr>
          </a:lstStyle>
          <a:p>
            <a:endParaRPr lang="en-US" dirty="0"/>
          </a:p>
        </p:txBody>
      </p:sp>
      <p:sp>
        <p:nvSpPr>
          <p:cNvPr id="14" name="Slide Number Placeholder 5"/>
          <p:cNvSpPr txBox="1">
            <a:spLocks/>
          </p:cNvSpPr>
          <p:nvPr userDrawn="1"/>
        </p:nvSpPr>
        <p:spPr>
          <a:xfrm>
            <a:off x="6781800" y="6264275"/>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rgbClr val="0067B1"/>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9FB7D82-1B90-44C0-ADB8-3A9D5731A9A8}" type="slidenum">
              <a:rPr lang="en-US" smtClean="0"/>
              <a:pPr/>
              <a:t>‹#›</a:t>
            </a:fld>
            <a:endParaRPr lang="en-US" dirty="0"/>
          </a:p>
        </p:txBody>
      </p:sp>
      <p:pic>
        <p:nvPicPr>
          <p:cNvPr id="15" name="Picture 14" descr="BSWH_Logo_RGB.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04801" y="6400800"/>
            <a:ext cx="1828800" cy="323959"/>
          </a:xfrm>
          <a:prstGeom prst="rect">
            <a:avLst/>
          </a:prstGeom>
        </p:spPr>
      </p:pic>
      <p:cxnSp>
        <p:nvCxnSpPr>
          <p:cNvPr id="23" name="Straight Connector 22"/>
          <p:cNvCxnSpPr/>
          <p:nvPr userDrawn="1"/>
        </p:nvCxnSpPr>
        <p:spPr>
          <a:xfrm>
            <a:off x="381000" y="6324600"/>
            <a:ext cx="8382000" cy="0"/>
          </a:xfrm>
          <a:prstGeom prst="line">
            <a:avLst/>
          </a:prstGeom>
          <a:ln>
            <a:solidFill>
              <a:srgbClr val="4D4D4D"/>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0" y="0"/>
            <a:ext cx="9144000" cy="228600"/>
          </a:xfrm>
          <a:prstGeom prst="rect">
            <a:avLst/>
          </a:prstGeom>
          <a:solidFill>
            <a:srgbClr val="006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userDrawn="1"/>
        </p:nvSpPr>
        <p:spPr>
          <a:xfrm>
            <a:off x="0" y="228600"/>
            <a:ext cx="9144000" cy="76200"/>
          </a:xfrm>
          <a:prstGeom prst="rect">
            <a:avLst/>
          </a:prstGeom>
          <a:solidFill>
            <a:srgbClr val="009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24712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9" name="Picture 3"/>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07175" y="6165850"/>
            <a:ext cx="226695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itle 1"/>
          <p:cNvSpPr>
            <a:spLocks noGrp="1"/>
          </p:cNvSpPr>
          <p:nvPr>
            <p:ph type="title"/>
          </p:nvPr>
        </p:nvSpPr>
        <p:spPr>
          <a:xfrm>
            <a:off x="457200" y="76200"/>
            <a:ext cx="8229600" cy="1143000"/>
          </a:xfrm>
        </p:spPr>
        <p:txBody>
          <a:bodyPr>
            <a:normAutofit/>
          </a:bodyPr>
          <a:lstStyle>
            <a:lvl1pPr algn="l">
              <a:defRPr sz="3600">
                <a:solidFill>
                  <a:srgbClr val="0067B1"/>
                </a:solidFill>
                <a:latin typeface="Arial" pitchFamily="34" charset="0"/>
                <a:cs typeface="Arial" pitchFamily="34" charset="0"/>
              </a:defRPr>
            </a:lvl1pPr>
          </a:lstStyle>
          <a:p>
            <a:r>
              <a:rPr lang="en-US" dirty="0"/>
              <a:t>Click to edit Master title style</a:t>
            </a:r>
          </a:p>
        </p:txBody>
      </p:sp>
      <p:sp>
        <p:nvSpPr>
          <p:cNvPr id="11" name="Date Placeholder 3"/>
          <p:cNvSpPr>
            <a:spLocks noGrp="1"/>
          </p:cNvSpPr>
          <p:nvPr>
            <p:ph type="dt" sz="half" idx="10"/>
          </p:nvPr>
        </p:nvSpPr>
        <p:spPr>
          <a:xfrm>
            <a:off x="3505200" y="6264275"/>
            <a:ext cx="2133600" cy="365125"/>
          </a:xfrm>
        </p:spPr>
        <p:txBody>
          <a:bodyPr/>
          <a:lstStyle>
            <a:lvl1pPr algn="ctr">
              <a:defRPr sz="900">
                <a:solidFill>
                  <a:srgbClr val="0067B1"/>
                </a:solidFill>
                <a:latin typeface="Arial" pitchFamily="34" charset="0"/>
                <a:cs typeface="Arial" pitchFamily="34" charset="0"/>
              </a:defRPr>
            </a:lvl1pPr>
          </a:lstStyle>
          <a:p>
            <a:endParaRPr lang="en-US" dirty="0"/>
          </a:p>
        </p:txBody>
      </p:sp>
      <p:sp>
        <p:nvSpPr>
          <p:cNvPr id="12" name="Slide Number Placeholder 5"/>
          <p:cNvSpPr>
            <a:spLocks noGrp="1"/>
          </p:cNvSpPr>
          <p:nvPr>
            <p:ph type="sldNum" sz="quarter" idx="12"/>
          </p:nvPr>
        </p:nvSpPr>
        <p:spPr>
          <a:xfrm>
            <a:off x="6781800" y="6264275"/>
            <a:ext cx="2133600" cy="365125"/>
          </a:xfrm>
        </p:spPr>
        <p:txBody>
          <a:bodyPr/>
          <a:lstStyle>
            <a:lvl1pPr algn="r">
              <a:defRPr sz="900">
                <a:solidFill>
                  <a:srgbClr val="0067B1"/>
                </a:solidFill>
                <a:latin typeface="Arial" pitchFamily="34" charset="0"/>
                <a:cs typeface="Arial" pitchFamily="34" charset="0"/>
              </a:defRPr>
            </a:lvl1pPr>
          </a:lstStyle>
          <a:p>
            <a:fld id="{99FB7D82-1B90-44C0-ADB8-3A9D5731A9A8}" type="slidenum">
              <a:rPr lang="en-US" smtClean="0"/>
              <a:pPr/>
              <a:t>‹#›</a:t>
            </a:fld>
            <a:endParaRPr lang="en-US" dirty="0"/>
          </a:p>
        </p:txBody>
      </p:sp>
      <p:pic>
        <p:nvPicPr>
          <p:cNvPr id="18" name="Picture 17" descr="BSWH_Logo_RGB.eps"/>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04801" y="6400800"/>
            <a:ext cx="1828800" cy="323959"/>
          </a:xfrm>
          <a:prstGeom prst="rect">
            <a:avLst/>
          </a:prstGeom>
        </p:spPr>
      </p:pic>
      <p:cxnSp>
        <p:nvCxnSpPr>
          <p:cNvPr id="19" name="Straight Connector 18"/>
          <p:cNvCxnSpPr/>
          <p:nvPr userDrawn="1"/>
        </p:nvCxnSpPr>
        <p:spPr>
          <a:xfrm>
            <a:off x="381000" y="6324600"/>
            <a:ext cx="8382000" cy="0"/>
          </a:xfrm>
          <a:prstGeom prst="line">
            <a:avLst/>
          </a:prstGeom>
          <a:ln>
            <a:solidFill>
              <a:srgbClr val="4D4D4D"/>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0" y="0"/>
            <a:ext cx="9144000" cy="228600"/>
          </a:xfrm>
          <a:prstGeom prst="rect">
            <a:avLst/>
          </a:prstGeom>
          <a:solidFill>
            <a:srgbClr val="006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userDrawn="1"/>
        </p:nvSpPr>
        <p:spPr>
          <a:xfrm>
            <a:off x="0" y="228600"/>
            <a:ext cx="9144000" cy="76200"/>
          </a:xfrm>
          <a:prstGeom prst="rect">
            <a:avLst/>
          </a:prstGeom>
          <a:solidFill>
            <a:srgbClr val="009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85759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3"/>
          <p:cNvSpPr>
            <a:spLocks noGrp="1"/>
          </p:cNvSpPr>
          <p:nvPr>
            <p:ph type="dt" sz="half" idx="10"/>
          </p:nvPr>
        </p:nvSpPr>
        <p:spPr>
          <a:xfrm>
            <a:off x="3505200" y="6264275"/>
            <a:ext cx="2133600" cy="365125"/>
          </a:xfrm>
        </p:spPr>
        <p:txBody>
          <a:bodyPr/>
          <a:lstStyle>
            <a:lvl1pPr algn="ctr">
              <a:defRPr sz="900">
                <a:solidFill>
                  <a:srgbClr val="0067B1"/>
                </a:solidFill>
                <a:latin typeface="Arial" pitchFamily="34" charset="0"/>
                <a:cs typeface="Arial" pitchFamily="34" charset="0"/>
              </a:defRPr>
            </a:lvl1pPr>
          </a:lstStyle>
          <a:p>
            <a:endParaRPr lang="en-US" dirty="0"/>
          </a:p>
        </p:txBody>
      </p:sp>
      <p:sp>
        <p:nvSpPr>
          <p:cNvPr id="9" name="Slide Number Placeholder 5"/>
          <p:cNvSpPr>
            <a:spLocks noGrp="1"/>
          </p:cNvSpPr>
          <p:nvPr>
            <p:ph type="sldNum" sz="quarter" idx="12"/>
          </p:nvPr>
        </p:nvSpPr>
        <p:spPr>
          <a:xfrm>
            <a:off x="6781800" y="6264275"/>
            <a:ext cx="2133600" cy="365125"/>
          </a:xfrm>
        </p:spPr>
        <p:txBody>
          <a:bodyPr/>
          <a:lstStyle>
            <a:lvl1pPr algn="r">
              <a:defRPr sz="900">
                <a:solidFill>
                  <a:srgbClr val="0067B1"/>
                </a:solidFill>
                <a:latin typeface="Arial" pitchFamily="34" charset="0"/>
                <a:cs typeface="Arial" pitchFamily="34" charset="0"/>
              </a:defRPr>
            </a:lvl1pPr>
          </a:lstStyle>
          <a:p>
            <a:fld id="{99FB7D82-1B90-44C0-ADB8-3A9D5731A9A8}" type="slidenum">
              <a:rPr lang="en-US" smtClean="0"/>
              <a:pPr/>
              <a:t>‹#›</a:t>
            </a:fld>
            <a:endParaRPr lang="en-US" dirty="0"/>
          </a:p>
        </p:txBody>
      </p:sp>
      <p:pic>
        <p:nvPicPr>
          <p:cNvPr id="10" name="Picture 9" descr="BSWH_Logo_RGB.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04801" y="6400800"/>
            <a:ext cx="1828800" cy="323959"/>
          </a:xfrm>
          <a:prstGeom prst="rect">
            <a:avLst/>
          </a:prstGeom>
        </p:spPr>
      </p:pic>
      <p:cxnSp>
        <p:nvCxnSpPr>
          <p:cNvPr id="11" name="Straight Connector 10"/>
          <p:cNvCxnSpPr/>
          <p:nvPr userDrawn="1"/>
        </p:nvCxnSpPr>
        <p:spPr>
          <a:xfrm>
            <a:off x="381000" y="6324600"/>
            <a:ext cx="8382000" cy="0"/>
          </a:xfrm>
          <a:prstGeom prst="line">
            <a:avLst/>
          </a:prstGeom>
          <a:ln>
            <a:solidFill>
              <a:srgbClr val="4D4D4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5029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BSWH.LAB.QM.0360.F1_V1</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FB7D82-1B90-44C0-ADB8-3A9D5731A9A8}" type="slidenum">
              <a:rPr lang="en-US" smtClean="0"/>
              <a:t>‹#›</a:t>
            </a:fld>
            <a:endParaRPr lang="en-US" dirty="0"/>
          </a:p>
        </p:txBody>
      </p:sp>
    </p:spTree>
    <p:extLst>
      <p:ext uri="{BB962C8B-B14F-4D97-AF65-F5344CB8AC3E}">
        <p14:creationId xmlns:p14="http://schemas.microsoft.com/office/powerpoint/2010/main" val="587406291"/>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Lst>
  <p:hf hdr="0" dt="0"/>
  <p:txStyles>
    <p:titleStyle>
      <a:lvl1pPr algn="ctr" defTabSz="914400" rtl="0" eaLnBrk="1" latinLnBrk="0" hangingPunct="1">
        <a:spcBef>
          <a:spcPct val="0"/>
        </a:spcBef>
        <a:buNone/>
        <a:defRPr sz="4400" kern="1200">
          <a:solidFill>
            <a:srgbClr val="0067B1"/>
          </a:solidFill>
          <a:latin typeface="Arial" pitchFamily="34" charset="0"/>
          <a:ea typeface="+mj-ea"/>
          <a:cs typeface="Arial" pitchFamily="34" charset="0"/>
        </a:defRPr>
      </a:lvl1pPr>
    </p:titleStyle>
    <p:bodyStyle>
      <a:lvl1pPr marL="233363" indent="-231775" algn="l" defTabSz="914400" rtl="0" eaLnBrk="1" latinLnBrk="0" hangingPunct="1">
        <a:spcBef>
          <a:spcPct val="20000"/>
        </a:spcBef>
        <a:buFont typeface="Arial" pitchFamily="34" charset="0"/>
        <a:buChar char="•"/>
        <a:defRPr sz="3200" kern="1200">
          <a:solidFill>
            <a:srgbClr val="4D4D4D"/>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rgbClr val="4D4D4D"/>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rgbClr val="4D4D4D"/>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rgbClr val="4D4D4D"/>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rgbClr val="4D4D4D"/>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2667000"/>
            <a:ext cx="7772400" cy="1470025"/>
          </a:xfrm>
        </p:spPr>
        <p:txBody>
          <a:bodyPr>
            <a:normAutofit fontScale="90000"/>
          </a:bodyPr>
          <a:lstStyle/>
          <a:p>
            <a:r>
              <a:rPr lang="en-US" sz="4900" dirty="0"/>
              <a:t>Annual Proficiency Testing Training</a:t>
            </a:r>
            <a:br>
              <a:rPr lang="en-US" dirty="0"/>
            </a:br>
            <a:endParaRPr lang="en-US" dirty="0"/>
          </a:p>
        </p:txBody>
      </p:sp>
      <p:sp>
        <p:nvSpPr>
          <p:cNvPr id="2" name="TextBox 1"/>
          <p:cNvSpPr txBox="1"/>
          <p:nvPr/>
        </p:nvSpPr>
        <p:spPr>
          <a:xfrm>
            <a:off x="6324600" y="6245516"/>
            <a:ext cx="2438400" cy="584775"/>
          </a:xfrm>
          <a:prstGeom prst="rect">
            <a:avLst/>
          </a:prstGeom>
          <a:noFill/>
        </p:spPr>
        <p:txBody>
          <a:bodyPr wrap="square" rtlCol="0">
            <a:spAutoFit/>
          </a:bodyPr>
          <a:lstStyle/>
          <a:p>
            <a:r>
              <a:rPr lang="en-US" sz="1400" dirty="0"/>
              <a:t>BSWH.LAB.QM.0360.F1_V1</a:t>
            </a:r>
          </a:p>
          <a:p>
            <a:endParaRPr lang="en-US" dirty="0"/>
          </a:p>
        </p:txBody>
      </p:sp>
    </p:spTree>
    <p:extLst>
      <p:ext uri="{BB962C8B-B14F-4D97-AF65-F5344CB8AC3E}">
        <p14:creationId xmlns:p14="http://schemas.microsoft.com/office/powerpoint/2010/main" val="3077818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0" y="762000"/>
            <a:ext cx="7772400" cy="1470025"/>
          </a:xfrm>
        </p:spPr>
        <p:txBody>
          <a:bodyPr>
            <a:normAutofit fontScale="90000"/>
          </a:bodyPr>
          <a:lstStyle/>
          <a:p>
            <a:r>
              <a:rPr lang="en-US" dirty="0"/>
              <a:t>What is Proficiency Testing (PT)?</a:t>
            </a:r>
            <a:br>
              <a:rPr lang="en-US" dirty="0"/>
            </a:br>
            <a:endParaRPr lang="en-US" dirty="0"/>
          </a:p>
        </p:txBody>
      </p:sp>
      <p:sp>
        <p:nvSpPr>
          <p:cNvPr id="5" name="Subtitle 4"/>
          <p:cNvSpPr>
            <a:spLocks noGrp="1"/>
          </p:cNvSpPr>
          <p:nvPr>
            <p:ph type="subTitle" idx="1"/>
          </p:nvPr>
        </p:nvSpPr>
        <p:spPr>
          <a:xfrm>
            <a:off x="1066800" y="1524000"/>
            <a:ext cx="7315200" cy="4876800"/>
          </a:xfrm>
        </p:spPr>
        <p:txBody>
          <a:bodyPr>
            <a:normAutofit/>
          </a:bodyPr>
          <a:lstStyle/>
          <a:p>
            <a:pPr marL="342900" indent="-342900" algn="l">
              <a:buFont typeface="Arial" panose="020B0604020202020204" pitchFamily="34" charset="0"/>
              <a:buChar char="•"/>
            </a:pPr>
            <a:r>
              <a:rPr lang="en-US" sz="2200" i="1" dirty="0">
                <a:solidFill>
                  <a:schemeClr val="tx1"/>
                </a:solidFill>
              </a:rPr>
              <a:t>The testing of unknown samples sent to a laboratory by a Health and Human Services (HHS) -approved PT program. </a:t>
            </a:r>
          </a:p>
          <a:p>
            <a:pPr marL="342900" indent="-342900" algn="l">
              <a:buFont typeface="Arial" panose="020B0604020202020204" pitchFamily="34" charset="0"/>
              <a:buChar char="•"/>
            </a:pPr>
            <a:r>
              <a:rPr lang="en-US" sz="2200" i="1" dirty="0">
                <a:solidFill>
                  <a:schemeClr val="tx1"/>
                </a:solidFill>
              </a:rPr>
              <a:t>Most sets of PT samples are sent to participating laboratories on a scheduled basis (usually three times per year). </a:t>
            </a:r>
          </a:p>
          <a:p>
            <a:pPr marL="342900" indent="-342900" algn="l">
              <a:buFont typeface="Arial" panose="020B0604020202020204" pitchFamily="34" charset="0"/>
              <a:buChar char="•"/>
            </a:pPr>
            <a:r>
              <a:rPr lang="en-US" sz="2200" i="1" dirty="0">
                <a:solidFill>
                  <a:schemeClr val="tx1"/>
                </a:solidFill>
              </a:rPr>
              <a:t>After testing, the laboratory reports its sample results back to their PT program. The program grades the results using the CLIA grading criteria and sends the laboratory their scores. </a:t>
            </a:r>
          </a:p>
          <a:p>
            <a:pPr marL="342900" indent="-342900" algn="l">
              <a:buFont typeface="Arial" panose="020B0604020202020204" pitchFamily="34" charset="0"/>
              <a:buChar char="•"/>
            </a:pPr>
            <a:r>
              <a:rPr lang="en-US" sz="2200" i="1" dirty="0">
                <a:solidFill>
                  <a:schemeClr val="tx1"/>
                </a:solidFill>
              </a:rPr>
              <a:t>CMS and accreditation organizations routinely monitor their laboratories’ performance.</a:t>
            </a:r>
          </a:p>
          <a:p>
            <a:pPr marL="342900" indent="-342900" algn="l">
              <a:buFont typeface="Arial" panose="020B0604020202020204" pitchFamily="34" charset="0"/>
              <a:buChar char="•"/>
            </a:pPr>
            <a:endParaRPr lang="en-US" sz="2200" i="1" dirty="0">
              <a:solidFill>
                <a:schemeClr val="tx1"/>
              </a:solidFill>
            </a:endParaRPr>
          </a:p>
        </p:txBody>
      </p:sp>
      <p:sp>
        <p:nvSpPr>
          <p:cNvPr id="2" name="Rectangle 1"/>
          <p:cNvSpPr/>
          <p:nvPr/>
        </p:nvSpPr>
        <p:spPr>
          <a:xfrm>
            <a:off x="6248400" y="6216134"/>
            <a:ext cx="2186752" cy="307777"/>
          </a:xfrm>
          <a:prstGeom prst="rect">
            <a:avLst/>
          </a:prstGeom>
        </p:spPr>
        <p:txBody>
          <a:bodyPr wrap="none">
            <a:spAutoFit/>
          </a:bodyPr>
          <a:lstStyle/>
          <a:p>
            <a:r>
              <a:rPr lang="en-US" sz="1400" dirty="0"/>
              <a:t>BSWH.LAB.QM.0360.F1_V1</a:t>
            </a:r>
          </a:p>
        </p:txBody>
      </p:sp>
    </p:spTree>
    <p:extLst>
      <p:ext uri="{BB962C8B-B14F-4D97-AF65-F5344CB8AC3E}">
        <p14:creationId xmlns:p14="http://schemas.microsoft.com/office/powerpoint/2010/main" val="2738813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0" y="762000"/>
            <a:ext cx="7772400" cy="1470025"/>
          </a:xfrm>
        </p:spPr>
        <p:txBody>
          <a:bodyPr>
            <a:normAutofit/>
          </a:bodyPr>
          <a:lstStyle/>
          <a:p>
            <a:r>
              <a:rPr lang="en-US" dirty="0"/>
              <a:t>Why is (PT) Important?</a:t>
            </a:r>
            <a:br>
              <a:rPr lang="en-US" dirty="0"/>
            </a:br>
            <a:endParaRPr lang="en-US" dirty="0"/>
          </a:p>
        </p:txBody>
      </p:sp>
      <p:sp>
        <p:nvSpPr>
          <p:cNvPr id="5" name="Subtitle 4"/>
          <p:cNvSpPr>
            <a:spLocks noGrp="1"/>
          </p:cNvSpPr>
          <p:nvPr>
            <p:ph type="subTitle" idx="1"/>
          </p:nvPr>
        </p:nvSpPr>
        <p:spPr>
          <a:xfrm>
            <a:off x="1066800" y="1969655"/>
            <a:ext cx="7315200" cy="4876800"/>
          </a:xfrm>
        </p:spPr>
        <p:txBody>
          <a:bodyPr>
            <a:normAutofit/>
          </a:bodyPr>
          <a:lstStyle/>
          <a:p>
            <a:pPr marL="342900" indent="-342900" algn="l">
              <a:buFont typeface="Arial" panose="020B0604020202020204" pitchFamily="34" charset="0"/>
              <a:buChar char="•"/>
            </a:pPr>
            <a:r>
              <a:rPr lang="en-US" sz="2200" i="1" dirty="0">
                <a:solidFill>
                  <a:schemeClr val="tx1"/>
                </a:solidFill>
              </a:rPr>
              <a:t>It is a tool the laboratory can use to verify the accuracy and reliability of its testing, and can also be used to validate the entire testing process, including competency of testing personnel. </a:t>
            </a:r>
          </a:p>
          <a:p>
            <a:pPr marL="342900" indent="-342900" algn="l">
              <a:buFont typeface="Arial" panose="020B0604020202020204" pitchFamily="34" charset="0"/>
              <a:buChar char="•"/>
            </a:pPr>
            <a:r>
              <a:rPr lang="en-US" sz="2200" i="1" dirty="0">
                <a:solidFill>
                  <a:schemeClr val="tx1"/>
                </a:solidFill>
              </a:rPr>
              <a:t>Routine reviews of PT reports by the laboratory staff and the laboratory director will alert them to areas of testing that are not performing as expected, as well as indicate subtle shifts and trends that, over time, would affect patient results.</a:t>
            </a:r>
          </a:p>
          <a:p>
            <a:pPr marL="342900" indent="-342900" algn="l">
              <a:buFont typeface="Arial" panose="020B0604020202020204" pitchFamily="34" charset="0"/>
              <a:buChar char="•"/>
            </a:pPr>
            <a:endParaRPr lang="en-US" sz="2200" i="1" dirty="0">
              <a:solidFill>
                <a:schemeClr val="tx1"/>
              </a:solidFill>
            </a:endParaRPr>
          </a:p>
        </p:txBody>
      </p:sp>
      <p:sp>
        <p:nvSpPr>
          <p:cNvPr id="2" name="Rectangle 1"/>
          <p:cNvSpPr/>
          <p:nvPr/>
        </p:nvSpPr>
        <p:spPr>
          <a:xfrm>
            <a:off x="5920334" y="6172200"/>
            <a:ext cx="2186752" cy="307777"/>
          </a:xfrm>
          <a:prstGeom prst="rect">
            <a:avLst/>
          </a:prstGeom>
        </p:spPr>
        <p:txBody>
          <a:bodyPr wrap="none">
            <a:spAutoFit/>
          </a:bodyPr>
          <a:lstStyle/>
          <a:p>
            <a:r>
              <a:rPr lang="en-US" sz="1400" dirty="0"/>
              <a:t>BSWH.LAB.QM.0360.F1_V1</a:t>
            </a:r>
          </a:p>
        </p:txBody>
      </p:sp>
    </p:spTree>
    <p:extLst>
      <p:ext uri="{BB962C8B-B14F-4D97-AF65-F5344CB8AC3E}">
        <p14:creationId xmlns:p14="http://schemas.microsoft.com/office/powerpoint/2010/main" val="2800959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609600"/>
            <a:ext cx="7772400" cy="1470025"/>
          </a:xfrm>
        </p:spPr>
        <p:txBody>
          <a:bodyPr>
            <a:normAutofit/>
          </a:bodyPr>
          <a:lstStyle/>
          <a:p>
            <a:r>
              <a:rPr lang="en-US" sz="4000" dirty="0"/>
              <a:t>Handling of PT</a:t>
            </a:r>
            <a:br>
              <a:rPr lang="en-US" dirty="0"/>
            </a:br>
            <a:endParaRPr lang="en-US" dirty="0"/>
          </a:p>
        </p:txBody>
      </p:sp>
      <p:sp>
        <p:nvSpPr>
          <p:cNvPr id="5" name="Subtitle 4"/>
          <p:cNvSpPr>
            <a:spLocks noGrp="1"/>
          </p:cNvSpPr>
          <p:nvPr>
            <p:ph type="subTitle" idx="1"/>
          </p:nvPr>
        </p:nvSpPr>
        <p:spPr>
          <a:xfrm>
            <a:off x="685800" y="1346921"/>
            <a:ext cx="7315200" cy="4876800"/>
          </a:xfrm>
        </p:spPr>
        <p:txBody>
          <a:bodyPr>
            <a:normAutofit fontScale="92500"/>
          </a:bodyPr>
          <a:lstStyle/>
          <a:p>
            <a:pPr marL="342900" indent="-342900" algn="l">
              <a:buFont typeface="Arial" panose="020B0604020202020204" pitchFamily="34" charset="0"/>
              <a:buChar char="•"/>
            </a:pPr>
            <a:r>
              <a:rPr lang="en-US" sz="1900" i="1" u="sng" dirty="0">
                <a:solidFill>
                  <a:schemeClr val="tx1"/>
                </a:solidFill>
              </a:rPr>
              <a:t>PT samples must be tested in the same manner you test patient specimens. </a:t>
            </a:r>
          </a:p>
          <a:p>
            <a:pPr marL="342900" indent="-342900" algn="l">
              <a:buFont typeface="Arial" panose="020B0604020202020204" pitchFamily="34" charset="0"/>
              <a:buChar char="•"/>
            </a:pPr>
            <a:r>
              <a:rPr lang="en-US" sz="1900" i="1" dirty="0">
                <a:solidFill>
                  <a:schemeClr val="tx1"/>
                </a:solidFill>
              </a:rPr>
              <a:t>This means testing the PT samples the same number of times as you would patient specimens, at the same time as patient specimens, by the same personnel that routinely test the patient specimens, and using the same test system, including analyzer and reagents, that is routinely used for the patient specimens. </a:t>
            </a:r>
          </a:p>
          <a:p>
            <a:pPr marL="342900" indent="-342900" algn="l">
              <a:buFont typeface="Arial" panose="020B0604020202020204" pitchFamily="34" charset="0"/>
              <a:buChar char="•"/>
            </a:pPr>
            <a:r>
              <a:rPr lang="en-US" sz="1900" i="1" dirty="0">
                <a:solidFill>
                  <a:schemeClr val="tx1"/>
                </a:solidFill>
              </a:rPr>
              <a:t>PT samples should not be analyzed in duplicate (repeated) unless patient samples are routinely analyzed in the same manner.  </a:t>
            </a:r>
          </a:p>
          <a:p>
            <a:pPr marL="342900" indent="-342900" algn="l">
              <a:buFont typeface="Arial" panose="020B0604020202020204" pitchFamily="34" charset="0"/>
              <a:buChar char="•"/>
            </a:pPr>
            <a:r>
              <a:rPr lang="en-US" sz="1900" i="1" dirty="0">
                <a:solidFill>
                  <a:schemeClr val="tx1"/>
                </a:solidFill>
              </a:rPr>
              <a:t>With respect to morphologic examinations (identification of cell types and microorganisms; etc.), group review and consensus identifications are permitted only for unknown samples that would ordinarily be reviewed by more than one person on an actual patient sample.</a:t>
            </a:r>
          </a:p>
          <a:p>
            <a:pPr marL="342900" indent="-342900" algn="l">
              <a:buFont typeface="Arial" panose="020B0604020202020204" pitchFamily="34" charset="0"/>
              <a:buChar char="•"/>
            </a:pPr>
            <a:r>
              <a:rPr lang="en-US" sz="1900" i="1" dirty="0">
                <a:solidFill>
                  <a:schemeClr val="tx1"/>
                </a:solidFill>
              </a:rPr>
              <a:t>PT samples should be rotated among all testing personnel in your laboratory.</a:t>
            </a:r>
          </a:p>
          <a:p>
            <a:pPr marL="342900" indent="-342900" algn="l">
              <a:buFont typeface="Arial" panose="020B0604020202020204" pitchFamily="34" charset="0"/>
              <a:buChar char="•"/>
            </a:pPr>
            <a:endParaRPr lang="en-US" sz="1900" i="1" dirty="0">
              <a:solidFill>
                <a:schemeClr val="tx1"/>
              </a:solidFill>
            </a:endParaRPr>
          </a:p>
        </p:txBody>
      </p:sp>
      <p:sp>
        <p:nvSpPr>
          <p:cNvPr id="2" name="Rectangle 1"/>
          <p:cNvSpPr/>
          <p:nvPr/>
        </p:nvSpPr>
        <p:spPr>
          <a:xfrm>
            <a:off x="5943600" y="6223721"/>
            <a:ext cx="2186752" cy="307777"/>
          </a:xfrm>
          <a:prstGeom prst="rect">
            <a:avLst/>
          </a:prstGeom>
        </p:spPr>
        <p:txBody>
          <a:bodyPr wrap="none">
            <a:spAutoFit/>
          </a:bodyPr>
          <a:lstStyle/>
          <a:p>
            <a:r>
              <a:rPr lang="en-US" sz="1400" dirty="0"/>
              <a:t>BSWH.LAB.QM.0360.F1_V1</a:t>
            </a:r>
          </a:p>
        </p:txBody>
      </p:sp>
    </p:spTree>
    <p:extLst>
      <p:ext uri="{BB962C8B-B14F-4D97-AF65-F5344CB8AC3E}">
        <p14:creationId xmlns:p14="http://schemas.microsoft.com/office/powerpoint/2010/main" val="3836570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609600"/>
            <a:ext cx="7772400" cy="1470025"/>
          </a:xfrm>
        </p:spPr>
        <p:txBody>
          <a:bodyPr>
            <a:normAutofit/>
          </a:bodyPr>
          <a:lstStyle/>
          <a:p>
            <a:r>
              <a:rPr lang="en-US" sz="4000" dirty="0"/>
              <a:t>Handling of PT, continued</a:t>
            </a:r>
            <a:br>
              <a:rPr lang="en-US" dirty="0"/>
            </a:br>
            <a:endParaRPr lang="en-US" dirty="0"/>
          </a:p>
        </p:txBody>
      </p:sp>
      <p:sp>
        <p:nvSpPr>
          <p:cNvPr id="5" name="Subtitle 4"/>
          <p:cNvSpPr>
            <a:spLocks noGrp="1"/>
          </p:cNvSpPr>
          <p:nvPr>
            <p:ph type="subTitle" idx="1"/>
          </p:nvPr>
        </p:nvSpPr>
        <p:spPr>
          <a:xfrm>
            <a:off x="914400" y="1752600"/>
            <a:ext cx="7315200" cy="4876800"/>
          </a:xfrm>
        </p:spPr>
        <p:txBody>
          <a:bodyPr>
            <a:normAutofit/>
          </a:bodyPr>
          <a:lstStyle/>
          <a:p>
            <a:pPr marL="342900" indent="-342900" algn="l">
              <a:buFont typeface="Arial" panose="020B0604020202020204" pitchFamily="34" charset="0"/>
              <a:buChar char="•"/>
            </a:pPr>
            <a:r>
              <a:rPr lang="en-US" sz="1800" i="1" dirty="0">
                <a:solidFill>
                  <a:schemeClr val="tx1"/>
                </a:solidFill>
              </a:rPr>
              <a:t>Please note that some PT sample preparation may be necessary before testing. </a:t>
            </a:r>
          </a:p>
          <a:p>
            <a:pPr marL="342900" indent="-342900" algn="l">
              <a:buFont typeface="Arial" panose="020B0604020202020204" pitchFamily="34" charset="0"/>
              <a:buChar char="•"/>
            </a:pPr>
            <a:r>
              <a:rPr lang="en-US" sz="1800" i="1" dirty="0">
                <a:solidFill>
                  <a:schemeClr val="tx1"/>
                </a:solidFill>
              </a:rPr>
              <a:t>It is important for you to read the specimen handling and preparation sections of the PT booklet that comes with each event to determine if PT samples require special treatment prior to testing. </a:t>
            </a:r>
          </a:p>
          <a:p>
            <a:pPr marL="342900" indent="-342900" algn="l">
              <a:buFont typeface="Arial" panose="020B0604020202020204" pitchFamily="34" charset="0"/>
              <a:buChar char="•"/>
            </a:pPr>
            <a:r>
              <a:rPr lang="en-US" sz="1800" i="1" dirty="0">
                <a:solidFill>
                  <a:schemeClr val="tx1"/>
                </a:solidFill>
              </a:rPr>
              <a:t>In other words, after preparation, PT samples must be treated in the same manner as patient specimens. </a:t>
            </a:r>
          </a:p>
          <a:p>
            <a:pPr marL="342900" indent="-342900" algn="l">
              <a:buFont typeface="Arial" panose="020B0604020202020204" pitchFamily="34" charset="0"/>
              <a:buChar char="•"/>
            </a:pPr>
            <a:endParaRPr lang="en-US" sz="1900" i="1" dirty="0">
              <a:solidFill>
                <a:schemeClr val="tx1"/>
              </a:solidFill>
            </a:endParaRPr>
          </a:p>
        </p:txBody>
      </p:sp>
      <p:sp>
        <p:nvSpPr>
          <p:cNvPr id="2" name="Rectangle 1"/>
          <p:cNvSpPr/>
          <p:nvPr/>
        </p:nvSpPr>
        <p:spPr>
          <a:xfrm>
            <a:off x="6553200" y="6321623"/>
            <a:ext cx="2186752" cy="307777"/>
          </a:xfrm>
          <a:prstGeom prst="rect">
            <a:avLst/>
          </a:prstGeom>
        </p:spPr>
        <p:txBody>
          <a:bodyPr wrap="none">
            <a:spAutoFit/>
          </a:bodyPr>
          <a:lstStyle/>
          <a:p>
            <a:r>
              <a:rPr lang="en-US" sz="1400" dirty="0"/>
              <a:t>BSWH.LAB.QM.0360.F1_V1</a:t>
            </a:r>
          </a:p>
        </p:txBody>
      </p:sp>
    </p:spTree>
    <p:extLst>
      <p:ext uri="{BB962C8B-B14F-4D97-AF65-F5344CB8AC3E}">
        <p14:creationId xmlns:p14="http://schemas.microsoft.com/office/powerpoint/2010/main" val="1935786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609600"/>
            <a:ext cx="7772400" cy="1470025"/>
          </a:xfrm>
        </p:spPr>
        <p:txBody>
          <a:bodyPr>
            <a:normAutofit/>
          </a:bodyPr>
          <a:lstStyle/>
          <a:p>
            <a:r>
              <a:rPr lang="en-US" sz="4000" dirty="0"/>
              <a:t>PT Referral</a:t>
            </a:r>
            <a:br>
              <a:rPr lang="en-US" dirty="0"/>
            </a:br>
            <a:endParaRPr lang="en-US" dirty="0"/>
          </a:p>
        </p:txBody>
      </p:sp>
      <p:sp>
        <p:nvSpPr>
          <p:cNvPr id="5" name="Subtitle 4"/>
          <p:cNvSpPr>
            <a:spLocks noGrp="1"/>
          </p:cNvSpPr>
          <p:nvPr>
            <p:ph type="subTitle" idx="1"/>
          </p:nvPr>
        </p:nvSpPr>
        <p:spPr>
          <a:xfrm>
            <a:off x="762000" y="1447800"/>
            <a:ext cx="7315200" cy="4876800"/>
          </a:xfrm>
        </p:spPr>
        <p:txBody>
          <a:bodyPr>
            <a:normAutofit/>
          </a:bodyPr>
          <a:lstStyle/>
          <a:p>
            <a:pPr marL="342900" indent="-342900" algn="l">
              <a:buFont typeface="Arial" panose="020B0604020202020204" pitchFamily="34" charset="0"/>
              <a:buChar char="•"/>
            </a:pPr>
            <a:r>
              <a:rPr lang="en-US" sz="1800" i="1" u="sng" dirty="0">
                <a:solidFill>
                  <a:schemeClr val="tx1"/>
                </a:solidFill>
              </a:rPr>
              <a:t>Never send PT samples out of your laboratory for any reason</a:t>
            </a:r>
            <a:r>
              <a:rPr lang="en-US" sz="1800" i="1" dirty="0">
                <a:solidFill>
                  <a:schemeClr val="tx1"/>
                </a:solidFill>
              </a:rPr>
              <a:t>, even if you routinely send out patient specimens for additional testing. </a:t>
            </a:r>
          </a:p>
          <a:p>
            <a:pPr marL="342900" indent="-342900" algn="l">
              <a:buFont typeface="Arial" panose="020B0604020202020204" pitchFamily="34" charset="0"/>
              <a:buChar char="•"/>
            </a:pPr>
            <a:r>
              <a:rPr lang="en-US" sz="1800" i="1" dirty="0">
                <a:solidFill>
                  <a:schemeClr val="tx1"/>
                </a:solidFill>
              </a:rPr>
              <a:t>PT referral is when one laboratory (Laboratory A) sends its PT samples to another laboratory (Laboratory B) or multiple laboratories (Laboratories B, C, D, etc.) for any reason. </a:t>
            </a:r>
          </a:p>
          <a:p>
            <a:pPr marL="342900" indent="-342900" algn="l">
              <a:buFont typeface="Arial" panose="020B0604020202020204" pitchFamily="34" charset="0"/>
              <a:buChar char="•"/>
            </a:pPr>
            <a:r>
              <a:rPr lang="en-US" sz="1800" i="1" u="sng" dirty="0">
                <a:solidFill>
                  <a:schemeClr val="tx1"/>
                </a:solidFill>
              </a:rPr>
              <a:t>Never accept PT samples from another laboratory for any reason</a:t>
            </a:r>
            <a:r>
              <a:rPr lang="en-US" sz="1800" i="1" dirty="0">
                <a:solidFill>
                  <a:schemeClr val="tx1"/>
                </a:solidFill>
              </a:rPr>
              <a:t>.  </a:t>
            </a:r>
          </a:p>
          <a:p>
            <a:pPr marL="342900" indent="-342900" algn="l">
              <a:buFont typeface="Arial" panose="020B0604020202020204" pitchFamily="34" charset="0"/>
              <a:buChar char="•"/>
            </a:pPr>
            <a:r>
              <a:rPr lang="en-US" sz="1800" i="1" dirty="0">
                <a:solidFill>
                  <a:schemeClr val="tx1"/>
                </a:solidFill>
              </a:rPr>
              <a:t>Whether or not acts are authorized or even known by the laboratory’s management, a laboratory is responsible for the acts of its employees. </a:t>
            </a:r>
          </a:p>
          <a:p>
            <a:pPr marL="342900" indent="-342900" algn="l">
              <a:buFont typeface="Arial" panose="020B0604020202020204" pitchFamily="34" charset="0"/>
              <a:buChar char="•"/>
            </a:pPr>
            <a:r>
              <a:rPr lang="en-US" sz="1800" i="1" dirty="0">
                <a:solidFill>
                  <a:schemeClr val="tx1"/>
                </a:solidFill>
              </a:rPr>
              <a:t>Your laboratory should only test the PT sample as it would a patient specimen up until the point it would refer a patient specimen to a second laboratory for any form of further testing (i.e., distributive, confirmatory, reflex testing).</a:t>
            </a:r>
          </a:p>
          <a:p>
            <a:pPr algn="l"/>
            <a:endParaRPr lang="en-US" sz="1800" i="1" dirty="0">
              <a:solidFill>
                <a:schemeClr val="tx1"/>
              </a:solidFill>
            </a:endParaRPr>
          </a:p>
        </p:txBody>
      </p:sp>
      <p:sp>
        <p:nvSpPr>
          <p:cNvPr id="2" name="Rectangle 1"/>
          <p:cNvSpPr/>
          <p:nvPr/>
        </p:nvSpPr>
        <p:spPr>
          <a:xfrm>
            <a:off x="6629400" y="6287655"/>
            <a:ext cx="2186752" cy="307777"/>
          </a:xfrm>
          <a:prstGeom prst="rect">
            <a:avLst/>
          </a:prstGeom>
        </p:spPr>
        <p:txBody>
          <a:bodyPr wrap="none">
            <a:spAutoFit/>
          </a:bodyPr>
          <a:lstStyle/>
          <a:p>
            <a:r>
              <a:rPr lang="en-US" sz="1400" dirty="0"/>
              <a:t>BSWH.LAB.QM.0360.F1_V1</a:t>
            </a:r>
          </a:p>
        </p:txBody>
      </p:sp>
    </p:spTree>
    <p:extLst>
      <p:ext uri="{BB962C8B-B14F-4D97-AF65-F5344CB8AC3E}">
        <p14:creationId xmlns:p14="http://schemas.microsoft.com/office/powerpoint/2010/main" val="1889629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609600"/>
            <a:ext cx="7772400" cy="1470025"/>
          </a:xfrm>
        </p:spPr>
        <p:txBody>
          <a:bodyPr>
            <a:normAutofit/>
          </a:bodyPr>
          <a:lstStyle/>
          <a:p>
            <a:r>
              <a:rPr lang="en-US" sz="4000" dirty="0"/>
              <a:t>Discussing PT with Other Labs</a:t>
            </a:r>
            <a:br>
              <a:rPr lang="en-US" dirty="0"/>
            </a:br>
            <a:endParaRPr lang="en-US" dirty="0"/>
          </a:p>
        </p:txBody>
      </p:sp>
      <p:sp>
        <p:nvSpPr>
          <p:cNvPr id="5" name="Subtitle 4"/>
          <p:cNvSpPr>
            <a:spLocks noGrp="1"/>
          </p:cNvSpPr>
          <p:nvPr>
            <p:ph type="subTitle" idx="1"/>
          </p:nvPr>
        </p:nvSpPr>
        <p:spPr>
          <a:xfrm>
            <a:off x="914400" y="1600200"/>
            <a:ext cx="7315200" cy="4876800"/>
          </a:xfrm>
        </p:spPr>
        <p:txBody>
          <a:bodyPr>
            <a:normAutofit/>
          </a:bodyPr>
          <a:lstStyle/>
          <a:p>
            <a:pPr marL="342900" indent="-342900" algn="l">
              <a:buFont typeface="Arial" panose="020B0604020202020204" pitchFamily="34" charset="0"/>
              <a:buChar char="•"/>
            </a:pPr>
            <a:r>
              <a:rPr lang="en-US" sz="2400" i="1" dirty="0">
                <a:solidFill>
                  <a:schemeClr val="tx1"/>
                </a:solidFill>
              </a:rPr>
              <a:t>Never discuss your PT results with another laboratory and never enter into discussion with another laboratory about their PT results before the PT event cut-off date. </a:t>
            </a:r>
          </a:p>
          <a:p>
            <a:pPr marL="342900" indent="-342900" algn="l">
              <a:buFont typeface="Arial" panose="020B0604020202020204" pitchFamily="34" charset="0"/>
              <a:buChar char="•"/>
            </a:pPr>
            <a:r>
              <a:rPr lang="en-US" sz="2400" i="1" dirty="0">
                <a:solidFill>
                  <a:schemeClr val="tx1"/>
                </a:solidFill>
              </a:rPr>
              <a:t>This activity may result in sanction(s) taken against your Laboratory.  </a:t>
            </a:r>
          </a:p>
          <a:p>
            <a:pPr algn="l"/>
            <a:endParaRPr lang="en-US" sz="1800" i="1" dirty="0">
              <a:solidFill>
                <a:schemeClr val="tx1"/>
              </a:solidFill>
            </a:endParaRPr>
          </a:p>
        </p:txBody>
      </p:sp>
      <p:sp>
        <p:nvSpPr>
          <p:cNvPr id="2" name="Rectangle 1"/>
          <p:cNvSpPr/>
          <p:nvPr/>
        </p:nvSpPr>
        <p:spPr>
          <a:xfrm>
            <a:off x="6705600" y="6248400"/>
            <a:ext cx="2186752" cy="307777"/>
          </a:xfrm>
          <a:prstGeom prst="rect">
            <a:avLst/>
          </a:prstGeom>
        </p:spPr>
        <p:txBody>
          <a:bodyPr wrap="none">
            <a:spAutoFit/>
          </a:bodyPr>
          <a:lstStyle/>
          <a:p>
            <a:r>
              <a:rPr lang="en-US" sz="1400" dirty="0"/>
              <a:t>BSWH.LAB.QM.0360.F1_V1</a:t>
            </a:r>
          </a:p>
        </p:txBody>
      </p:sp>
    </p:spTree>
    <p:extLst>
      <p:ext uri="{BB962C8B-B14F-4D97-AF65-F5344CB8AC3E}">
        <p14:creationId xmlns:p14="http://schemas.microsoft.com/office/powerpoint/2010/main" val="3390479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609600"/>
            <a:ext cx="7772400" cy="1470025"/>
          </a:xfrm>
        </p:spPr>
        <p:txBody>
          <a:bodyPr>
            <a:normAutofit/>
          </a:bodyPr>
          <a:lstStyle/>
          <a:p>
            <a:r>
              <a:rPr lang="en-US" sz="4000" dirty="0"/>
              <a:t>Reporting PT</a:t>
            </a:r>
            <a:br>
              <a:rPr lang="en-US" dirty="0"/>
            </a:br>
            <a:endParaRPr lang="en-US" dirty="0"/>
          </a:p>
        </p:txBody>
      </p:sp>
      <p:sp>
        <p:nvSpPr>
          <p:cNvPr id="5" name="Subtitle 4"/>
          <p:cNvSpPr>
            <a:spLocks noGrp="1"/>
          </p:cNvSpPr>
          <p:nvPr>
            <p:ph type="subTitle" idx="1"/>
          </p:nvPr>
        </p:nvSpPr>
        <p:spPr>
          <a:xfrm>
            <a:off x="914400" y="1600200"/>
            <a:ext cx="7315200" cy="4876800"/>
          </a:xfrm>
        </p:spPr>
        <p:txBody>
          <a:bodyPr>
            <a:normAutofit/>
          </a:bodyPr>
          <a:lstStyle/>
          <a:p>
            <a:pPr marL="342900" indent="-342900" algn="l">
              <a:buFont typeface="Arial" panose="020B0604020202020204" pitchFamily="34" charset="0"/>
              <a:buChar char="•"/>
            </a:pPr>
            <a:r>
              <a:rPr lang="en-US" sz="2400" i="1" dirty="0">
                <a:solidFill>
                  <a:schemeClr val="tx1"/>
                </a:solidFill>
              </a:rPr>
              <a:t>PT results must be reported by personnel at the laboratory where PT was performed.  </a:t>
            </a:r>
          </a:p>
          <a:p>
            <a:pPr marL="342900" indent="-342900" algn="l">
              <a:buFont typeface="Arial" panose="020B0604020202020204" pitchFamily="34" charset="0"/>
              <a:buChar char="•"/>
            </a:pPr>
            <a:r>
              <a:rPr lang="en-US" sz="2400" i="1" dirty="0">
                <a:solidFill>
                  <a:schemeClr val="tx1"/>
                </a:solidFill>
              </a:rPr>
              <a:t>BSWH Laboratories strictly prohibit personnel from accessing proficiency testing records from other BSWH laboratories.</a:t>
            </a:r>
          </a:p>
          <a:p>
            <a:pPr marL="342900" indent="-342900" algn="l">
              <a:buFont typeface="Arial" panose="020B0604020202020204" pitchFamily="34" charset="0"/>
              <a:buChar char="•"/>
            </a:pPr>
            <a:endParaRPr lang="en-US" sz="2400" i="1" dirty="0">
              <a:solidFill>
                <a:schemeClr val="tx1"/>
              </a:solidFill>
            </a:endParaRPr>
          </a:p>
          <a:p>
            <a:pPr algn="l"/>
            <a:endParaRPr lang="en-US" sz="1800" i="1" dirty="0">
              <a:solidFill>
                <a:schemeClr val="tx1"/>
              </a:solidFill>
            </a:endParaRPr>
          </a:p>
        </p:txBody>
      </p:sp>
      <p:sp>
        <p:nvSpPr>
          <p:cNvPr id="2" name="Rectangle 1"/>
          <p:cNvSpPr/>
          <p:nvPr/>
        </p:nvSpPr>
        <p:spPr>
          <a:xfrm>
            <a:off x="6705600" y="6323111"/>
            <a:ext cx="2186752" cy="307777"/>
          </a:xfrm>
          <a:prstGeom prst="rect">
            <a:avLst/>
          </a:prstGeom>
        </p:spPr>
        <p:txBody>
          <a:bodyPr wrap="none">
            <a:spAutoFit/>
          </a:bodyPr>
          <a:lstStyle/>
          <a:p>
            <a:r>
              <a:rPr lang="en-US" sz="1400" dirty="0"/>
              <a:t>BSWH.LAB.QM.0360.F1_V1</a:t>
            </a:r>
          </a:p>
        </p:txBody>
      </p:sp>
    </p:spTree>
    <p:extLst>
      <p:ext uri="{BB962C8B-B14F-4D97-AF65-F5344CB8AC3E}">
        <p14:creationId xmlns:p14="http://schemas.microsoft.com/office/powerpoint/2010/main" val="143640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0" y="762000"/>
            <a:ext cx="7772400" cy="1470025"/>
          </a:xfrm>
        </p:spPr>
        <p:txBody>
          <a:bodyPr>
            <a:normAutofit/>
          </a:bodyPr>
          <a:lstStyle/>
          <a:p>
            <a:r>
              <a:rPr lang="en-US" sz="4000" dirty="0"/>
              <a:t>Record Retention of PT</a:t>
            </a:r>
            <a:br>
              <a:rPr lang="en-US" dirty="0"/>
            </a:br>
            <a:endParaRPr lang="en-US" dirty="0"/>
          </a:p>
        </p:txBody>
      </p:sp>
      <p:sp>
        <p:nvSpPr>
          <p:cNvPr id="5" name="Subtitle 4"/>
          <p:cNvSpPr>
            <a:spLocks noGrp="1"/>
          </p:cNvSpPr>
          <p:nvPr>
            <p:ph type="subTitle" idx="1"/>
          </p:nvPr>
        </p:nvSpPr>
        <p:spPr>
          <a:xfrm>
            <a:off x="914400" y="1676400"/>
            <a:ext cx="7315200" cy="4876800"/>
          </a:xfrm>
        </p:spPr>
        <p:txBody>
          <a:bodyPr>
            <a:normAutofit/>
          </a:bodyPr>
          <a:lstStyle/>
          <a:p>
            <a:pPr marL="342900" indent="-342900" algn="l">
              <a:buFont typeface="Arial" panose="020B0604020202020204" pitchFamily="34" charset="0"/>
              <a:buChar char="•"/>
            </a:pPr>
            <a:r>
              <a:rPr lang="en-US" sz="1900" i="1" dirty="0">
                <a:solidFill>
                  <a:schemeClr val="tx1"/>
                </a:solidFill>
              </a:rPr>
              <a:t>You must keep a copy of all your records, such as the step by step PT sample preparation and handling, all the steps taken in the testing of the sample, instrument printouts, a copy of the PT program results form used to record and submit your PT results (includes the attestation statement), and the PT program’s evaluation of your laboratory’s performance, etc.</a:t>
            </a:r>
          </a:p>
          <a:p>
            <a:pPr marL="342900" indent="-342900" algn="l">
              <a:buFont typeface="Arial" panose="020B0604020202020204" pitchFamily="34" charset="0"/>
              <a:buChar char="•"/>
            </a:pPr>
            <a:r>
              <a:rPr lang="en-US" sz="1900" i="1" dirty="0">
                <a:solidFill>
                  <a:schemeClr val="tx1"/>
                </a:solidFill>
              </a:rPr>
              <a:t>These copies must be maintained for a minimum of two years from the date of the PT event (five years for Transfusion Medicine). </a:t>
            </a:r>
          </a:p>
          <a:p>
            <a:pPr marL="342900" indent="-342900" algn="l">
              <a:buFont typeface="Arial" panose="020B0604020202020204" pitchFamily="34" charset="0"/>
              <a:buChar char="•"/>
            </a:pPr>
            <a:r>
              <a:rPr lang="en-US" sz="1900" i="1" dirty="0">
                <a:solidFill>
                  <a:schemeClr val="tx1"/>
                </a:solidFill>
              </a:rPr>
              <a:t>If any corrective actions are taken as a result of an unsatisfactory or unacceptable score, records of these actions must also be maintained for two years (five years for Transfusion Medicine). </a:t>
            </a:r>
          </a:p>
          <a:p>
            <a:pPr marL="342900" indent="-342900" algn="l">
              <a:buFont typeface="Arial" panose="020B0604020202020204" pitchFamily="34" charset="0"/>
              <a:buChar char="•"/>
            </a:pPr>
            <a:endParaRPr lang="en-US" sz="2200" i="1" dirty="0">
              <a:solidFill>
                <a:schemeClr val="tx1"/>
              </a:solidFill>
            </a:endParaRPr>
          </a:p>
        </p:txBody>
      </p:sp>
      <p:sp>
        <p:nvSpPr>
          <p:cNvPr id="2" name="Rectangle 1"/>
          <p:cNvSpPr/>
          <p:nvPr/>
        </p:nvSpPr>
        <p:spPr>
          <a:xfrm>
            <a:off x="6553200" y="6245423"/>
            <a:ext cx="2186752" cy="307777"/>
          </a:xfrm>
          <a:prstGeom prst="rect">
            <a:avLst/>
          </a:prstGeom>
        </p:spPr>
        <p:txBody>
          <a:bodyPr wrap="none">
            <a:spAutoFit/>
          </a:bodyPr>
          <a:lstStyle/>
          <a:p>
            <a:r>
              <a:rPr lang="en-US" sz="1400" dirty="0"/>
              <a:t>BSWH.LAB.QM.0360.F1_V1</a:t>
            </a:r>
          </a:p>
        </p:txBody>
      </p:sp>
    </p:spTree>
    <p:extLst>
      <p:ext uri="{BB962C8B-B14F-4D97-AF65-F5344CB8AC3E}">
        <p14:creationId xmlns:p14="http://schemas.microsoft.com/office/powerpoint/2010/main" val="3067413044"/>
      </p:ext>
    </p:extLst>
  </p:cSld>
  <p:clrMapOvr>
    <a:masterClrMapping/>
  </p:clrMapOvr>
</p:sld>
</file>

<file path=ppt/theme/theme1.xml><?xml version="1.0" encoding="utf-8"?>
<a:theme xmlns:a="http://schemas.openxmlformats.org/drawingml/2006/main" name="BSWH">
  <a:themeElements>
    <a:clrScheme name="BSWH">
      <a:dk1>
        <a:sysClr val="windowText" lastClr="000000"/>
      </a:dk1>
      <a:lt1>
        <a:sysClr val="window" lastClr="FFFFFF"/>
      </a:lt1>
      <a:dk2>
        <a:srgbClr val="0067B1"/>
      </a:dk2>
      <a:lt2>
        <a:srgbClr val="EEECE1"/>
      </a:lt2>
      <a:accent1>
        <a:srgbClr val="72C7E7"/>
      </a:accent1>
      <a:accent2>
        <a:srgbClr val="FF5800"/>
      </a:accent2>
      <a:accent3>
        <a:srgbClr val="00AF3F"/>
      </a:accent3>
      <a:accent4>
        <a:srgbClr val="FFD478"/>
      </a:accent4>
      <a:accent5>
        <a:srgbClr val="0090BA"/>
      </a:accent5>
      <a:accent6>
        <a:srgbClr val="FFB652"/>
      </a:accent6>
      <a:hlink>
        <a:srgbClr val="0000FF"/>
      </a:hlink>
      <a:folHlink>
        <a:srgbClr val="99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30C60C757048A4080FF322194AB977E" ma:contentTypeVersion="1" ma:contentTypeDescription="Create a new document." ma:contentTypeScope="" ma:versionID="b860e797d07e762a2c4ac20bf740a683">
  <xsd:schema xmlns:xsd="http://www.w3.org/2001/XMLSchema" xmlns:xs="http://www.w3.org/2001/XMLSchema" xmlns:p="http://schemas.microsoft.com/office/2006/metadata/properties" xmlns:ns1="http://schemas.microsoft.com/sharepoint/v3" targetNamespace="http://schemas.microsoft.com/office/2006/metadata/properties" ma:root="true" ma:fieldsID="6f9746fe128b0ca74698fd9d7c13d39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FC192E68-19AB-4B78-AAC8-9A684E13EE98}">
  <ds:schemaRefs>
    <ds:schemaRef ds:uri="http://schemas.microsoft.com/sharepoint/v3/contenttype/forms"/>
  </ds:schemaRefs>
</ds:datastoreItem>
</file>

<file path=customXml/itemProps2.xml><?xml version="1.0" encoding="utf-8"?>
<ds:datastoreItem xmlns:ds="http://schemas.openxmlformats.org/officeDocument/2006/customXml" ds:itemID="{3D1F8857-9C3E-4666-A1A3-DA889FB31A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A173696-1DE1-4A3A-85F9-FF55CF672739}">
  <ds:schemaRefs>
    <ds:schemaRef ds:uri="http://purl.org/dc/dcmitype/"/>
    <ds:schemaRef ds:uri="http://schemas.microsoft.com/office/infopath/2007/PartnerControls"/>
    <ds:schemaRef ds:uri="http://purl.org/dc/elements/1.1/"/>
    <ds:schemaRef ds:uri="http://schemas.microsoft.com/office/2006/documentManagement/types"/>
    <ds:schemaRef ds:uri="http://schemas.microsoft.com/sharepoint/v3"/>
    <ds:schemaRef ds:uri="http://purl.org/dc/terms/"/>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4227</TotalTime>
  <Words>865</Words>
  <Application>Microsoft Office PowerPoint</Application>
  <PresentationFormat>On-screen Show (4:3)</PresentationFormat>
  <Paragraphs>44</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BSWH</vt:lpstr>
      <vt:lpstr>Annual Proficiency Testing Training </vt:lpstr>
      <vt:lpstr>What is Proficiency Testing (PT)? </vt:lpstr>
      <vt:lpstr>Why is (PT) Important? </vt:lpstr>
      <vt:lpstr>Handling of PT </vt:lpstr>
      <vt:lpstr>Handling of PT, continued </vt:lpstr>
      <vt:lpstr>PT Referral </vt:lpstr>
      <vt:lpstr>Discussing PT with Other Labs </vt:lpstr>
      <vt:lpstr>Reporting PT </vt:lpstr>
      <vt:lpstr>Record Retention of PT </vt:lpstr>
    </vt:vector>
  </TitlesOfParts>
  <Company>Baylor Health Care 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Horne, Kate A.</dc:creator>
  <cp:lastModifiedBy>Steward, Raven W</cp:lastModifiedBy>
  <cp:revision>179</cp:revision>
  <cp:lastPrinted>2015-09-08T18:52:32Z</cp:lastPrinted>
  <dcterms:created xsi:type="dcterms:W3CDTF">2013-10-03T16:13:41Z</dcterms:created>
  <dcterms:modified xsi:type="dcterms:W3CDTF">2019-12-05T15:27:34Z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0x010100330C60C757048A4080FF322194AB977E</vt:lpwstr>
  </property>
</Properties>
</file>