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A44CB4-FF65-4F17-A5B0-E732DF248D78}" type="datetimeFigureOut">
              <a:rPr lang="en-US" smtClean="0"/>
              <a:t>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swlabs.policymedical.net/policymed/anonymous/docViewer?stoken=65ac53bf-b30b-4644-9f59-a8838ddeaf51&amp;dtoken=dbfd4dab-4d53-42dd-8872-0b692785cbbd" TargetMode="External"/><Relationship Id="rId2" Type="http://schemas.openxmlformats.org/officeDocument/2006/relationships/hyperlink" Target="https://bsw.policymedical.net/policymed/anonymous/docViewer?stoken=ce9e5a30-8d25-4b7f-bff7-de103f2c1131&amp;dtoken=f1a4867c-3afd-443e-88f9-6b809042abad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bswlabs.policymedical.net/policymed/anonymous/docViewer?stoken=65ac53bf-b30b-4644-9f59-a8838ddeaf51&amp;dtoken=0b4d1a6e-56ea-4a1e-99f8-be8c5967c5bd" TargetMode="External"/><Relationship Id="rId4" Type="http://schemas.openxmlformats.org/officeDocument/2006/relationships/hyperlink" Target="https://bswlabs.policymedical.net/policymed/anonymous/docViewer?stoken=65ac53bf-b30b-4644-9f59-a8838ddeaf51&amp;dtoken=ea727db0-f4c8-4c22-b234-b276521aee7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Safety Officers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31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Officer Responsibilities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1987" y="1752600"/>
            <a:ext cx="8464177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Department specific safety officers encourage the highest </a:t>
            </a:r>
          </a:p>
          <a:p>
            <a:r>
              <a:rPr lang="en-US" sz="1600" dirty="0" smtClean="0"/>
              <a:t>level of compliance with current standards created for the safety </a:t>
            </a:r>
          </a:p>
          <a:p>
            <a:r>
              <a:rPr lang="en-US" sz="1600" dirty="0"/>
              <a:t>o</a:t>
            </a:r>
            <a:r>
              <a:rPr lang="en-US" sz="1600" dirty="0" smtClean="0"/>
              <a:t>f laboratory workers.</a:t>
            </a:r>
          </a:p>
          <a:p>
            <a:endParaRPr lang="en-US" sz="1600" dirty="0" smtClean="0"/>
          </a:p>
          <a:p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1600" dirty="0" smtClean="0"/>
              <a:t>Responsibilities include (but are not limited to):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ompleting introductory Safety Officer Basics MTS assignment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Performing an annual comprehensive safety audit in your specific work area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Performing </a:t>
            </a:r>
            <a:r>
              <a:rPr lang="en-US" sz="1600" dirty="0" smtClean="0"/>
              <a:t>quarterly </a:t>
            </a:r>
            <a:r>
              <a:rPr lang="en-US" sz="1600" dirty="0" smtClean="0"/>
              <a:t>safety audits as assigned by lab safety team.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Daily awareness and reporting of safety issues or concerns in the work area.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Sharing safety information in your work area.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Annual review of CAP safety standards applicable to your work area.</a:t>
            </a:r>
          </a:p>
          <a:p>
            <a:pPr>
              <a:spcAft>
                <a:spcPts val="600"/>
              </a:spcAft>
            </a:pPr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1600" b="1" i="1" dirty="0" smtClean="0"/>
              <a:t>NOTE:  If you are not comfortable addressing safety violations with your co-workers, </a:t>
            </a:r>
          </a:p>
          <a:p>
            <a:pPr>
              <a:spcAft>
                <a:spcPts val="600"/>
              </a:spcAft>
            </a:pPr>
            <a:r>
              <a:rPr lang="en-US" sz="1600" b="1" i="1" dirty="0"/>
              <a:t>p</a:t>
            </a:r>
            <a:r>
              <a:rPr lang="en-US" sz="1600" b="1" i="1" dirty="0" smtClean="0"/>
              <a:t>lease report information to your supervisor, manager, or lab quality/safety staff.</a:t>
            </a:r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9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in the Workplace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788228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An important first step toward safety in the work environment is strict</a:t>
            </a:r>
          </a:p>
          <a:p>
            <a:r>
              <a:rPr lang="en-US" dirty="0"/>
              <a:t>c</a:t>
            </a:r>
            <a:r>
              <a:rPr lang="en-US" dirty="0" smtClean="0"/>
              <a:t>ompliance with standards established by regulatory/governmental</a:t>
            </a:r>
          </a:p>
          <a:p>
            <a:r>
              <a:rPr lang="en-US" dirty="0"/>
              <a:t>b</a:t>
            </a:r>
            <a:r>
              <a:rPr lang="en-US" dirty="0" smtClean="0"/>
              <a:t>odies, research institutions, and professional organizations.</a:t>
            </a:r>
          </a:p>
          <a:p>
            <a:endParaRPr lang="en-US" dirty="0"/>
          </a:p>
          <a:p>
            <a:r>
              <a:rPr lang="en-US" dirty="0" smtClean="0"/>
              <a:t>Those responsible for the oversight of safety should have: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Adequate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ccess to recent regulations/recommendations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Input regarding safety policies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Laboratory Safety Officer</a:t>
            </a:r>
          </a:p>
          <a:p>
            <a:r>
              <a:rPr lang="en-US" dirty="0"/>
              <a:t> </a:t>
            </a:r>
            <a:r>
              <a:rPr lang="en-US" dirty="0" smtClean="0"/>
              <a:t>    Brian Fuller, Laboratory Director</a:t>
            </a:r>
          </a:p>
          <a:p>
            <a:endParaRPr lang="en-US" dirty="0"/>
          </a:p>
          <a:p>
            <a:r>
              <a:rPr lang="en-US" dirty="0" smtClean="0"/>
              <a:t>Laboratory Safety Liaison</a:t>
            </a:r>
          </a:p>
          <a:p>
            <a:r>
              <a:rPr lang="en-US" dirty="0"/>
              <a:t> </a:t>
            </a:r>
            <a:r>
              <a:rPr lang="en-US" dirty="0" smtClean="0"/>
              <a:t>    Lisa Lingenfelter, Quality/Safety/Education/Compliance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706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Measures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858945"/>
            <a:ext cx="7354899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Engineering Controls</a:t>
            </a:r>
          </a:p>
          <a:p>
            <a:r>
              <a:rPr lang="en-US" sz="1600" dirty="0" smtClean="0"/>
              <a:t>Physical set-up or device that separates workers’ exposure to a hazard.  </a:t>
            </a:r>
          </a:p>
          <a:p>
            <a:r>
              <a:rPr lang="en-US" sz="1600" i="1" dirty="0" smtClean="0"/>
              <a:t>Example:  fume hood and splash shields</a:t>
            </a:r>
          </a:p>
          <a:p>
            <a:endParaRPr lang="en-US" dirty="0"/>
          </a:p>
          <a:p>
            <a:r>
              <a:rPr lang="en-US" dirty="0" smtClean="0"/>
              <a:t>Administrative Controls</a:t>
            </a:r>
          </a:p>
          <a:p>
            <a:r>
              <a:rPr lang="en-US" sz="1600" dirty="0" smtClean="0"/>
              <a:t>Management techniques which minimize places and times that workers</a:t>
            </a:r>
          </a:p>
          <a:p>
            <a:r>
              <a:rPr lang="en-US" sz="1600" dirty="0"/>
              <a:t>a</a:t>
            </a:r>
            <a:r>
              <a:rPr lang="en-US" sz="1600" dirty="0" smtClean="0"/>
              <a:t>re exposed to a hazard,</a:t>
            </a:r>
          </a:p>
          <a:p>
            <a:r>
              <a:rPr lang="en-US" sz="1600" i="1" dirty="0" smtClean="0"/>
              <a:t>Example: employee scheduling</a:t>
            </a:r>
          </a:p>
          <a:p>
            <a:endParaRPr lang="en-US" dirty="0"/>
          </a:p>
          <a:p>
            <a:r>
              <a:rPr lang="en-US" dirty="0" smtClean="0"/>
              <a:t>Work Practice Controls</a:t>
            </a:r>
          </a:p>
          <a:p>
            <a:r>
              <a:rPr lang="en-US" sz="1600" dirty="0" smtClean="0"/>
              <a:t>Specifications to perform certain tasks in particular ways to minimize or </a:t>
            </a:r>
          </a:p>
          <a:p>
            <a:r>
              <a:rPr lang="en-US" sz="1600" dirty="0"/>
              <a:t>e</a:t>
            </a:r>
            <a:r>
              <a:rPr lang="en-US" sz="1600" dirty="0" smtClean="0"/>
              <a:t>liminate hazards.</a:t>
            </a:r>
          </a:p>
          <a:p>
            <a:r>
              <a:rPr lang="en-US" sz="1600" i="1" dirty="0" smtClean="0"/>
              <a:t>Example: ergonomics, consistent use of PPE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02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Agencies-legal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817884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following agencies have legal jurisdiction over hospital laboratories: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OSHA (Occupational Safety and Health Administration)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EPA (Environmental Protection Agency)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NRC (Nuclear Regulatory Commission)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USDOT/USPS (US Department of Transportation/US Postal Service)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CLIA’88 (Clinical Laboratory Improvement Amendment of 1988)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 Department of Homeland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TDH (Texas Department of Health)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54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agencies-Voluntary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590800"/>
            <a:ext cx="823655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Laboratories can voluntarily conform to standards, submit to inspection, </a:t>
            </a:r>
          </a:p>
          <a:p>
            <a:r>
              <a:rPr lang="en-US" dirty="0"/>
              <a:t>a</a:t>
            </a:r>
            <a:r>
              <a:rPr lang="en-US" dirty="0" smtClean="0"/>
              <a:t>nd be accredited by these organizations: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CDC (Centers for Disease Control)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NIH (National Institutes of Health)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CAP (College of American Pathologists)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TJC (The Joint Commission)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FDA (Food and Drug Administration)</a:t>
            </a:r>
          </a:p>
        </p:txBody>
      </p:sp>
    </p:spTree>
    <p:extLst>
      <p:ext uri="{BB962C8B-B14F-4D97-AF65-F5344CB8AC3E}">
        <p14:creationId xmlns:p14="http://schemas.microsoft.com/office/powerpoint/2010/main" val="81200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 to Review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6128" y="1981200"/>
            <a:ext cx="792480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</a:t>
            </a:r>
            <a:r>
              <a:rPr lang="en-US" dirty="0"/>
              <a:t>u</a:t>
            </a:r>
            <a:r>
              <a:rPr lang="en-US" dirty="0" smtClean="0"/>
              <a:t>se the links to review the following policies.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sz="1100" b="1" dirty="0"/>
              <a:t>General Safety </a:t>
            </a:r>
            <a:r>
              <a:rPr lang="en-US" sz="1100" dirty="0"/>
              <a:t>	</a:t>
            </a:r>
          </a:p>
          <a:p>
            <a:r>
              <a:rPr lang="en-US" sz="1100" dirty="0"/>
              <a:t> BSWH.ECEM.Safety.1.P 	</a:t>
            </a:r>
            <a:endParaRPr lang="en-US" sz="1100" dirty="0" smtClean="0"/>
          </a:p>
          <a:p>
            <a:r>
              <a:rPr lang="en-US" sz="1100" b="1" dirty="0">
                <a:solidFill>
                  <a:srgbClr val="0070C0"/>
                </a:solidFill>
                <a:hlinkClick r:id="rId2"/>
              </a:rPr>
              <a:t>https://</a:t>
            </a:r>
            <a:r>
              <a:rPr lang="en-US" sz="1100" b="1" dirty="0" smtClean="0">
                <a:solidFill>
                  <a:srgbClr val="0070C0"/>
                </a:solidFill>
                <a:hlinkClick r:id="rId2"/>
              </a:rPr>
              <a:t>bsw.policymedical.net/policymed/anonymous/docViewer?stoken=ce9e5a30-8d25-4b7f-bff7-de103f2c1131&amp;dtoken=f1a4867c-3afd-443e-88f9-6b809042abad</a:t>
            </a:r>
            <a:endParaRPr lang="en-US" sz="1100" b="1" dirty="0" smtClean="0">
              <a:solidFill>
                <a:srgbClr val="0070C0"/>
              </a:solidFill>
            </a:endParaRPr>
          </a:p>
          <a:p>
            <a:endParaRPr lang="en-US" sz="1100" dirty="0"/>
          </a:p>
          <a:p>
            <a:r>
              <a:rPr lang="en-US" sz="1100" b="1" dirty="0" smtClean="0"/>
              <a:t>Safety Program</a:t>
            </a:r>
          </a:p>
          <a:p>
            <a:r>
              <a:rPr lang="en-US" sz="1100" dirty="0" smtClean="0"/>
              <a:t>BSWH.LAB.SAF.0600.P_V1 </a:t>
            </a:r>
          </a:p>
          <a:p>
            <a:r>
              <a:rPr lang="en-US" sz="1100" b="1" dirty="0">
                <a:hlinkClick r:id="rId3"/>
              </a:rPr>
              <a:t>https://</a:t>
            </a:r>
            <a:r>
              <a:rPr lang="en-US" sz="1100" b="1" dirty="0" smtClean="0">
                <a:hlinkClick r:id="rId3"/>
              </a:rPr>
              <a:t>bswlabs.policymedical.net/policymed/anonymous/docViewer?stoken=65ac53bf-b30b-4644-9f59-a8838ddeaf51&amp;dtoken=dbfd4dab-4d53-42dd-8872-0b692785cbbd</a:t>
            </a:r>
            <a:endParaRPr lang="en-US" sz="1100" b="1" dirty="0" smtClean="0"/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sz="1100" b="1" dirty="0" smtClean="0"/>
              <a:t>Bloodborne Pathogens Policy</a:t>
            </a:r>
            <a:endParaRPr lang="en-US" sz="1100" b="1" dirty="0"/>
          </a:p>
          <a:p>
            <a:r>
              <a:rPr lang="en-US" sz="1100" dirty="0"/>
              <a:t> BSWH.LAB.SAF.608.P_V1 </a:t>
            </a:r>
            <a:endParaRPr lang="en-US" sz="1100" dirty="0" smtClean="0"/>
          </a:p>
          <a:p>
            <a:r>
              <a:rPr lang="en-US" sz="1100" b="1" dirty="0">
                <a:hlinkClick r:id="rId4"/>
              </a:rPr>
              <a:t>https://</a:t>
            </a:r>
            <a:r>
              <a:rPr lang="en-US" sz="1100" b="1" dirty="0" smtClean="0">
                <a:hlinkClick r:id="rId4"/>
              </a:rPr>
              <a:t>bswlabs.policymedical.net/policymed/anonymous/docViewer?stoken=65ac53bf-b30b-4644-9f59-a8838ddeaf51&amp;dtoken=ea727db0-f4c8-4c22-b234-b276521aee7c</a:t>
            </a:r>
            <a:endParaRPr lang="en-US" sz="1100" b="1" dirty="0" smtClean="0"/>
          </a:p>
          <a:p>
            <a:r>
              <a:rPr lang="en-US" sz="1100" dirty="0"/>
              <a:t>	</a:t>
            </a:r>
            <a:endParaRPr lang="en-US" sz="1100" dirty="0" smtClean="0"/>
          </a:p>
          <a:p>
            <a:endParaRPr lang="en-US" sz="1100" dirty="0"/>
          </a:p>
          <a:p>
            <a:r>
              <a:rPr lang="en-US" sz="1100" b="1" dirty="0"/>
              <a:t>Chemical Hygiene Plan</a:t>
            </a:r>
          </a:p>
          <a:p>
            <a:r>
              <a:rPr lang="en-US" sz="1100" dirty="0" smtClean="0"/>
              <a:t>BSWH.LAB.SAF.0613.P_V2</a:t>
            </a:r>
          </a:p>
          <a:p>
            <a:r>
              <a:rPr lang="en-US" sz="1100" b="1" dirty="0">
                <a:hlinkClick r:id="rId5"/>
              </a:rPr>
              <a:t>https://</a:t>
            </a:r>
            <a:r>
              <a:rPr lang="en-US" sz="1100" b="1" dirty="0" smtClean="0">
                <a:hlinkClick r:id="rId5"/>
              </a:rPr>
              <a:t>bswlabs.policymedical.net/policymed/anonymous/docViewer?stoken=65ac53bf-b30b-4644-9f59-a8838ddeaf51&amp;dtoken=0b4d1a6e-56ea-4a1e-99f8-be8c5967c5bd</a:t>
            </a:r>
            <a:endParaRPr lang="en-US" sz="1100" b="1" dirty="0" smtClean="0"/>
          </a:p>
          <a:p>
            <a:endParaRPr lang="en-US" sz="1100" dirty="0" smtClean="0"/>
          </a:p>
          <a:p>
            <a:endParaRPr lang="en-US" sz="11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2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8218917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Close </a:t>
            </a:r>
            <a:r>
              <a:rPr lang="en-US" dirty="0"/>
              <a:t>this presentation </a:t>
            </a:r>
            <a:endParaRPr lang="en-US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Place </a:t>
            </a:r>
            <a:r>
              <a:rPr lang="en-US" dirty="0"/>
              <a:t>a check in the box to verify you have reviewed the information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Click “Submit”.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There is no test associated with this document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603" y="43434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9359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125</TotalTime>
  <Words>459</Words>
  <Application>Microsoft Office PowerPoint</Application>
  <PresentationFormat>On-screen Show (4:3)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 Antiqua</vt:lpstr>
      <vt:lpstr>Century Gothic</vt:lpstr>
      <vt:lpstr>Apothecary</vt:lpstr>
      <vt:lpstr>Basic Safety</vt:lpstr>
      <vt:lpstr>Safety Officer Responsibilities</vt:lpstr>
      <vt:lpstr>Safety in the Workplace</vt:lpstr>
      <vt:lpstr>Compliance Measures</vt:lpstr>
      <vt:lpstr>Regulatory Agencies-legal</vt:lpstr>
      <vt:lpstr>Regulatory agencies-Voluntary</vt:lpstr>
      <vt:lpstr>Policies to Review</vt:lpstr>
      <vt:lpstr>Competency</vt:lpstr>
    </vt:vector>
  </TitlesOfParts>
  <Company>Baylor Health Care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Lingenfelter, Lisa D.</dc:creator>
  <cp:lastModifiedBy>Lingenfelter, Lisa D</cp:lastModifiedBy>
  <cp:revision>21</cp:revision>
  <dcterms:created xsi:type="dcterms:W3CDTF">2017-08-11T15:17:00Z</dcterms:created>
  <dcterms:modified xsi:type="dcterms:W3CDTF">2021-01-22T16:10:36Z</dcterms:modified>
</cp:coreProperties>
</file>