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6" r:id="rId6"/>
    <p:sldId id="258" r:id="rId7"/>
    <p:sldId id="257" r:id="rId8"/>
    <p:sldId id="267" r:id="rId9"/>
    <p:sldId id="259" r:id="rId10"/>
    <p:sldId id="260" r:id="rId11"/>
    <p:sldId id="261" r:id="rId12"/>
    <p:sldId id="262" r:id="rId13"/>
    <p:sldId id="264" r:id="rId14"/>
    <p:sldId id="263" r:id="rId15"/>
    <p:sldId id="26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SWH_Logo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5814646"/>
            <a:ext cx="3365500" cy="5961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 marL="231775" indent="-230188"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F2BCC3-27D9-4B07-9D42-7572CAFF240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B25241-9B20-4D65-AE13-B9EBB3C516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SWH_Logo_RGB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 anchor="t"/>
          <a:lstStyle>
            <a:lvl1pPr algn="ctr">
              <a:defRPr sz="4000" b="0" cap="none" baseline="0">
                <a:solidFill>
                  <a:srgbClr val="0067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F2BCC3-27D9-4B07-9D42-7572CAFF240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B25241-9B20-4D65-AE13-B9EBB3C516D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BSWH_Logo_RGB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6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B25241-9B20-4D65-AE13-B9EBB3C516D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F2BCC3-27D9-4B07-9D42-7572CAFF240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2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B25241-9B20-4D65-AE13-B9EBB3C516D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0067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F2BCC3-27D9-4B07-9D42-7572CAFF240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BSWH_Logo_RGB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1658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F2BCC3-27D9-4B07-9D42-7572CAFF240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B25241-9B20-4D65-AE13-B9EBB3C516D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BSWH_Logo_RGB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F2BCC3-27D9-4B07-9D42-7572CAFF240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B25241-9B20-4D65-AE13-B9EBB3C516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SWH_Logo_RGB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BCC3-27D9-4B07-9D42-7572CAFF240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241-9B20-4D65-AE13-B9EBB3C5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33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H. Pylori Breath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Collection instructions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4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Step </a:t>
            </a:r>
            <a:r>
              <a:rPr lang="en-US" dirty="0" smtClean="0"/>
              <a:t>7: Post-Dose Specimen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3581400" cy="4038600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post-dose specimen </a:t>
            </a:r>
            <a:r>
              <a:rPr lang="en-US" sz="2800" b="1" dirty="0">
                <a:solidFill>
                  <a:srgbClr val="FF0000"/>
                </a:solidFill>
              </a:rPr>
              <a:t>cannot</a:t>
            </a:r>
            <a:r>
              <a:rPr lang="en-US" sz="2800" dirty="0">
                <a:solidFill>
                  <a:schemeClr val="tx1"/>
                </a:solidFill>
              </a:rPr>
              <a:t> be collected before the 15 minutes are </a:t>
            </a:r>
            <a:r>
              <a:rPr lang="en-US" sz="2800" dirty="0" smtClean="0">
                <a:solidFill>
                  <a:schemeClr val="tx1"/>
                </a:solidFill>
              </a:rPr>
              <a:t>up</a:t>
            </a:r>
          </a:p>
          <a:p>
            <a:pPr marL="1587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patient must breath </a:t>
            </a:r>
            <a:r>
              <a:rPr lang="en-US" sz="2800" dirty="0" smtClean="0">
                <a:solidFill>
                  <a:schemeClr val="tx1"/>
                </a:solidFill>
              </a:rPr>
              <a:t>normal</a:t>
            </a:r>
          </a:p>
          <a:p>
            <a:pPr marL="1587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Have </a:t>
            </a:r>
            <a:r>
              <a:rPr lang="en-US" sz="2800" dirty="0">
                <a:solidFill>
                  <a:schemeClr val="tx1"/>
                </a:solidFill>
              </a:rPr>
              <a:t>them take a deep breath in and hold for 4-5 seconds and exhale into the baseline </a:t>
            </a:r>
            <a:r>
              <a:rPr lang="en-US" sz="2800" dirty="0" smtClean="0">
                <a:solidFill>
                  <a:schemeClr val="tx1"/>
                </a:solidFill>
              </a:rPr>
              <a:t>bag</a:t>
            </a:r>
          </a:p>
          <a:p>
            <a:pPr marL="1587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Replace </a:t>
            </a:r>
            <a:r>
              <a:rPr lang="en-US" sz="2800" dirty="0">
                <a:solidFill>
                  <a:schemeClr val="tx1"/>
                </a:solidFill>
              </a:rPr>
              <a:t>cap firmly until it </a:t>
            </a:r>
            <a:r>
              <a:rPr lang="en-US" sz="2800" dirty="0" smtClean="0">
                <a:solidFill>
                  <a:schemeClr val="tx1"/>
                </a:solidFill>
              </a:rPr>
              <a:t>clicks</a:t>
            </a:r>
          </a:p>
          <a:p>
            <a:pPr marL="1587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Document </a:t>
            </a:r>
            <a:r>
              <a:rPr lang="en-US" sz="2800" dirty="0">
                <a:solidFill>
                  <a:schemeClr val="tx1"/>
                </a:solidFill>
              </a:rPr>
              <a:t>collector initials and time on the LIS </a:t>
            </a:r>
            <a:r>
              <a:rPr lang="en-US" sz="2800" dirty="0" smtClean="0">
                <a:solidFill>
                  <a:schemeClr val="tx1"/>
                </a:solidFill>
              </a:rPr>
              <a:t>label</a:t>
            </a:r>
          </a:p>
          <a:p>
            <a:pPr marL="1587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Place </a:t>
            </a:r>
            <a:r>
              <a:rPr lang="en-US" sz="2800" dirty="0">
                <a:solidFill>
                  <a:schemeClr val="tx1"/>
                </a:solidFill>
              </a:rPr>
              <a:t>LIS label on baseline collection </a:t>
            </a:r>
            <a:r>
              <a:rPr lang="en-US" sz="2800" dirty="0" smtClean="0">
                <a:solidFill>
                  <a:schemeClr val="tx1"/>
                </a:solidFill>
              </a:rPr>
              <a:t>bag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28744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Collect 2</a:t>
            </a:r>
            <a:r>
              <a:rPr lang="en-US" sz="2800" baseline="30000" dirty="0"/>
              <a:t>nd</a:t>
            </a:r>
            <a:r>
              <a:rPr lang="en-US" sz="2800" dirty="0"/>
              <a:t> Breath specimen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4799" r="1899" b="11867"/>
          <a:stretch/>
        </p:blipFill>
        <p:spPr>
          <a:xfrm rot="5400000">
            <a:off x="5423550" y="2455085"/>
            <a:ext cx="4417284" cy="2615184"/>
          </a:xfrm>
          <a:prstGeom prst="rect">
            <a:avLst/>
          </a:prstGeom>
        </p:spPr>
      </p:pic>
      <p:pic>
        <p:nvPicPr>
          <p:cNvPr id="8" name="Picture 7" descr="H_pylori_package_instructions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70533" r="27994" b="2933"/>
          <a:stretch/>
        </p:blipFill>
        <p:spPr>
          <a:xfrm>
            <a:off x="3810000" y="3276600"/>
            <a:ext cx="2282094" cy="21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1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9" y="533400"/>
            <a:ext cx="8763000" cy="685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Step </a:t>
            </a:r>
            <a:r>
              <a:rPr lang="en-US" dirty="0" smtClean="0"/>
              <a:t>8: Specimen Processing and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09" y="1600200"/>
            <a:ext cx="3886200" cy="4267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Place labeled specimen bags </a:t>
            </a:r>
            <a:r>
              <a:rPr lang="en-US" sz="2400" dirty="0">
                <a:solidFill>
                  <a:schemeClr val="tx1"/>
                </a:solidFill>
              </a:rPr>
              <a:t>together in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clear </a:t>
            </a:r>
            <a:r>
              <a:rPr lang="en-US" sz="2400" dirty="0">
                <a:solidFill>
                  <a:schemeClr val="tx1"/>
                </a:solidFill>
              </a:rPr>
              <a:t>plastic </a:t>
            </a:r>
            <a:r>
              <a:rPr lang="en-US" sz="2400" dirty="0" err="1" smtClean="0">
                <a:solidFill>
                  <a:schemeClr val="tx1"/>
                </a:solidFill>
              </a:rPr>
              <a:t>ziploc</a:t>
            </a:r>
            <a:r>
              <a:rPr lang="en-US" sz="2400" dirty="0" smtClean="0">
                <a:solidFill>
                  <a:schemeClr val="tx1"/>
                </a:solidFill>
              </a:rPr>
              <a:t> bag</a:t>
            </a:r>
          </a:p>
          <a:p>
            <a:pPr marL="1587" lv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Follow specimen processing policy/procedure</a:t>
            </a: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Track and send with courier for testing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6533" r="3400" b="1600"/>
          <a:stretch/>
        </p:blipFill>
        <p:spPr>
          <a:xfrm>
            <a:off x="4191000" y="1981200"/>
            <a:ext cx="4809399" cy="35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7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Laboratory staff:</a:t>
            </a:r>
          </a:p>
          <a:p>
            <a:r>
              <a:rPr lang="en-US" sz="2000" dirty="0" smtClean="0"/>
              <a:t>Hom</a:t>
            </a:r>
            <a:r>
              <a:rPr lang="en-US" sz="2000" dirty="0" smtClean="0"/>
              <a:t>e clinic provider collection code</a:t>
            </a:r>
          </a:p>
          <a:p>
            <a:pPr lvl="1"/>
            <a:r>
              <a:rPr lang="en-US" sz="1600" dirty="0" smtClean="0"/>
              <a:t>Add </a:t>
            </a:r>
            <a:r>
              <a:rPr lang="en-US" sz="1600" dirty="0" smtClean="0"/>
              <a:t>a </a:t>
            </a:r>
            <a:r>
              <a:rPr lang="en-US" sz="1600" b="1" dirty="0" smtClean="0">
                <a:solidFill>
                  <a:srgbClr val="FF0000"/>
                </a:solidFill>
              </a:rPr>
              <a:t>HPBTB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 </a:t>
            </a:r>
            <a:r>
              <a:rPr lang="en-US" sz="1600" dirty="0" smtClean="0"/>
              <a:t>LIS</a:t>
            </a:r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Laboratory staff:</a:t>
            </a:r>
          </a:p>
          <a:p>
            <a:r>
              <a:rPr lang="en-US" sz="2000" dirty="0" smtClean="0"/>
              <a:t>Courtesy provider collection</a:t>
            </a:r>
          </a:p>
          <a:p>
            <a:pPr lvl="1"/>
            <a:r>
              <a:rPr lang="en-US" sz="1600" dirty="0" smtClean="0"/>
              <a:t>Add </a:t>
            </a:r>
            <a:r>
              <a:rPr lang="en-US" sz="1600" dirty="0" smtClean="0"/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HPBTB(clinic performing location)</a:t>
            </a:r>
            <a:r>
              <a:rPr lang="en-US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 smtClean="0"/>
              <a:t>LIS</a:t>
            </a:r>
          </a:p>
          <a:p>
            <a:pPr lvl="2"/>
            <a:r>
              <a:rPr lang="en-US" sz="1600" dirty="0" smtClean="0"/>
              <a:t>Example: If performed at Killeen Clinic, then HPBTBG would be entered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Collection Code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H. pylori Breath Test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4191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 is provided to the patient prior to making the appointment for collection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568" y="1219200"/>
            <a:ext cx="53186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1: Pre-Collection Verification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3765" y="1524000"/>
            <a:ext cx="3736848" cy="3962400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>
                <a:solidFill>
                  <a:schemeClr val="tx1"/>
                </a:solidFill>
              </a:rPr>
              <a:t>Review the questions with the patient at </a:t>
            </a:r>
            <a:r>
              <a:rPr lang="en-US" dirty="0" smtClean="0">
                <a:solidFill>
                  <a:schemeClr val="tx1"/>
                </a:solidFill>
              </a:rPr>
              <a:t>check-in collection </a:t>
            </a:r>
            <a:r>
              <a:rPr lang="en-US" dirty="0" smtClean="0">
                <a:solidFill>
                  <a:schemeClr val="tx1"/>
                </a:solidFill>
              </a:rPr>
              <a:t>instructions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chemeClr val="tx1"/>
                </a:solidFill>
              </a:rPr>
              <a:t>the patients answers “Yes” to the sensitivity question or any of the medication questions, then the H. pylori Breath Test </a:t>
            </a:r>
            <a:r>
              <a:rPr lang="en-US" b="1" dirty="0" smtClean="0">
                <a:solidFill>
                  <a:srgbClr val="FF0000"/>
                </a:solidFill>
              </a:rPr>
              <a:t>cannot</a:t>
            </a:r>
            <a:r>
              <a:rPr lang="en-US" dirty="0" smtClean="0">
                <a:solidFill>
                  <a:schemeClr val="tx1"/>
                </a:solidFill>
              </a:rPr>
              <a:t> be collected.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19200"/>
            <a:ext cx="478858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Step </a:t>
            </a:r>
            <a:r>
              <a:rPr lang="en-US" dirty="0" smtClean="0"/>
              <a:t>2: Confirmation of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2" y="2133600"/>
            <a:ext cx="3736848" cy="41879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Package insert</a:t>
            </a:r>
          </a:p>
          <a:p>
            <a:r>
              <a:rPr lang="en-US" dirty="0" smtClean="0"/>
              <a:t>Collection </a:t>
            </a:r>
            <a:r>
              <a:rPr lang="en-US" dirty="0" smtClean="0"/>
              <a:t>instructions</a:t>
            </a:r>
          </a:p>
          <a:p>
            <a:r>
              <a:rPr lang="en-US" dirty="0" smtClean="0"/>
              <a:t>Pediatric collection card</a:t>
            </a:r>
            <a:endParaRPr lang="en-US" dirty="0" smtClean="0"/>
          </a:p>
          <a:p>
            <a:r>
              <a:rPr lang="en-US" dirty="0" err="1" smtClean="0"/>
              <a:t>Pranactin</a:t>
            </a:r>
            <a:r>
              <a:rPr lang="en-US" baseline="30000" dirty="0" smtClean="0"/>
              <a:t>®</a:t>
            </a:r>
            <a:r>
              <a:rPr lang="en-US" dirty="0" smtClean="0"/>
              <a:t> Citric packet</a:t>
            </a:r>
          </a:p>
          <a:p>
            <a:r>
              <a:rPr lang="en-US" dirty="0" smtClean="0"/>
              <a:t>Bar-codes</a:t>
            </a:r>
          </a:p>
          <a:p>
            <a:r>
              <a:rPr lang="en-US" dirty="0" smtClean="0"/>
              <a:t>Breath collection bags</a:t>
            </a:r>
          </a:p>
          <a:p>
            <a:r>
              <a:rPr lang="en-US" dirty="0" smtClean="0"/>
              <a:t>Plastic container</a:t>
            </a:r>
          </a:p>
          <a:p>
            <a:r>
              <a:rPr lang="en-US" dirty="0" smtClean="0"/>
              <a:t>Straw</a:t>
            </a:r>
          </a:p>
          <a:p>
            <a:r>
              <a:rPr lang="en-US" dirty="0" smtClean="0"/>
              <a:t>Transport bag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Open kit and confirm all supplies are present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97785"/>
            <a:ext cx="4474359" cy="42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6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Pediatric Patients 3 – 17 Years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pediatric patient card included in the kit must be completed and sent with the specimens when the patient is between 3 – 17 years of age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1"/>
            <a:ext cx="8305800" cy="34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8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Step </a:t>
            </a:r>
            <a:r>
              <a:rPr lang="en-US" dirty="0" smtClean="0"/>
              <a:t>3: Baseline Specimen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352800" cy="4800600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patient must breath </a:t>
            </a:r>
            <a:r>
              <a:rPr lang="en-US" sz="2800" dirty="0" smtClean="0">
                <a:solidFill>
                  <a:schemeClr val="tx1"/>
                </a:solidFill>
              </a:rPr>
              <a:t>normal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Have </a:t>
            </a:r>
            <a:r>
              <a:rPr lang="en-US" sz="2800" dirty="0">
                <a:solidFill>
                  <a:schemeClr val="tx1"/>
                </a:solidFill>
              </a:rPr>
              <a:t>them take a deep breath in and hold for 4-5 seconds and exhale into </a:t>
            </a:r>
            <a:r>
              <a:rPr lang="en-US" sz="2800" dirty="0" smtClean="0">
                <a:solidFill>
                  <a:schemeClr val="tx1"/>
                </a:solidFill>
              </a:rPr>
              <a:t>the baseline bag</a:t>
            </a:r>
          </a:p>
          <a:p>
            <a:pPr marL="457200" indent="-457200"/>
            <a:endParaRPr lang="en-US" sz="28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Replace </a:t>
            </a:r>
            <a:r>
              <a:rPr lang="en-US" sz="2800" dirty="0">
                <a:solidFill>
                  <a:schemeClr val="tx1"/>
                </a:solidFill>
              </a:rPr>
              <a:t>cap firmly until it </a:t>
            </a:r>
            <a:r>
              <a:rPr lang="en-US" sz="2800" dirty="0" smtClean="0">
                <a:solidFill>
                  <a:schemeClr val="tx1"/>
                </a:solidFill>
              </a:rPr>
              <a:t>clicks</a:t>
            </a:r>
          </a:p>
          <a:p>
            <a:pPr marL="457200" indent="-457200"/>
            <a:endParaRPr lang="en-US" sz="28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Document collector initial</a:t>
            </a:r>
            <a:r>
              <a:rPr lang="en-US" sz="2800" dirty="0" smtClean="0">
                <a:solidFill>
                  <a:schemeClr val="tx1"/>
                </a:solidFill>
              </a:rPr>
              <a:t>s and </a:t>
            </a:r>
            <a:r>
              <a:rPr lang="en-US" sz="2800" dirty="0" smtClean="0">
                <a:solidFill>
                  <a:schemeClr val="tx1"/>
                </a:solidFill>
              </a:rPr>
              <a:t>time on the LIS label</a:t>
            </a:r>
          </a:p>
          <a:p>
            <a:pPr marL="457200" indent="-457200"/>
            <a:endParaRPr lang="en-US" sz="28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Place LIS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label </a:t>
            </a:r>
            <a:r>
              <a:rPr lang="en-US" sz="2800" dirty="0" smtClean="0">
                <a:solidFill>
                  <a:schemeClr val="tx1"/>
                </a:solidFill>
              </a:rPr>
              <a:t>on baseline collection bag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H_pylori_package_instruction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3" t="15866" r="28408" b="56934"/>
          <a:stretch/>
        </p:blipFill>
        <p:spPr>
          <a:xfrm>
            <a:off x="3886200" y="1676400"/>
            <a:ext cx="1847089" cy="186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3734" b="11200"/>
          <a:stretch/>
        </p:blipFill>
        <p:spPr>
          <a:xfrm rot="5400000">
            <a:off x="4712316" y="2008049"/>
            <a:ext cx="5105400" cy="32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Step </a:t>
            </a:r>
            <a:r>
              <a:rPr lang="en-US" dirty="0" smtClean="0"/>
              <a:t>4: Solution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3048000"/>
            <a:ext cx="2971800" cy="2435352"/>
          </a:xfrm>
        </p:spPr>
        <p:txBody>
          <a:bodyPr>
            <a:normAutofit fontScale="62500" lnSpcReduction="20000"/>
          </a:bodyPr>
          <a:lstStyle/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First, add </a:t>
            </a:r>
            <a:r>
              <a:rPr lang="en-US" dirty="0" err="1">
                <a:solidFill>
                  <a:schemeClr val="tx1"/>
                </a:solidFill>
              </a:rPr>
              <a:t>Promactin</a:t>
            </a:r>
            <a:r>
              <a:rPr lang="en-US" dirty="0">
                <a:solidFill>
                  <a:schemeClr val="tx1"/>
                </a:solidFill>
              </a:rPr>
              <a:t>-Citric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owder)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Add water to fill line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Shake </a:t>
            </a:r>
            <a:r>
              <a:rPr lang="en-US" dirty="0">
                <a:solidFill>
                  <a:schemeClr val="tx1"/>
                </a:solidFill>
              </a:rPr>
              <a:t>for 2 </a:t>
            </a:r>
            <a:r>
              <a:rPr lang="en-US" dirty="0" smtClean="0">
                <a:solidFill>
                  <a:schemeClr val="tx1"/>
                </a:solidFill>
              </a:rPr>
              <a:t>minutes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29333" r="2799" b="22401"/>
          <a:stretch/>
        </p:blipFill>
        <p:spPr>
          <a:xfrm rot="5400000">
            <a:off x="5240896" y="2488692"/>
            <a:ext cx="3176580" cy="1435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6133" r="15000" b="14800"/>
          <a:stretch/>
        </p:blipFill>
        <p:spPr>
          <a:xfrm rot="5400000">
            <a:off x="3224855" y="3535891"/>
            <a:ext cx="2926080" cy="251779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96200" y="1371600"/>
            <a:ext cx="1219200" cy="838200"/>
          </a:xfrm>
          <a:prstGeom prst="wedgeRoundRectCallout">
            <a:avLst>
              <a:gd name="adj1" fmla="val -104083"/>
              <a:gd name="adj2" fmla="val 88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Fill water to 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063" y="1277176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Important: Prepare </a:t>
            </a:r>
            <a:r>
              <a:rPr lang="en-US" sz="2800" dirty="0" smtClean="0">
                <a:solidFill>
                  <a:srgbClr val="FF0000"/>
                </a:solidFill>
              </a:rPr>
              <a:t>solution no more than 60 minutes before drinking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4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Step </a:t>
            </a:r>
            <a:r>
              <a:rPr lang="en-US" dirty="0" smtClean="0"/>
              <a:t>5: Consuming the Prepared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4267200" cy="3362226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patient </a:t>
            </a:r>
            <a:r>
              <a:rPr lang="en-US" sz="2400" b="1" u="sng" dirty="0">
                <a:solidFill>
                  <a:srgbClr val="FF0000"/>
                </a:solidFill>
              </a:rPr>
              <a:t>cannot</a:t>
            </a:r>
            <a:r>
              <a:rPr lang="en-US" sz="2400" dirty="0">
                <a:solidFill>
                  <a:schemeClr val="tx1"/>
                </a:solidFill>
              </a:rPr>
              <a:t> swish around liquid in </a:t>
            </a:r>
            <a:r>
              <a:rPr lang="en-US" sz="2400" dirty="0" smtClean="0">
                <a:solidFill>
                  <a:schemeClr val="tx1"/>
                </a:solidFill>
              </a:rPr>
              <a:t>mouth</a:t>
            </a:r>
          </a:p>
          <a:p>
            <a:pPr marL="27432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patient </a:t>
            </a:r>
            <a:r>
              <a:rPr lang="en-US" sz="2400" dirty="0">
                <a:solidFill>
                  <a:schemeClr val="tx1"/>
                </a:solidFill>
              </a:rPr>
              <a:t>must drink through straw without stopping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27946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patient drink prepared solution.</a:t>
            </a:r>
            <a:endParaRPr lang="en-US" sz="2800" dirty="0"/>
          </a:p>
        </p:txBody>
      </p:sp>
      <p:pic>
        <p:nvPicPr>
          <p:cNvPr id="8" name="Picture 7" descr="H_pylori_package_instruction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7" t="43067" r="28098" b="30400"/>
          <a:stretch/>
        </p:blipFill>
        <p:spPr>
          <a:xfrm>
            <a:off x="5105399" y="2043684"/>
            <a:ext cx="3684917" cy="34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8004"/>
            <a:ext cx="8763000" cy="685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Step </a:t>
            </a:r>
            <a:r>
              <a:rPr lang="en-US" dirty="0" smtClean="0"/>
              <a:t>6: Wait Time Between Specimen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3886200" cy="1371600"/>
          </a:xfrm>
        </p:spPr>
        <p:txBody>
          <a:bodyPr>
            <a:normAutofit fontScale="85000" lnSpcReduction="10000"/>
          </a:bodyPr>
          <a:lstStyle/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Patient needs to sit </a:t>
            </a:r>
            <a:r>
              <a:rPr lang="en-US" sz="2400" dirty="0" smtClean="0">
                <a:solidFill>
                  <a:schemeClr val="tx1"/>
                </a:solidFill>
              </a:rPr>
              <a:t>quietly</a:t>
            </a:r>
          </a:p>
          <a:p>
            <a:pPr marL="27432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</a:t>
            </a:r>
            <a:r>
              <a:rPr lang="en-US" sz="2400" dirty="0">
                <a:solidFill>
                  <a:schemeClr val="tx1"/>
                </a:solidFill>
              </a:rPr>
              <a:t>food or </a:t>
            </a:r>
            <a:r>
              <a:rPr lang="en-US" sz="2400" dirty="0" smtClean="0">
                <a:solidFill>
                  <a:schemeClr val="tx1"/>
                </a:solidFill>
              </a:rPr>
              <a:t>drink during wait time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07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patient finishes their drink start timer for </a:t>
            </a:r>
            <a:r>
              <a:rPr lang="en-US" sz="2800" b="1" dirty="0"/>
              <a:t>15 minutes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57210"/>
      </p:ext>
    </p:extLst>
  </p:cSld>
  <p:clrMapOvr>
    <a:masterClrMapping/>
  </p:clrMapOvr>
</p:sld>
</file>

<file path=ppt/theme/theme1.xml><?xml version="1.0" encoding="utf-8"?>
<a:theme xmlns:a="http://schemas.openxmlformats.org/drawingml/2006/main" name="BSWH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F4577BA9B1D4393323D48EDC0E82C" ma:contentTypeVersion="15" ma:contentTypeDescription="Create a new document." ma:contentTypeScope="" ma:versionID="7f399e8fde190cf7e4c421c4b7ee0420">
  <xsd:schema xmlns:xsd="http://www.w3.org/2001/XMLSchema" xmlns:xs="http://www.w3.org/2001/XMLSchema" xmlns:p="http://schemas.microsoft.com/office/2006/metadata/properties" xmlns:ns1="http://schemas.microsoft.com/sharepoint/v3" xmlns:ns3="645afda0-de81-4c5b-8ec9-e68673f7af6a" xmlns:ns4="c1e0f61d-3280-400d-920f-6e4d6e2bc896" targetNamespace="http://schemas.microsoft.com/office/2006/metadata/properties" ma:root="true" ma:fieldsID="fdf80e211f2c952df68f075692b6add8" ns1:_="" ns3:_="" ns4:_="">
    <xsd:import namespace="http://schemas.microsoft.com/sharepoint/v3"/>
    <xsd:import namespace="645afda0-de81-4c5b-8ec9-e68673f7af6a"/>
    <xsd:import namespace="c1e0f61d-3280-400d-920f-6e4d6e2bc89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afda0-de81-4c5b-8ec9-e68673f7a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0f61d-3280-400d-920f-6e4d6e2bc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005877-DF63-4EF9-A91D-49FCEFFDF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5afda0-de81-4c5b-8ec9-e68673f7af6a"/>
    <ds:schemaRef ds:uri="c1e0f61d-3280-400d-920f-6e4d6e2bc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EDC356-FE77-44C1-AB68-1B8E01D33B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34337-55F9-4D59-B5DF-3C0FEE3D632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c1e0f61d-3280-400d-920f-6e4d6e2bc89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45afda0-de81-4c5b-8ec9-e68673f7af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BSWH Internal Presentation Template</Template>
  <TotalTime>152</TotalTime>
  <Words>424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BSWH</vt:lpstr>
      <vt:lpstr>H. Pylori Breath Test</vt:lpstr>
      <vt:lpstr>H. pylori Breath Test Preparation</vt:lpstr>
      <vt:lpstr>Step 1: Pre-Collection Verification</vt:lpstr>
      <vt:lpstr>Step 2: Confirmation of Supplies</vt:lpstr>
      <vt:lpstr>Pediatric Patients 3 – 17 Years of Age</vt:lpstr>
      <vt:lpstr>Step 3: Baseline Specimen Collection</vt:lpstr>
      <vt:lpstr>Step 4: Solution Preparation</vt:lpstr>
      <vt:lpstr>Step 5: Consuming the Prepared Solution</vt:lpstr>
      <vt:lpstr>Step 6: Wait Time Between Specimen Collections</vt:lpstr>
      <vt:lpstr>Step 7: Post-Dose Specimen Collection</vt:lpstr>
      <vt:lpstr>Step 8: Specimen Processing and Transport</vt:lpstr>
      <vt:lpstr>Collection Code</vt:lpstr>
    </vt:vector>
  </TitlesOfParts>
  <Company>Scott &amp; White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Pylori Breath Test</dc:title>
  <dc:creator>%username%</dc:creator>
  <cp:lastModifiedBy>Muerer, Cindy M</cp:lastModifiedBy>
  <cp:revision>20</cp:revision>
  <cp:lastPrinted>2013-09-24T13:49:02Z</cp:lastPrinted>
  <dcterms:created xsi:type="dcterms:W3CDTF">2013-09-12T21:32:17Z</dcterms:created>
  <dcterms:modified xsi:type="dcterms:W3CDTF">2021-03-24T16:19:01Z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0x01010052EF4577BA9B1D4393323D48EDC0E82C</vt:lpwstr>
  </property>
</Properties>
</file>