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6" r:id="rId4"/>
  </p:sldMasterIdLst>
  <p:notesMasterIdLst>
    <p:notesMasterId r:id="rId32"/>
  </p:notesMasterIdLst>
  <p:sldIdLst>
    <p:sldId id="256" r:id="rId5"/>
    <p:sldId id="279" r:id="rId6"/>
    <p:sldId id="280" r:id="rId7"/>
    <p:sldId id="283" r:id="rId8"/>
    <p:sldId id="302" r:id="rId9"/>
    <p:sldId id="282" r:id="rId10"/>
    <p:sldId id="281" r:id="rId11"/>
    <p:sldId id="287" r:id="rId12"/>
    <p:sldId id="288" r:id="rId13"/>
    <p:sldId id="289" r:id="rId14"/>
    <p:sldId id="284" r:id="rId15"/>
    <p:sldId id="304" r:id="rId16"/>
    <p:sldId id="285" r:id="rId17"/>
    <p:sldId id="292" r:id="rId18"/>
    <p:sldId id="294" r:id="rId19"/>
    <p:sldId id="297" r:id="rId20"/>
    <p:sldId id="296" r:id="rId21"/>
    <p:sldId id="293" r:id="rId22"/>
    <p:sldId id="298" r:id="rId23"/>
    <p:sldId id="300" r:id="rId24"/>
    <p:sldId id="299" r:id="rId25"/>
    <p:sldId id="301" r:id="rId26"/>
    <p:sldId id="303" r:id="rId27"/>
    <p:sldId id="305" r:id="rId28"/>
    <p:sldId id="306" r:id="rId29"/>
    <p:sldId id="307" r:id="rId30"/>
    <p:sldId id="30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0067B1"/>
    <a:srgbClr val="009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224" y="108"/>
      </p:cViewPr>
      <p:guideLst>
        <p:guide orient="horz" pos="40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D5A8D-AF39-48C2-A6FB-148A415D3F19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9A440-5223-4FC6-B56B-C0387157E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9A440-5223-4FC6-B56B-C0387157EF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70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9A440-5223-4FC6-B56B-C0387157EF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3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SWH_Logo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9250" y="5814646"/>
            <a:ext cx="3365500" cy="59617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0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/>
          <a:lstStyle>
            <a:lvl1pPr marL="231775" indent="-230188">
              <a:defRPr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38B6F2-70FA-4F63-8AA6-E15AF7A7BAD7}" type="datetime1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64275"/>
            <a:ext cx="2133600" cy="365125"/>
          </a:xfrm>
        </p:spPr>
        <p:txBody>
          <a:bodyPr/>
          <a:lstStyle>
            <a:lvl1pPr algn="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53000"/>
            <a:ext cx="22669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BSWH_Logo_RGB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0"/>
            <a:ext cx="1828800" cy="32395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0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1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71800"/>
            <a:ext cx="7772400" cy="1362075"/>
          </a:xfrm>
        </p:spPr>
        <p:txBody>
          <a:bodyPr anchor="t"/>
          <a:lstStyle>
            <a:lvl1pPr algn="ctr">
              <a:defRPr sz="4000" b="0" cap="none" baseline="0">
                <a:solidFill>
                  <a:srgbClr val="0067B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38B6F2-70FA-4F63-8AA6-E15AF7A7BAD7}" type="datetime1">
              <a:rPr lang="en-US" smtClean="0"/>
              <a:pPr/>
              <a:t>8/6/2021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64275"/>
            <a:ext cx="2133600" cy="365125"/>
          </a:xfrm>
        </p:spPr>
        <p:txBody>
          <a:bodyPr/>
          <a:lstStyle>
            <a:lvl1pPr algn="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WH_Logo_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0"/>
            <a:ext cx="1828800" cy="32395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0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4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172200"/>
            <a:ext cx="2133600" cy="365125"/>
          </a:xfrm>
        </p:spPr>
        <p:txBody>
          <a:bodyPr/>
          <a:lstStyle>
            <a:lvl1pPr algn="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38B6F2-70FA-4F63-8AA6-E15AF7A7BAD7}" type="datetime1">
              <a:rPr lang="en-US" smtClean="0"/>
              <a:pPr/>
              <a:t>8/6/2021</a:t>
            </a:fld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781800" y="6264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0067B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BSWH_Logo_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0"/>
            <a:ext cx="1828800" cy="323959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0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8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90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90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172200"/>
            <a:ext cx="2133600" cy="365125"/>
          </a:xfrm>
        </p:spPr>
        <p:txBody>
          <a:bodyPr/>
          <a:lstStyle>
            <a:lvl1pPr algn="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lang="en-US" sz="3600" dirty="0">
                <a:solidFill>
                  <a:srgbClr val="0067B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38B6F2-70FA-4F63-8AA6-E15AF7A7BAD7}" type="datetime1">
              <a:rPr lang="en-US" smtClean="0"/>
              <a:pPr/>
              <a:t>8/6/2021</a:t>
            </a:fld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6781800" y="6264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0067B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BSWH_Logo_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0"/>
            <a:ext cx="1828800" cy="32395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0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1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6165850"/>
            <a:ext cx="22669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38B6F2-70FA-4F63-8AA6-E15AF7A7BAD7}" type="datetime1">
              <a:rPr lang="en-US" smtClean="0"/>
              <a:pPr/>
              <a:t>8/6/2021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64275"/>
            <a:ext cx="2133600" cy="365125"/>
          </a:xfrm>
        </p:spPr>
        <p:txBody>
          <a:bodyPr/>
          <a:lstStyle>
            <a:lvl1pPr algn="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 descr="BSWH_Logo_RGB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0"/>
            <a:ext cx="1828800" cy="323959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0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5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5"/>
            <a:ext cx="2133600" cy="365125"/>
          </a:xfrm>
        </p:spPr>
        <p:txBody>
          <a:bodyPr/>
          <a:lstStyle>
            <a:lvl1pPr algn="ct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38B6F2-70FA-4F63-8AA6-E15AF7A7BAD7}" type="datetime1">
              <a:rPr lang="en-US" smtClean="0"/>
              <a:pPr/>
              <a:t>8/6/2021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64275"/>
            <a:ext cx="2133600" cy="365125"/>
          </a:xfrm>
        </p:spPr>
        <p:txBody>
          <a:bodyPr/>
          <a:lstStyle>
            <a:lvl1pPr algn="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BSWH_Logo_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0"/>
            <a:ext cx="1828800" cy="32395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02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6DB44-7414-4946-B5A2-3BEFA0240D02}" type="datetime1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B7D82-1B90-44C0-ADB8-3A9D5731A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0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67B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3363" indent="-231775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swhealth.sharepoint.com/sites/BSWPoliciesandProcedures/SitePages/Home.aspx" TargetMode="External"/><Relationship Id="rId2" Type="http://schemas.openxmlformats.org/officeDocument/2006/relationships/hyperlink" Target="https://www.fda.gov/vaccines-blood-biologics/report-problem-center-biologics-evaluation-research/biological-product-deviation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Biological Deviation and  System overrides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to keep patients safe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3275"/>
            <a:ext cx="8229600" cy="4191000"/>
          </a:xfrm>
        </p:spPr>
        <p:txBody>
          <a:bodyPr/>
          <a:lstStyle/>
          <a:p>
            <a:r>
              <a:rPr lang="en-US" dirty="0" smtClean="0"/>
              <a:t>Only your </a:t>
            </a:r>
            <a:r>
              <a:rPr lang="en-US" u="sng" dirty="0" smtClean="0"/>
              <a:t>CLIA Director </a:t>
            </a:r>
            <a:r>
              <a:rPr lang="en-US" dirty="0" smtClean="0"/>
              <a:t>or a pathologist they delegate to can permit a deviation from policy.</a:t>
            </a:r>
          </a:p>
          <a:p>
            <a:r>
              <a:rPr lang="en-US" dirty="0" smtClean="0"/>
              <a:t>Only your </a:t>
            </a:r>
            <a:r>
              <a:rPr lang="en-US" u="sng" dirty="0" smtClean="0"/>
              <a:t>CLIA Director </a:t>
            </a:r>
            <a:r>
              <a:rPr lang="en-US" dirty="0" smtClean="0"/>
              <a:t>or a pathologist they delegate to can provide you with guidance when a policy doesn’t address a specific scenario.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6658" y="1415762"/>
            <a:ext cx="4115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Policies and Procedures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7233" y="60068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03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Flags and Possible Rationale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514722"/>
              </p:ext>
            </p:extLst>
          </p:nvPr>
        </p:nvGraphicFramePr>
        <p:xfrm>
          <a:off x="226352" y="1219200"/>
          <a:ext cx="8689048" cy="5467487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1932907">
                  <a:extLst>
                    <a:ext uri="{9D8B030D-6E8A-4147-A177-3AD203B41FA5}">
                      <a16:colId xmlns:a16="http://schemas.microsoft.com/office/drawing/2014/main" val="3121050351"/>
                    </a:ext>
                  </a:extLst>
                </a:gridCol>
                <a:gridCol w="2113552">
                  <a:extLst>
                    <a:ext uri="{9D8B030D-6E8A-4147-A177-3AD203B41FA5}">
                      <a16:colId xmlns:a16="http://schemas.microsoft.com/office/drawing/2014/main" val="1499698238"/>
                    </a:ext>
                  </a:extLst>
                </a:gridCol>
                <a:gridCol w="4642589">
                  <a:extLst>
                    <a:ext uri="{9D8B030D-6E8A-4147-A177-3AD203B41FA5}">
                      <a16:colId xmlns:a16="http://schemas.microsoft.com/office/drawing/2014/main" val="2707949520"/>
                    </a:ext>
                  </a:extLst>
                </a:gridCol>
              </a:tblGrid>
              <a:tr h="5354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Alert Reason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Level override required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Rationale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20131477"/>
                  </a:ext>
                </a:extLst>
              </a:tr>
              <a:tr h="297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Approp</a:t>
                      </a:r>
                      <a:r>
                        <a:rPr lang="en-US" sz="1000" dirty="0">
                          <a:effectLst/>
                        </a:rPr>
                        <a:t> XM not done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User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If Emergency Release and the unit type is appropriate,  this is appropriate to override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996523"/>
                  </a:ext>
                </a:extLst>
              </a:tr>
              <a:tr h="1487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Biohazardous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Supervisor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 routine rationale to override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09805189"/>
                  </a:ext>
                </a:extLst>
              </a:tr>
              <a:tr h="297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Cmp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bld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att</a:t>
                      </a:r>
                      <a:r>
                        <a:rPr lang="en-US" sz="1000" dirty="0">
                          <a:effectLst/>
                        </a:rPr>
                        <a:t> not </a:t>
                      </a:r>
                      <a:r>
                        <a:rPr lang="en-US" sz="1000" dirty="0" err="1">
                          <a:effectLst/>
                        </a:rPr>
                        <a:t>conf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Supervisor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Appropriate if reference lab testing is performed and entered into the record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09228566"/>
                  </a:ext>
                </a:extLst>
              </a:tr>
              <a:tr h="297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Cmp bld typ not conf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User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Appropriate if reference lab testing is performed and entered into the record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688595"/>
                  </a:ext>
                </a:extLst>
              </a:tr>
              <a:tr h="1487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Cmp Ibl not verified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Supervisor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 routine rationale to override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53723037"/>
                  </a:ext>
                </a:extLst>
              </a:tr>
              <a:tr h="1487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Component expired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Supervisor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 routine rationale to override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33808034"/>
                  </a:ext>
                </a:extLst>
              </a:tr>
              <a:tr h="1487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Deriv lot expired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Supervisor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 routine rationale to override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07867685"/>
                  </a:ext>
                </a:extLst>
              </a:tr>
              <a:tr h="2236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Emrgcy compat fail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Supervisor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Must understand reason for trigger and have path approval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00685702"/>
                  </a:ext>
                </a:extLst>
              </a:tr>
              <a:tr h="1487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Intended use proh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Supervisor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 routine rationale to override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17734813"/>
                  </a:ext>
                </a:extLst>
              </a:tr>
              <a:tr h="295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Med rec num changed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Supervisor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 routine rationale to override; obtain new clot; Emergency release only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2424063"/>
                  </a:ext>
                </a:extLst>
              </a:tr>
              <a:tr h="1487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 current visit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Supervisor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 routine rationale to override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5286901"/>
                  </a:ext>
                </a:extLst>
              </a:tr>
              <a:tr h="2974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Other don type avail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Supervisor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Override according to appropriate inventory and pathology approval for emergent release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83970515"/>
                  </a:ext>
                </a:extLst>
              </a:tr>
              <a:tr h="2236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Pat TxRxn unresolved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Supervisor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Enter TXRXN if available, override only with path consult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26460879"/>
                  </a:ext>
                </a:extLst>
              </a:tr>
              <a:tr h="2953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Patient name changed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Supervisor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 routine rationale to override; obtain new clot; Emergency release only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99530117"/>
                  </a:ext>
                </a:extLst>
              </a:tr>
              <a:tr h="2035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Prd bld attr unknown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Supervisor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Should not occur; quarantine unit resolve issue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03054936"/>
                  </a:ext>
                </a:extLst>
              </a:tr>
              <a:tr h="3053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Prod not compatible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Supervisor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 least incompatible "warm auto" situations.  Requires consult with pathologists during work-up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89706173"/>
                  </a:ext>
                </a:extLst>
              </a:tr>
              <a:tr h="4472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Spec needs not met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Supervisor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 routine rationale to override; appropriate in emergency release to override.  In consultation with pathologists for certain complicated patients require override.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28122843"/>
                  </a:ext>
                </a:extLst>
              </a:tr>
              <a:tr h="1487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Specimen expired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Supervisor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 routine rationale to override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34117986"/>
                  </a:ext>
                </a:extLst>
              </a:tr>
              <a:tr h="1487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Specimen rejected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Supervisor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 routine rationale to override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54087581"/>
                  </a:ext>
                </a:extLst>
              </a:tr>
              <a:tr h="1487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Visual Insp not okay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Supervisor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 routine rationale to override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82622670"/>
                  </a:ext>
                </a:extLst>
              </a:tr>
              <a:tr h="2035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XM intrp not compat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Supervisor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 routine rationale to override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83461548"/>
                  </a:ext>
                </a:extLst>
              </a:tr>
              <a:tr h="1487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XM test invalid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User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Ok to override for Emergency release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191" marR="42191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87196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User/Supervisory override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You should avoid supervisor overriding your own work.</a:t>
            </a:r>
          </a:p>
          <a:p>
            <a:r>
              <a:rPr lang="en-US" dirty="0" smtClean="0"/>
              <a:t>Understand what is causing the message flag.  </a:t>
            </a:r>
          </a:p>
          <a:p>
            <a:r>
              <a:rPr lang="en-US" dirty="0" smtClean="0"/>
              <a:t>Do no assume by the message you know what is causing the issue.</a:t>
            </a:r>
          </a:p>
          <a:p>
            <a:r>
              <a:rPr lang="en-US" dirty="0" smtClean="0"/>
              <a:t>Do not take the word of a co-worker what is causing the issue</a:t>
            </a:r>
          </a:p>
          <a:p>
            <a:pPr lvl="1"/>
            <a:r>
              <a:rPr lang="en-US" dirty="0" smtClean="0"/>
              <a:t>ALWAYS work to remove the flag whenever 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84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1-Choose the best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You are a blood establishment that contracts with another blood establishment (referred to as an irradiator) to perform irradiation of blood products. You sent a product to the irradiator. After irradiation, the product was returned to you. </a:t>
            </a:r>
            <a:r>
              <a:rPr lang="en-US" sz="2000" dirty="0" smtClean="0"/>
              <a:t>The unit contains a sticker that indicates it was irradiated, but the unit’s ISBT label does not indicate an irradiated unit.</a:t>
            </a:r>
          </a:p>
          <a:p>
            <a:r>
              <a:rPr lang="en-US" sz="2000" dirty="0" smtClean="0"/>
              <a:t>You should:</a:t>
            </a:r>
            <a:endParaRPr lang="en-US" sz="1600" dirty="0" smtClean="0"/>
          </a:p>
          <a:p>
            <a:pPr marL="457200" lvl="1" indent="0">
              <a:buNone/>
            </a:pPr>
            <a:r>
              <a:rPr lang="en-US" sz="1600" dirty="0" smtClean="0"/>
              <a:t>A. Depends on the urgency of the unit need.  If Hem/</a:t>
            </a:r>
            <a:r>
              <a:rPr lang="en-US" sz="1600" dirty="0" err="1" smtClean="0"/>
              <a:t>Onc</a:t>
            </a:r>
            <a:r>
              <a:rPr lang="en-US" sz="1600" dirty="0" smtClean="0"/>
              <a:t> needs it and we can see that it was irradiated you should go ahead and issue as long as you verify that it was irradiated.</a:t>
            </a:r>
          </a:p>
          <a:p>
            <a:pPr marL="457200" lvl="1" indent="0">
              <a:buNone/>
            </a:pPr>
            <a:r>
              <a:rPr lang="en-US" sz="1600" dirty="0" smtClean="0"/>
              <a:t>B. </a:t>
            </a:r>
            <a:r>
              <a:rPr lang="en-US" sz="1600" dirty="0"/>
              <a:t>Notify the doctor the unit is not irradiated as the order stated and let them decide.</a:t>
            </a:r>
          </a:p>
          <a:p>
            <a:pPr marL="457200" lvl="1" indent="0">
              <a:buNone/>
            </a:pPr>
            <a:r>
              <a:rPr lang="en-US" sz="1600" dirty="0" smtClean="0"/>
              <a:t>C. Report to distributor, Temple can fix remotely and you can just reprint the ISBT.</a:t>
            </a:r>
          </a:p>
          <a:p>
            <a:pPr marL="457200" lvl="1" indent="0">
              <a:buNone/>
            </a:pPr>
            <a:r>
              <a:rPr lang="en-US" sz="1600" dirty="0" smtClean="0"/>
              <a:t>D. Its ok, the unit is clearly marked as irradiated and is safe for the patient.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8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1-Choose the best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You are a blood establishment that contracts with another blood establishment (referred to as an irradiator) to perform irradiation of blood products. You sent a product to the irradiator. After irradiation, the product was returned to you. </a:t>
            </a:r>
            <a:r>
              <a:rPr lang="en-US" sz="2000" dirty="0" smtClean="0"/>
              <a:t>The unit contains a sticker that indicates it was irradiated, but the </a:t>
            </a:r>
            <a:r>
              <a:rPr lang="en-US" sz="2000" dirty="0"/>
              <a:t>unit’s</a:t>
            </a:r>
            <a:r>
              <a:rPr lang="en-US" sz="2000" dirty="0" smtClean="0"/>
              <a:t> ISBT label does not indicate an irradiated unit.</a:t>
            </a:r>
          </a:p>
          <a:p>
            <a:r>
              <a:rPr lang="en-US" sz="2000" dirty="0" smtClean="0"/>
              <a:t>You should:</a:t>
            </a:r>
            <a:endParaRPr lang="en-US" sz="1600" dirty="0" smtClean="0"/>
          </a:p>
          <a:p>
            <a:pPr marL="457200" lvl="1" indent="0">
              <a:buNone/>
            </a:pPr>
            <a:r>
              <a:rPr lang="en-US" sz="1600" dirty="0" smtClean="0"/>
              <a:t>A. Depends on the urgency of the unit need.  If Hem/</a:t>
            </a:r>
            <a:r>
              <a:rPr lang="en-US" sz="1600" dirty="0" err="1" smtClean="0"/>
              <a:t>Onc</a:t>
            </a:r>
            <a:r>
              <a:rPr lang="en-US" sz="1600" dirty="0" smtClean="0"/>
              <a:t> needs it and we can see that it was irradiated you should go ahead and issue as long as you verify that it was irradiated. </a:t>
            </a:r>
            <a:r>
              <a:rPr lang="en-US" sz="1600" dirty="0" smtClean="0">
                <a:solidFill>
                  <a:srgbClr val="FF0000"/>
                </a:solidFill>
              </a:rPr>
              <a:t>No, in order for the patient’s record to be accurate </a:t>
            </a:r>
            <a:r>
              <a:rPr lang="en-US" sz="1600" dirty="0" err="1" smtClean="0">
                <a:solidFill>
                  <a:srgbClr val="FF0000"/>
                </a:solidFill>
              </a:rPr>
              <a:t>Safetrace</a:t>
            </a:r>
            <a:r>
              <a:rPr lang="en-US" sz="1600" dirty="0" smtClean="0">
                <a:solidFill>
                  <a:srgbClr val="FF0000"/>
                </a:solidFill>
              </a:rPr>
              <a:t> must be updated, if you do this it is an FDA reportable Deviation.</a:t>
            </a:r>
          </a:p>
          <a:p>
            <a:pPr marL="457200" lvl="1" indent="0">
              <a:buNone/>
            </a:pPr>
            <a:r>
              <a:rPr lang="en-US" sz="1600" dirty="0" smtClean="0"/>
              <a:t>B. </a:t>
            </a:r>
            <a:r>
              <a:rPr lang="en-US" sz="1600" dirty="0"/>
              <a:t>Notify the doctor the unit is not irradiated as the order stated and let them decide.</a:t>
            </a:r>
          </a:p>
          <a:p>
            <a:pPr marL="457200" lvl="1" indent="0">
              <a:buNone/>
            </a:pPr>
            <a:r>
              <a:rPr lang="en-US" sz="1600" dirty="0" smtClean="0"/>
              <a:t>C. Report to distributor, Temple can fix remotely and you can just reprint the ISBT.</a:t>
            </a:r>
          </a:p>
          <a:p>
            <a:pPr marL="457200" lvl="1" indent="0">
              <a:buNone/>
            </a:pPr>
            <a:r>
              <a:rPr lang="en-US" sz="1600" dirty="0" smtClean="0"/>
              <a:t>D. Its ok, the unit is clearly marked as irradiated and is safe for the patient.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2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1-Choose the best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You are a blood establishment that contracts with another blood establishment (referred to as an irradiator) to perform irradiation of blood products. You sent a product to the irradiator. After irradiation, the product was returned to you. </a:t>
            </a:r>
            <a:r>
              <a:rPr lang="en-US" sz="2000" dirty="0" smtClean="0"/>
              <a:t>The unit contains a sticker that indicates it was irradiated, but the </a:t>
            </a:r>
            <a:r>
              <a:rPr lang="en-US" sz="2000" dirty="0"/>
              <a:t>unit’s </a:t>
            </a:r>
            <a:r>
              <a:rPr lang="en-US" sz="2000" dirty="0" smtClean="0"/>
              <a:t>ISBT label does not indicate an irradiated unit.</a:t>
            </a:r>
          </a:p>
          <a:p>
            <a:r>
              <a:rPr lang="en-US" sz="2000" dirty="0" smtClean="0"/>
              <a:t>You should:</a:t>
            </a:r>
            <a:endParaRPr lang="en-US" sz="1600" dirty="0" smtClean="0"/>
          </a:p>
          <a:p>
            <a:pPr marL="800100" lvl="1" indent="-342900">
              <a:buAutoNum type="alphaUcPeriod"/>
            </a:pPr>
            <a:r>
              <a:rPr lang="en-US" sz="1600" dirty="0" smtClean="0"/>
              <a:t>Depends on the urgency of the unit need.  If Hem/</a:t>
            </a:r>
            <a:r>
              <a:rPr lang="en-US" sz="1600" dirty="0" err="1" smtClean="0"/>
              <a:t>Onc</a:t>
            </a:r>
            <a:r>
              <a:rPr lang="en-US" sz="1600" dirty="0" smtClean="0"/>
              <a:t> needs it and we can see that it was irradiated you should go ahead and issue as long as you verify that it was irradiated. </a:t>
            </a:r>
          </a:p>
          <a:p>
            <a:pPr marL="800100" lvl="1" indent="-342900">
              <a:buFont typeface="Arial" pitchFamily="34" charset="0"/>
              <a:buAutoNum type="alphaUcPeriod"/>
            </a:pPr>
            <a:r>
              <a:rPr lang="en-US" sz="1600" dirty="0" smtClean="0"/>
              <a:t>Notify </a:t>
            </a:r>
            <a:r>
              <a:rPr lang="en-US" sz="1600" dirty="0"/>
              <a:t>the doctor the unit is not irradiated as the order stated and let them decide</a:t>
            </a:r>
            <a:r>
              <a:rPr lang="en-US" sz="1600" dirty="0" smtClean="0"/>
              <a:t>.</a:t>
            </a:r>
            <a:r>
              <a:rPr lang="en-US" sz="1600" dirty="0">
                <a:solidFill>
                  <a:srgbClr val="FF0000"/>
                </a:solidFill>
              </a:rPr>
              <a:t> No, </a:t>
            </a:r>
            <a:r>
              <a:rPr lang="en-US" sz="1600" dirty="0" smtClean="0">
                <a:solidFill>
                  <a:srgbClr val="FF0000"/>
                </a:solidFill>
              </a:rPr>
              <a:t>the order was clear we need to provide the floor with the appropriate Unit type</a:t>
            </a:r>
            <a:endParaRPr lang="en-US" sz="1600" dirty="0"/>
          </a:p>
          <a:p>
            <a:pPr marL="457200" lvl="1" indent="0">
              <a:buNone/>
            </a:pPr>
            <a:r>
              <a:rPr lang="en-US" sz="1600" dirty="0" smtClean="0"/>
              <a:t>C. Report to distributor, Temple can fix remotely and you can just reprint the ISBT.</a:t>
            </a:r>
          </a:p>
          <a:p>
            <a:pPr marL="457200" lvl="1" indent="0">
              <a:buNone/>
            </a:pPr>
            <a:r>
              <a:rPr lang="en-US" sz="1600" dirty="0" smtClean="0"/>
              <a:t>D. Its ok, the unit is clearly marked as irradiated and is safe for the patient.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1-Choose the best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You are a blood establishment that contracts with another blood establishment (referred to as an irradiator) to perform irradiation of blood products. You sent a product to the irradiator. After irradiation, the product was returned to you. </a:t>
            </a:r>
            <a:r>
              <a:rPr lang="en-US" sz="2000" dirty="0" smtClean="0"/>
              <a:t>The unit contains a sticker that indicates it was irradiated, but the </a:t>
            </a:r>
            <a:r>
              <a:rPr lang="en-US" sz="2000" dirty="0"/>
              <a:t>unit’s </a:t>
            </a:r>
            <a:r>
              <a:rPr lang="en-US" sz="2000" dirty="0" smtClean="0"/>
              <a:t>ISBT label does not indicate an irradiated unit.</a:t>
            </a:r>
          </a:p>
          <a:p>
            <a:r>
              <a:rPr lang="en-US" sz="2000" dirty="0" smtClean="0"/>
              <a:t>You should:</a:t>
            </a:r>
            <a:endParaRPr lang="en-US" sz="1600" dirty="0" smtClean="0"/>
          </a:p>
          <a:p>
            <a:pPr marL="800100" lvl="1" indent="-342900">
              <a:buAutoNum type="alphaUcPeriod"/>
            </a:pPr>
            <a:r>
              <a:rPr lang="en-US" sz="1600" dirty="0" smtClean="0"/>
              <a:t>Depends on the urgency of the unit need.  If Hem/</a:t>
            </a:r>
            <a:r>
              <a:rPr lang="en-US" sz="1600" dirty="0" err="1" smtClean="0"/>
              <a:t>Onc</a:t>
            </a:r>
            <a:r>
              <a:rPr lang="en-US" sz="1600" dirty="0" smtClean="0"/>
              <a:t> needs it and we can see that it was irradiated you should go ahead and issue as long as you verify that it was irradiated. </a:t>
            </a:r>
          </a:p>
          <a:p>
            <a:pPr marL="800100" lvl="1" indent="-342900">
              <a:buFont typeface="Arial" pitchFamily="34" charset="0"/>
              <a:buAutoNum type="alphaUcPeriod"/>
            </a:pPr>
            <a:r>
              <a:rPr lang="en-US" sz="1600" dirty="0" smtClean="0"/>
              <a:t>Notify </a:t>
            </a:r>
            <a:r>
              <a:rPr lang="en-US" sz="1600" dirty="0"/>
              <a:t>the doctor the unit is not irradiated as the order stated and let them </a:t>
            </a:r>
            <a:r>
              <a:rPr lang="en-US" sz="1600" dirty="0" smtClean="0"/>
              <a:t>decide.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800100" lvl="1" indent="-342900">
              <a:buFont typeface="Arial" pitchFamily="34" charset="0"/>
              <a:buAutoNum type="alphaUcPeriod"/>
            </a:pPr>
            <a:r>
              <a:rPr lang="en-US" sz="1600" dirty="0" smtClean="0"/>
              <a:t>Report to distributor, Temple can fix remotely and you can just reprint the ISBT.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00B050"/>
                </a:solidFill>
              </a:rPr>
              <a:t>Yes, Temple can quickly rectify the issue.   Austin may have to pick up the unit or bring a new label, but they can also fix the problem.  If it is emergent, you would release as emergent to MD with notice that technically it is not irradiated.</a:t>
            </a:r>
          </a:p>
          <a:p>
            <a:pPr marL="457200" lvl="1" indent="0">
              <a:buNone/>
            </a:pPr>
            <a:r>
              <a:rPr lang="en-US" sz="1600" dirty="0" smtClean="0"/>
              <a:t>D. Its ok, the unit is clearly marked as irradiated and is safe for the patient.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8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1-Choose the best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You are a blood establishment that contracts with another blood establishment (referred to as an irradiator) to perform irradiation of blood products. You sent a product to the irradiator. After irradiation, the product was returned to you. </a:t>
            </a:r>
            <a:r>
              <a:rPr lang="en-US" sz="2000" dirty="0" smtClean="0"/>
              <a:t>The unit contains sticker that indicates it was irradiated, but the unit ISBT label does not indicate an irradiated unit.</a:t>
            </a:r>
          </a:p>
          <a:p>
            <a:r>
              <a:rPr lang="en-US" sz="2000" dirty="0" smtClean="0"/>
              <a:t>You should:</a:t>
            </a:r>
            <a:endParaRPr lang="en-US" sz="1600" dirty="0" smtClean="0"/>
          </a:p>
          <a:p>
            <a:pPr marL="800100" lvl="1" indent="-342900">
              <a:buAutoNum type="alphaUcPeriod"/>
            </a:pPr>
            <a:r>
              <a:rPr lang="en-US" sz="1600" dirty="0" smtClean="0"/>
              <a:t>Depends on the urgency of the unit need.  If Hem/</a:t>
            </a:r>
            <a:r>
              <a:rPr lang="en-US" sz="1600" dirty="0" err="1" smtClean="0"/>
              <a:t>Onc</a:t>
            </a:r>
            <a:r>
              <a:rPr lang="en-US" sz="1600" dirty="0" smtClean="0"/>
              <a:t> needs it and we can see that it was irradiated you should go ahead and issue as long as you verify that it was irradiated. </a:t>
            </a:r>
          </a:p>
          <a:p>
            <a:pPr marL="800100" lvl="1" indent="-342900">
              <a:buFont typeface="Arial" pitchFamily="34" charset="0"/>
              <a:buAutoNum type="alphaUcPeriod"/>
            </a:pPr>
            <a:r>
              <a:rPr lang="en-US" sz="1600" dirty="0" smtClean="0"/>
              <a:t>Notify </a:t>
            </a:r>
            <a:r>
              <a:rPr lang="en-US" sz="1600" dirty="0"/>
              <a:t>the doctor the unit is not irradiated as the order stated and let them </a:t>
            </a:r>
            <a:r>
              <a:rPr lang="en-US" sz="1600" dirty="0" smtClean="0"/>
              <a:t>decide.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800100" lvl="1" indent="-342900">
              <a:buFont typeface="Arial" pitchFamily="34" charset="0"/>
              <a:buAutoNum type="alphaUcPeriod"/>
            </a:pPr>
            <a:r>
              <a:rPr lang="en-US" sz="1600" dirty="0" smtClean="0"/>
              <a:t>Report to distributor, Temple can fix remotely and you can just reprint the ISBT.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800100" lvl="1" indent="-342900">
              <a:buFont typeface="Arial" pitchFamily="34" charset="0"/>
              <a:buAutoNum type="alphaUcPeriod"/>
            </a:pPr>
            <a:r>
              <a:rPr lang="en-US" sz="1600" dirty="0" smtClean="0"/>
              <a:t>Its ok, the unit is clearly marked as irradiated and is safe for the patient.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No, in order for the patient’s record to be accurate </a:t>
            </a:r>
            <a:r>
              <a:rPr lang="en-US" sz="1600" dirty="0" err="1">
                <a:solidFill>
                  <a:srgbClr val="FF0000"/>
                </a:solidFill>
              </a:rPr>
              <a:t>Safetrace</a:t>
            </a:r>
            <a:r>
              <a:rPr lang="en-US" sz="1600" dirty="0">
                <a:solidFill>
                  <a:srgbClr val="FF0000"/>
                </a:solidFill>
              </a:rPr>
              <a:t> must be updated, if you do this it is an FDA reportable Deviation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0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</a:t>
            </a:r>
            <a:r>
              <a:rPr lang="en-US" dirty="0" smtClean="0"/>
              <a:t>2-Choose </a:t>
            </a:r>
            <a:r>
              <a:rPr lang="en-US" dirty="0"/>
              <a:t>the best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You are working on a patient who is bleeding in ICU.  You get a request for transfusion of platelets.  However, the only unit you have on hand requires pathology to approve per our policy.</a:t>
            </a:r>
          </a:p>
          <a:p>
            <a:pPr marL="1587" indent="0">
              <a:buNone/>
            </a:pPr>
            <a:endParaRPr lang="en-US" dirty="0" smtClean="0"/>
          </a:p>
          <a:p>
            <a:pPr marL="515937" indent="-514350">
              <a:buAutoNum type="alphaUcPeriod"/>
            </a:pPr>
            <a:r>
              <a:rPr lang="en-US" dirty="0" smtClean="0"/>
              <a:t>Issue the unit so you can take care of the patient,  but make sure you immediately get pathology approval.</a:t>
            </a:r>
          </a:p>
          <a:p>
            <a:pPr marL="515937" indent="-514350">
              <a:buAutoNum type="alphaUcPeriod"/>
            </a:pPr>
            <a:r>
              <a:rPr lang="en-US" dirty="0" smtClean="0"/>
              <a:t>Call the pathologist and request approval to issue.</a:t>
            </a:r>
          </a:p>
          <a:p>
            <a:pPr marL="515937" indent="-514350">
              <a:buAutoNum type="alphaUcPeriod"/>
            </a:pPr>
            <a:r>
              <a:rPr lang="en-US" dirty="0" smtClean="0"/>
              <a:t>Issue as emergency release so the physician taking care of the patient takes the responsibility for the unit.</a:t>
            </a:r>
          </a:p>
          <a:p>
            <a:pPr marL="515937" indent="-514350">
              <a:buAutoNum type="alphaUcPeriod"/>
            </a:pPr>
            <a:r>
              <a:rPr lang="en-US" dirty="0" smtClean="0"/>
              <a:t>Tell the nurse we do not have a unit available and call to get a compatible unit from the blood center.</a:t>
            </a:r>
          </a:p>
          <a:p>
            <a:pPr marL="515937" indent="-514350">
              <a:buAutoNum type="alphaUcPeriod"/>
            </a:pPr>
            <a:endParaRPr lang="en-US" dirty="0" smtClean="0"/>
          </a:p>
          <a:p>
            <a:pPr marL="515937" indent="-514350">
              <a:buAutoNum type="alphaU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1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</a:t>
            </a:r>
            <a:r>
              <a:rPr lang="en-US" dirty="0" smtClean="0"/>
              <a:t>2-Choose </a:t>
            </a:r>
            <a:r>
              <a:rPr lang="en-US" dirty="0"/>
              <a:t>the best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You are working on a patient who is bleeding in ICU.  You get a request for transfusion of platelets.  However, the only unit you have on hand requires pathology to approve per our policy.</a:t>
            </a:r>
          </a:p>
          <a:p>
            <a:pPr marL="1587" indent="0">
              <a:buNone/>
            </a:pPr>
            <a:endParaRPr lang="en-US" dirty="0" smtClean="0"/>
          </a:p>
          <a:p>
            <a:pPr marL="515937" indent="-514350">
              <a:buAutoNum type="alphaUcPeriod"/>
            </a:pPr>
            <a:r>
              <a:rPr lang="en-US" dirty="0" smtClean="0"/>
              <a:t>Issue the unit so you can take care of the patient,  but make sure you immediately get pathology approval.</a:t>
            </a:r>
          </a:p>
          <a:p>
            <a:pPr marL="512762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No, the policy requires approval prior to issue not after.</a:t>
            </a:r>
          </a:p>
          <a:p>
            <a:pPr marL="515937" indent="-514350">
              <a:buAutoNum type="alphaUcPeriod"/>
            </a:pPr>
            <a:r>
              <a:rPr lang="en-US" dirty="0" smtClean="0"/>
              <a:t>Call the pathologist and request approval to issue.</a:t>
            </a:r>
          </a:p>
          <a:p>
            <a:pPr marL="515937" indent="-514350">
              <a:buAutoNum type="alphaUcPeriod"/>
            </a:pPr>
            <a:r>
              <a:rPr lang="en-US" dirty="0" smtClean="0"/>
              <a:t>Issue as emergency release so the physician taking care of the patient takes the responsibility for the unit.</a:t>
            </a:r>
          </a:p>
          <a:p>
            <a:pPr marL="515937" indent="-514350">
              <a:buAutoNum type="alphaUcPeriod"/>
            </a:pPr>
            <a:r>
              <a:rPr lang="en-US" dirty="0" smtClean="0"/>
              <a:t>Tell the nurse we do not have a unit available and call to get a compatible unit from the blood center.</a:t>
            </a:r>
          </a:p>
          <a:p>
            <a:pPr marL="515937" indent="-514350">
              <a:buAutoNum type="alphaUcPeriod"/>
            </a:pPr>
            <a:endParaRPr lang="en-US" dirty="0" smtClean="0"/>
          </a:p>
          <a:p>
            <a:pPr marL="515937" indent="-514350">
              <a:buAutoNum type="alphaU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5431"/>
            <a:ext cx="8229600" cy="4894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Objectives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1" y="1384917"/>
            <a:ext cx="8349448" cy="2226579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600" b="1" dirty="0"/>
          </a:p>
          <a:p>
            <a:pPr marL="1587" indent="0">
              <a:lnSpc>
                <a:spcPct val="120000"/>
              </a:lnSpc>
              <a:buNone/>
            </a:pPr>
            <a:r>
              <a:rPr lang="en-US" sz="1600" dirty="0" smtClean="0"/>
              <a:t>Understand FDA reportable requirements</a:t>
            </a:r>
          </a:p>
          <a:p>
            <a:pPr marL="1587" indent="0">
              <a:lnSpc>
                <a:spcPct val="120000"/>
              </a:lnSpc>
              <a:buNone/>
            </a:pPr>
            <a:r>
              <a:rPr lang="en-US" sz="1600" dirty="0" smtClean="0"/>
              <a:t>Understand reasons for Supervisor triggers</a:t>
            </a:r>
          </a:p>
          <a:p>
            <a:pPr marL="1587" indent="0">
              <a:lnSpc>
                <a:spcPct val="120000"/>
              </a:lnSpc>
              <a:buNone/>
            </a:pPr>
            <a:r>
              <a:rPr lang="en-US" sz="1600" dirty="0" smtClean="0"/>
              <a:t>Understand when it is appropriate to override</a:t>
            </a:r>
          </a:p>
          <a:p>
            <a:pPr marL="1587" indent="0">
              <a:lnSpc>
                <a:spcPct val="120000"/>
              </a:lnSpc>
              <a:buNone/>
            </a:pPr>
            <a:r>
              <a:rPr lang="en-US" sz="1600" dirty="0" smtClean="0"/>
              <a:t>Trouble shooting messages triggered by Blood Bank system</a:t>
            </a:r>
          </a:p>
          <a:p>
            <a:pPr marL="1587" indent="0">
              <a:lnSpc>
                <a:spcPct val="120000"/>
              </a:lnSpc>
              <a:buNone/>
            </a:pPr>
            <a:endParaRPr lang="en-US" sz="16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04E972E-2D78-4A08-B1E4-8B54C0F41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01067"/>
            <a:ext cx="46451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9079" y="3538228"/>
            <a:ext cx="8229600" cy="489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67B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2800" dirty="0" smtClean="0"/>
              <a:t>Terms</a:t>
            </a: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6442" y="4142205"/>
            <a:ext cx="8349448" cy="2226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1775" indent="-2301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</a:pPr>
            <a:endParaRPr lang="en-US" sz="1600" b="1" dirty="0" smtClean="0"/>
          </a:p>
          <a:p>
            <a:pPr marL="1587" indent="0">
              <a:lnSpc>
                <a:spcPct val="120000"/>
              </a:lnSpc>
              <a:buFont typeface="Arial" pitchFamily="34" charset="0"/>
              <a:buNone/>
            </a:pPr>
            <a:r>
              <a:rPr lang="en-US" sz="1600" dirty="0" smtClean="0"/>
              <a:t>FDA= Federal Drug Administration</a:t>
            </a:r>
          </a:p>
          <a:p>
            <a:pPr marL="1587" indent="0">
              <a:lnSpc>
                <a:spcPct val="120000"/>
              </a:lnSpc>
              <a:buFont typeface="Arial" pitchFamily="34" charset="0"/>
              <a:buNone/>
            </a:pPr>
            <a:r>
              <a:rPr lang="en-US" sz="1600" dirty="0" smtClean="0"/>
              <a:t>CGMP= Current good manufacturing practice</a:t>
            </a:r>
          </a:p>
          <a:p>
            <a:pPr marL="1587" indent="0">
              <a:lnSpc>
                <a:spcPct val="120000"/>
              </a:lnSpc>
              <a:buFont typeface="Arial" pitchFamily="34" charset="0"/>
              <a:buNone/>
            </a:pPr>
            <a:r>
              <a:rPr lang="en-US" sz="1600" dirty="0" smtClean="0"/>
              <a:t>ISBT=International Society of Blood Transfusion</a:t>
            </a:r>
          </a:p>
          <a:p>
            <a:pPr marL="1587" indent="0">
              <a:lnSpc>
                <a:spcPct val="120000"/>
              </a:lnSpc>
              <a:buFont typeface="Arial" pitchFamily="34" charset="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7753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</a:t>
            </a:r>
            <a:r>
              <a:rPr lang="en-US" dirty="0" smtClean="0"/>
              <a:t>2-Choose </a:t>
            </a:r>
            <a:r>
              <a:rPr lang="en-US" dirty="0"/>
              <a:t>the best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You are working on a patient who is bleeding in ICU.  You get a request for transfusion on platelets.  However, the only unit you have on hand requires pathology to approve per our policy.</a:t>
            </a:r>
          </a:p>
          <a:p>
            <a:pPr marL="1587" indent="0">
              <a:buNone/>
            </a:pPr>
            <a:endParaRPr lang="en-US" dirty="0" smtClean="0"/>
          </a:p>
          <a:p>
            <a:pPr marL="515937" indent="-514350">
              <a:buAutoNum type="alphaUcPeriod"/>
            </a:pPr>
            <a:r>
              <a:rPr lang="en-US" dirty="0" smtClean="0"/>
              <a:t>Issue the unit so you can take care of the patient,  but make sure you immediately get pathology approval.</a:t>
            </a:r>
          </a:p>
          <a:p>
            <a:pPr marL="515937" indent="-514350">
              <a:buAutoNum type="alphaUcPeriod"/>
            </a:pPr>
            <a:r>
              <a:rPr lang="en-US" dirty="0" smtClean="0"/>
              <a:t>Call the pathologist and request approval to issue.</a:t>
            </a:r>
          </a:p>
          <a:p>
            <a:pPr marL="1587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        Yes, this is the correct process</a:t>
            </a:r>
          </a:p>
          <a:p>
            <a:pPr marL="1587" indent="0">
              <a:buNone/>
            </a:pPr>
            <a:r>
              <a:rPr lang="en-US" dirty="0" smtClean="0"/>
              <a:t>C. Issue as emergency release so the physician taking care of      the patient takes the responsibility for the unit.</a:t>
            </a:r>
          </a:p>
          <a:p>
            <a:pPr marL="1587" indent="0">
              <a:buNone/>
            </a:pPr>
            <a:r>
              <a:rPr lang="en-US" dirty="0" smtClean="0"/>
              <a:t>D. Tell the nurse we do not have a unit available and call to get a compatible unit from the blood center.</a:t>
            </a:r>
          </a:p>
          <a:p>
            <a:pPr marL="515937" indent="-514350">
              <a:buAutoNum type="alphaUcPeriod"/>
            </a:pPr>
            <a:endParaRPr lang="en-US" dirty="0" smtClean="0"/>
          </a:p>
          <a:p>
            <a:pPr marL="515937" indent="-514350">
              <a:buAutoNum type="alphaU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9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</a:t>
            </a:r>
            <a:r>
              <a:rPr lang="en-US" dirty="0" smtClean="0"/>
              <a:t>2-Choose </a:t>
            </a:r>
            <a:r>
              <a:rPr lang="en-US" dirty="0"/>
              <a:t>the best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You are working on a patient who is bleeding in ICU.  You get a request for transfusion on platelets.  However, the only unit you have on hand requires pathology to approve per our policy.</a:t>
            </a:r>
          </a:p>
          <a:p>
            <a:pPr marL="1587" indent="0">
              <a:buNone/>
            </a:pPr>
            <a:endParaRPr lang="en-US" dirty="0" smtClean="0"/>
          </a:p>
          <a:p>
            <a:pPr marL="515937" indent="-514350">
              <a:buAutoNum type="alphaUcPeriod"/>
            </a:pPr>
            <a:r>
              <a:rPr lang="en-US" dirty="0" smtClean="0"/>
              <a:t>Issue the unit so you can take care of the patient,  but make sure you immediately get pathology approval.</a:t>
            </a:r>
          </a:p>
          <a:p>
            <a:pPr marL="515937" indent="-514350">
              <a:buAutoNum type="alphaUcPeriod"/>
            </a:pPr>
            <a:r>
              <a:rPr lang="en-US" dirty="0" smtClean="0"/>
              <a:t>Call the pathologist and request approval to issue.</a:t>
            </a:r>
          </a:p>
          <a:p>
            <a:pPr marL="515937" indent="-514350">
              <a:buAutoNum type="alphaUcPeriod"/>
            </a:pPr>
            <a:r>
              <a:rPr lang="en-US" dirty="0" smtClean="0"/>
              <a:t>Issue as emergency release so the physician taking care of the patient takes the responsibility for the unit.</a:t>
            </a:r>
          </a:p>
          <a:p>
            <a:pPr marL="1587" indent="0">
              <a:buNone/>
            </a:pPr>
            <a:r>
              <a:rPr lang="en-US" dirty="0">
                <a:solidFill>
                  <a:srgbClr val="FF0000"/>
                </a:solidFill>
              </a:rPr>
              <a:t>No, </a:t>
            </a:r>
            <a:r>
              <a:rPr lang="en-US" dirty="0" smtClean="0">
                <a:solidFill>
                  <a:srgbClr val="FF0000"/>
                </a:solidFill>
              </a:rPr>
              <a:t>unless after consultation the pathologists request this action you should follow the policy.</a:t>
            </a:r>
            <a:endParaRPr lang="en-US" dirty="0">
              <a:solidFill>
                <a:srgbClr val="FF0000"/>
              </a:solidFill>
            </a:endParaRPr>
          </a:p>
          <a:p>
            <a:pPr marL="1587" indent="0">
              <a:buNone/>
            </a:pPr>
            <a:r>
              <a:rPr lang="en-US" dirty="0" smtClean="0"/>
              <a:t>D. Tell the nurse we do not have a unit available and call to get a compatible unit from the blood center.</a:t>
            </a:r>
          </a:p>
          <a:p>
            <a:pPr marL="515937" indent="-514350">
              <a:buAutoNum type="alphaUcPeriod"/>
            </a:pPr>
            <a:endParaRPr lang="en-US" dirty="0" smtClean="0"/>
          </a:p>
          <a:p>
            <a:pPr marL="515937" indent="-514350">
              <a:buAutoNum type="alphaU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</a:t>
            </a:r>
            <a:r>
              <a:rPr lang="en-US" dirty="0" smtClean="0"/>
              <a:t>2-Choose </a:t>
            </a:r>
            <a:r>
              <a:rPr lang="en-US" dirty="0"/>
              <a:t>the best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You are working on a patient who is bleeding in ICU.  You get a request for transfusion of platelets.  However, the only unit you have on hand requires pathology to approve per our policy.</a:t>
            </a:r>
          </a:p>
          <a:p>
            <a:pPr marL="1587" indent="0">
              <a:buNone/>
            </a:pPr>
            <a:endParaRPr lang="en-US" dirty="0" smtClean="0"/>
          </a:p>
          <a:p>
            <a:pPr marL="515937" indent="-514350">
              <a:buAutoNum type="alphaUcPeriod"/>
            </a:pPr>
            <a:r>
              <a:rPr lang="en-US" dirty="0" smtClean="0"/>
              <a:t>Issue the unit so you can take care of the patient,  but make sure you immediately get pathology approval.</a:t>
            </a:r>
          </a:p>
          <a:p>
            <a:pPr marL="515937" indent="-514350">
              <a:buAutoNum type="alphaUcPeriod"/>
            </a:pPr>
            <a:r>
              <a:rPr lang="en-US" dirty="0" smtClean="0"/>
              <a:t>Call the pathologist and request approval to issue.</a:t>
            </a:r>
          </a:p>
          <a:p>
            <a:pPr marL="515937" indent="-514350">
              <a:buAutoNum type="alphaUcPeriod"/>
            </a:pPr>
            <a:r>
              <a:rPr lang="en-US" dirty="0" smtClean="0"/>
              <a:t>Issue as emergency release so the physician taking care of the patient takes the responsibility for the unit.</a:t>
            </a:r>
          </a:p>
          <a:p>
            <a:pPr marL="1587" indent="0">
              <a:buNone/>
            </a:pPr>
            <a:r>
              <a:rPr lang="en-US" dirty="0" smtClean="0"/>
              <a:t>D. Tell the nurse we do not have a unit available and call to get a compatible unit from the blood center.</a:t>
            </a:r>
          </a:p>
          <a:p>
            <a:pPr marL="1587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No</a:t>
            </a:r>
            <a:r>
              <a:rPr lang="en-US" dirty="0">
                <a:solidFill>
                  <a:srgbClr val="FF0000"/>
                </a:solidFill>
              </a:rPr>
              <a:t>, unless after consultation the pathologists request this action you should follow the policy.</a:t>
            </a:r>
          </a:p>
          <a:p>
            <a:pPr marL="515937" indent="-514350">
              <a:buAutoNum type="alphaU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3-Choose the best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co-worker calls you over to clear a message that requires a supervisor override but at first glance you cannot understand why the message triggered.</a:t>
            </a:r>
          </a:p>
          <a:p>
            <a:pPr marL="515937" indent="-514350">
              <a:buAutoNum type="alphaUcPeriod"/>
            </a:pPr>
            <a:r>
              <a:rPr lang="en-US" dirty="0" smtClean="0"/>
              <a:t>Ask the employee if they know why the message is flagging and override accordingly.</a:t>
            </a:r>
          </a:p>
          <a:p>
            <a:pPr marL="515937" indent="-514350">
              <a:buAutoNum type="alphaUcPeriod"/>
            </a:pPr>
            <a:r>
              <a:rPr lang="en-US" dirty="0" smtClean="0"/>
              <a:t>Review the issue and as long as you understand the flag provide the override.</a:t>
            </a:r>
          </a:p>
          <a:p>
            <a:pPr marL="515937" indent="-514350">
              <a:buAutoNum type="alphaUcPeriod"/>
            </a:pPr>
            <a:r>
              <a:rPr lang="en-US" dirty="0" smtClean="0"/>
              <a:t>Call the pathologist and ask if it is ok to override the message.</a:t>
            </a:r>
          </a:p>
          <a:p>
            <a:pPr marL="1587" indent="0">
              <a:buNone/>
            </a:pPr>
            <a:r>
              <a:rPr lang="en-US" dirty="0"/>
              <a:t>D</a:t>
            </a:r>
            <a:r>
              <a:rPr lang="en-US" dirty="0" smtClean="0"/>
              <a:t>. Have the employee walk you through each screen on this patient and unit until you understand the flag then make a decision to rectify the issue or override.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26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3-Choose the best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co-worker calls you over to clear a message that requires a supervisor override but at first glance you cannot understand why the message triggered.</a:t>
            </a:r>
          </a:p>
          <a:p>
            <a:pPr marL="515937" indent="-514350">
              <a:buAutoNum type="alphaUcPeriod"/>
            </a:pPr>
            <a:r>
              <a:rPr lang="en-US" dirty="0" smtClean="0"/>
              <a:t>Ask the employee if they know why the message is flagging and override accordingly. </a:t>
            </a:r>
            <a:r>
              <a:rPr lang="en-US" dirty="0" smtClean="0">
                <a:solidFill>
                  <a:srgbClr val="FF0000"/>
                </a:solidFill>
              </a:rPr>
              <a:t>No, supervisor overrides should be limited to critical issues and you must understand separately from the other tech what you are overriding.</a:t>
            </a:r>
          </a:p>
          <a:p>
            <a:pPr marL="515937" indent="-514350">
              <a:buAutoNum type="alphaUcPeriod"/>
            </a:pPr>
            <a:r>
              <a:rPr lang="en-US" dirty="0" smtClean="0"/>
              <a:t>Review the issue and as long as you understand the flag provide the override.</a:t>
            </a:r>
          </a:p>
          <a:p>
            <a:pPr marL="515937" indent="-514350">
              <a:buAutoNum type="alphaUcPeriod"/>
            </a:pPr>
            <a:r>
              <a:rPr lang="en-US" dirty="0" smtClean="0"/>
              <a:t>Call the pathologist and ask if it is ok to override the message.</a:t>
            </a:r>
          </a:p>
          <a:p>
            <a:pPr marL="1587" indent="0">
              <a:buNone/>
            </a:pPr>
            <a:r>
              <a:rPr lang="en-US" dirty="0"/>
              <a:t>D</a:t>
            </a:r>
            <a:r>
              <a:rPr lang="en-US" dirty="0" smtClean="0"/>
              <a:t>. Have the employee walk you through each screen on this patient and unit until you understand the flag then make a decision to rectify the issue or override.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44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3-Choose the best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co-worker calls you over to clear a message that requires a supervisor override but at first glance you cannot understand why the message triggered.</a:t>
            </a:r>
          </a:p>
          <a:p>
            <a:pPr marL="515937" indent="-514350">
              <a:buAutoNum type="alphaUcPeriod"/>
            </a:pPr>
            <a:r>
              <a:rPr lang="en-US" dirty="0" smtClean="0"/>
              <a:t>Ask the employee if they know why the message is flagging and override accordingly. </a:t>
            </a:r>
          </a:p>
          <a:p>
            <a:pPr marL="515937" lvl="0" indent="-514350">
              <a:buFont typeface="Arial" pitchFamily="34" charset="0"/>
              <a:buAutoNum type="alphaUcPeriod"/>
            </a:pPr>
            <a:r>
              <a:rPr lang="en-US" dirty="0" smtClean="0"/>
              <a:t>Review the message, if you have seen it before and it presents not safety issue provide the override.</a:t>
            </a:r>
            <a:r>
              <a:rPr lang="en-US" sz="2800" dirty="0">
                <a:solidFill>
                  <a:srgbClr val="FF0000"/>
                </a:solidFill>
              </a:rPr>
              <a:t> No, supervisor overrides should be limited to critical issues </a:t>
            </a:r>
            <a:r>
              <a:rPr lang="en-US" sz="2800" dirty="0" smtClean="0">
                <a:solidFill>
                  <a:srgbClr val="FF0000"/>
                </a:solidFill>
              </a:rPr>
              <a:t>and we should attempt to rectify the issue whenever possible before deciding to override.</a:t>
            </a:r>
            <a:endParaRPr lang="en-US" dirty="0" smtClean="0"/>
          </a:p>
          <a:p>
            <a:pPr marL="515937" indent="-514350">
              <a:buAutoNum type="alphaUcPeriod"/>
            </a:pPr>
            <a:r>
              <a:rPr lang="en-US" dirty="0" smtClean="0"/>
              <a:t>Call the pathologist and ask if it is ok to override the message.</a:t>
            </a:r>
          </a:p>
          <a:p>
            <a:pPr marL="1587" indent="0">
              <a:buNone/>
            </a:pPr>
            <a:r>
              <a:rPr lang="en-US" dirty="0"/>
              <a:t>D</a:t>
            </a:r>
            <a:r>
              <a:rPr lang="en-US" dirty="0" smtClean="0"/>
              <a:t>. Have the employee walk you through each screen on this patient and unit until you understand the flag then make a decision to rectify the issue or override.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1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3-Choose the best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A co-worker calls you over to clear a message that requires a supervisor override but at first glance you cannot understand why the message triggered.</a:t>
            </a:r>
          </a:p>
          <a:p>
            <a:pPr marL="515937" indent="-514350">
              <a:buAutoNum type="alphaUcPeriod"/>
            </a:pPr>
            <a:r>
              <a:rPr lang="en-US" dirty="0" smtClean="0"/>
              <a:t>Ask the employee if they know why the message is flagging and override accordingly. </a:t>
            </a:r>
          </a:p>
          <a:p>
            <a:pPr marL="515937" lvl="0" indent="-514350">
              <a:buFont typeface="Arial" pitchFamily="34" charset="0"/>
              <a:buAutoNum type="alphaUcPeriod"/>
            </a:pPr>
            <a:r>
              <a:rPr lang="en-US" dirty="0" smtClean="0"/>
              <a:t>Review the message, if you have seen it before and it presents not safety issue provide the override.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515937" indent="-514350">
              <a:buFont typeface="Arial" pitchFamily="34" charset="0"/>
              <a:buAutoNum type="alphaUcPeriod"/>
            </a:pPr>
            <a:r>
              <a:rPr lang="en-US" dirty="0" smtClean="0"/>
              <a:t>Call the pathologist and ask if it is ok to override the message.</a:t>
            </a:r>
            <a:r>
              <a:rPr lang="en-US" dirty="0">
                <a:solidFill>
                  <a:srgbClr val="FF0000"/>
                </a:solidFill>
              </a:rPr>
              <a:t> No, supervisor overrides </a:t>
            </a:r>
            <a:r>
              <a:rPr lang="en-US" dirty="0" smtClean="0">
                <a:solidFill>
                  <a:srgbClr val="FF0000"/>
                </a:solidFill>
              </a:rPr>
              <a:t>require that the person understand the blood bank system build and what safety precaution is being bypassed.  Any consultation with the pathologists should have already occurred.</a:t>
            </a:r>
            <a:endParaRPr lang="en-US" dirty="0"/>
          </a:p>
          <a:p>
            <a:pPr marL="515937" lvl="0" indent="-514350">
              <a:buFont typeface="Arial" pitchFamily="34" charset="0"/>
              <a:buAutoNum type="alphaUcPeriod"/>
            </a:pPr>
            <a:endParaRPr lang="en-US" dirty="0" smtClean="0"/>
          </a:p>
          <a:p>
            <a:pPr marL="1587" indent="0">
              <a:buNone/>
            </a:pPr>
            <a:r>
              <a:rPr lang="en-US" dirty="0"/>
              <a:t>D</a:t>
            </a:r>
            <a:r>
              <a:rPr lang="en-US" dirty="0" smtClean="0"/>
              <a:t>. Have the employee walk you through each screen on this patient and unit until you understand the flag then make a decision to rectify the issue or override.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25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3-Choose the best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 co-worker calls you over to clear a message that requires a supervisor override but at first glance you cannot understand why the message triggered.</a:t>
            </a:r>
          </a:p>
          <a:p>
            <a:pPr marL="515937" indent="-514350">
              <a:buAutoNum type="alphaUcPeriod"/>
            </a:pPr>
            <a:r>
              <a:rPr lang="en-US" dirty="0" smtClean="0"/>
              <a:t>Ask the employee if they know why the message is flagging and override accordingly. </a:t>
            </a:r>
          </a:p>
          <a:p>
            <a:pPr marL="515937" lvl="0" indent="-514350">
              <a:buFont typeface="Arial" pitchFamily="34" charset="0"/>
              <a:buAutoNum type="alphaUcPeriod"/>
            </a:pPr>
            <a:r>
              <a:rPr lang="en-US" dirty="0" smtClean="0"/>
              <a:t>Review the message, if you have seen it before and it presents not safety issue provide the override.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515937" indent="-514350">
              <a:buFont typeface="Arial" pitchFamily="34" charset="0"/>
              <a:buAutoNum type="alphaUcPeriod"/>
            </a:pPr>
            <a:r>
              <a:rPr lang="en-US" dirty="0" smtClean="0"/>
              <a:t>Call the pathologist and ask if it is ok to override the message.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/>
          </a:p>
          <a:p>
            <a:pPr marL="1587" indent="0">
              <a:buNone/>
            </a:pPr>
            <a:r>
              <a:rPr lang="en-US" dirty="0"/>
              <a:t>D</a:t>
            </a:r>
            <a:r>
              <a:rPr lang="en-US" dirty="0" smtClean="0"/>
              <a:t>. Have the employee walk you through each screen on this patient and unit until you understand the flag then make a decision to rectify the issue or override. </a:t>
            </a:r>
            <a:r>
              <a:rPr lang="en-US" dirty="0" smtClean="0">
                <a:solidFill>
                  <a:srgbClr val="00B050"/>
                </a:solidFill>
              </a:rPr>
              <a:t>Yes, having the employee walk through the issue will allow you the ability to agree with their logic and steps.  If you go in by yourself you may miss a step or error they made that created the error.  Always try to fix the issue rather than override.</a:t>
            </a:r>
            <a:endParaRPr lang="en-US" dirty="0">
              <a:solidFill>
                <a:srgbClr val="00B050"/>
              </a:solidFill>
            </a:endParaRPr>
          </a:p>
          <a:p>
            <a:pPr marL="1587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01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FDA oversight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34340" y="1207769"/>
            <a:ext cx="8229600" cy="51315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2" indent="0">
              <a:buNone/>
            </a:pPr>
            <a:r>
              <a:rPr lang="en-US" dirty="0" smtClean="0"/>
              <a:t>In addition to CLIA and CAP regulatory requirements Blood products also fall under the authority of the FDA</a:t>
            </a:r>
          </a:p>
          <a:p>
            <a:pPr marL="0" lvl="2" indent="0">
              <a:buNone/>
            </a:pPr>
            <a:endParaRPr lang="en-US" dirty="0" smtClean="0"/>
          </a:p>
          <a:p>
            <a:pPr marL="0" lvl="2" indent="0">
              <a:buNone/>
            </a:pPr>
            <a:r>
              <a:rPr lang="en-US" dirty="0" smtClean="0"/>
              <a:t>Biological </a:t>
            </a:r>
            <a:r>
              <a:rPr lang="en-US" dirty="0"/>
              <a:t>Product Deviation Reporting for Blood and Plasma Establishments</a:t>
            </a:r>
            <a:endParaRPr lang="en-US" dirty="0"/>
          </a:p>
          <a:p>
            <a:pPr lvl="1"/>
            <a:r>
              <a:rPr lang="en-US" sz="1800" dirty="0" smtClean="0"/>
              <a:t>Blood Transfusion is overseen by the FDA (Federal Drug Administration)</a:t>
            </a:r>
          </a:p>
          <a:p>
            <a:pPr lvl="1"/>
            <a:r>
              <a:rPr lang="en-US" sz="1800" dirty="0" smtClean="0"/>
              <a:t>The role is to ensure safe administration of blood products</a:t>
            </a:r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 smtClean="0"/>
              <a:t>Resources:</a:t>
            </a:r>
          </a:p>
          <a:p>
            <a:pPr marL="457200" lvl="1" indent="0">
              <a:buNone/>
            </a:pPr>
            <a:r>
              <a:rPr lang="en-US" sz="1800" dirty="0" smtClean="0">
                <a:hlinkClick r:id="rId2"/>
              </a:rPr>
              <a:t>FDA Biological Deviations</a:t>
            </a:r>
            <a:r>
              <a:rPr lang="en-US" sz="1800" dirty="0" smtClean="0"/>
              <a:t> website</a:t>
            </a:r>
          </a:p>
          <a:p>
            <a:pPr marL="457200" lvl="1" indent="0">
              <a:buNone/>
            </a:pPr>
            <a:r>
              <a:rPr lang="en-US" sz="1800" dirty="0" smtClean="0">
                <a:hlinkClick r:id="rId3"/>
              </a:rPr>
              <a:t>Policy Medical </a:t>
            </a:r>
            <a:r>
              <a:rPr lang="en-US" sz="1800" dirty="0" smtClean="0"/>
              <a:t>(Site policy: Key words “FDA notification”, “Biological”, “Deviation”</a:t>
            </a:r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37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Report?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Under 21 CFR 606.171(b), you must report any event, and information relevant to the event, associated with the </a:t>
            </a:r>
            <a:r>
              <a:rPr lang="en-US" b="1" dirty="0"/>
              <a:t>manufacturing</a:t>
            </a:r>
            <a:r>
              <a:rPr lang="en-US" dirty="0"/>
              <a:t>, to include </a:t>
            </a:r>
            <a:r>
              <a:rPr lang="en-US" b="1" dirty="0"/>
              <a:t>testing</a:t>
            </a:r>
            <a:r>
              <a:rPr lang="en-US" dirty="0"/>
              <a:t>, </a:t>
            </a:r>
            <a:r>
              <a:rPr lang="en-US" b="1" dirty="0"/>
              <a:t>processing</a:t>
            </a:r>
            <a:r>
              <a:rPr lang="en-US" dirty="0"/>
              <a:t>, </a:t>
            </a:r>
            <a:r>
              <a:rPr lang="en-US" b="1" dirty="0"/>
              <a:t>packing</a:t>
            </a:r>
            <a:r>
              <a:rPr lang="en-US" dirty="0"/>
              <a:t>, </a:t>
            </a:r>
            <a:r>
              <a:rPr lang="en-US" b="1" dirty="0"/>
              <a:t>labeling</a:t>
            </a:r>
            <a:r>
              <a:rPr lang="en-US" dirty="0"/>
              <a:t>, or </a:t>
            </a:r>
            <a:r>
              <a:rPr lang="en-US" b="1" dirty="0"/>
              <a:t>storage</a:t>
            </a:r>
            <a:r>
              <a:rPr lang="en-US" dirty="0"/>
              <a:t>, or with the </a:t>
            </a:r>
            <a:r>
              <a:rPr lang="en-US" b="1" dirty="0"/>
              <a:t>holding or distribution</a:t>
            </a:r>
            <a:r>
              <a:rPr lang="en-US" dirty="0"/>
              <a:t>, of both licensed and unlicensed blood or blood components, including Source Plasma, if that event meets all the following criteria: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1) </a:t>
            </a:r>
            <a:r>
              <a:rPr lang="en-US" dirty="0" smtClean="0"/>
              <a:t>Either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(i) Represents a deviation from CGMP, applicable regulations, applicable standards, or established specifications that may affect the safety, purity, or potency of that product; </a:t>
            </a:r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(ii) Represents an unexpected or unforeseeable event that may affect </a:t>
            </a:r>
            <a:r>
              <a:rPr lang="en-US" sz="2900" dirty="0"/>
              <a:t>the safety, purity, or potency of that product; </a:t>
            </a:r>
            <a:r>
              <a:rPr lang="en-US" sz="2900" dirty="0" smtClean="0"/>
              <a:t>and</a:t>
            </a:r>
          </a:p>
          <a:p>
            <a:pPr lvl="2"/>
            <a:r>
              <a:rPr lang="en-US" sz="2900" dirty="0" smtClean="0"/>
              <a:t> </a:t>
            </a:r>
            <a:r>
              <a:rPr lang="en-US" sz="2900" dirty="0"/>
              <a:t>(2) occurs in your facility or a facility under contract with you; and </a:t>
            </a:r>
            <a:endParaRPr lang="en-US" sz="2900" dirty="0" smtClean="0"/>
          </a:p>
          <a:p>
            <a:pPr lvl="2"/>
            <a:r>
              <a:rPr lang="en-US" sz="2900" dirty="0" smtClean="0"/>
              <a:t> (</a:t>
            </a:r>
            <a:r>
              <a:rPr lang="en-US" sz="2900" dirty="0"/>
              <a:t>3) involves distributed blood or blood components.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5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for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Deviations or potential deviations should be reported to your supervisor or above immediately</a:t>
            </a:r>
          </a:p>
          <a:p>
            <a:pPr lvl="1"/>
            <a:r>
              <a:rPr lang="en-US" dirty="0"/>
              <a:t>MIDAS should be placed</a:t>
            </a:r>
          </a:p>
          <a:p>
            <a:endParaRPr lang="en-US" dirty="0" smtClean="0"/>
          </a:p>
          <a:p>
            <a:r>
              <a:rPr lang="en-US" dirty="0" smtClean="0"/>
              <a:t>To FDA</a:t>
            </a:r>
            <a:endParaRPr lang="en-US" dirty="0"/>
          </a:p>
          <a:p>
            <a:pPr lvl="1"/>
            <a:r>
              <a:rPr lang="en-US" dirty="0" smtClean="0"/>
              <a:t>Fatalities- within </a:t>
            </a:r>
            <a:r>
              <a:rPr lang="en-US" dirty="0" smtClean="0">
                <a:solidFill>
                  <a:srgbClr val="FF0000"/>
                </a:solidFill>
              </a:rPr>
              <a:t>1 business day</a:t>
            </a:r>
          </a:p>
          <a:p>
            <a:pPr lvl="1"/>
            <a:r>
              <a:rPr lang="en-US" dirty="0" smtClean="0"/>
              <a:t>Biological Product Deviation-45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50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311202" y="1385048"/>
            <a:ext cx="8471647" cy="4547026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>
            <a:lvl1pPr marL="231775" indent="-2301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Font typeface="Arial" pitchFamily="34" charset="0"/>
              <a:buNone/>
            </a:pPr>
            <a:r>
              <a:rPr lang="en-US" sz="1600" b="1" dirty="0" smtClean="0"/>
              <a:t>What specifically should I report? :  (NOT an all inclusive list see FDA biological reporting website for details)</a:t>
            </a:r>
          </a:p>
          <a:p>
            <a:pPr marL="285750" lvl="2" indent="-285750"/>
            <a:endParaRPr lang="en-US" sz="1600" dirty="0" smtClean="0"/>
          </a:p>
          <a:p>
            <a:pPr marL="285750" lvl="2" indent="-285750"/>
            <a:r>
              <a:rPr lang="en-US" sz="1600" dirty="0" smtClean="0"/>
              <a:t>Errors </a:t>
            </a:r>
            <a:r>
              <a:rPr lang="en-US" sz="1600" dirty="0"/>
              <a:t>in Deferral screening</a:t>
            </a:r>
          </a:p>
          <a:p>
            <a:pPr marL="285750" lvl="2" indent="-285750"/>
            <a:r>
              <a:rPr lang="en-US" sz="1600" dirty="0" smtClean="0"/>
              <a:t>Unit Labeling deviations</a:t>
            </a:r>
          </a:p>
          <a:p>
            <a:pPr marL="285750" lvl="2" indent="-285750"/>
            <a:r>
              <a:rPr lang="en-US" sz="1600" dirty="0" smtClean="0"/>
              <a:t>Routine testing deviations</a:t>
            </a:r>
          </a:p>
          <a:p>
            <a:pPr marL="285750" lvl="2" indent="-285750"/>
            <a:r>
              <a:rPr lang="en-US" sz="1600" dirty="0" smtClean="0"/>
              <a:t>Transfusion-Transmitted infection Testing</a:t>
            </a:r>
          </a:p>
          <a:p>
            <a:pPr marL="285750" lvl="2" indent="-285750"/>
            <a:r>
              <a:rPr lang="en-US" sz="1600" dirty="0" smtClean="0"/>
              <a:t>Failure to Quarantine</a:t>
            </a:r>
          </a:p>
          <a:p>
            <a:pPr marL="285750" lvl="2" indent="-285750"/>
            <a:r>
              <a:rPr lang="en-US" sz="1600" dirty="0" smtClean="0"/>
              <a:t>Component Prep deviations</a:t>
            </a:r>
          </a:p>
          <a:p>
            <a:pPr marL="285750" lvl="2" indent="-285750"/>
            <a:r>
              <a:rPr lang="en-US" sz="1600" dirty="0"/>
              <a:t>Transfusion Tag Labeling </a:t>
            </a:r>
            <a:r>
              <a:rPr lang="en-US" sz="1600" dirty="0" smtClean="0"/>
              <a:t>deviations</a:t>
            </a:r>
          </a:p>
          <a:p>
            <a:pPr marL="285750" lvl="2" indent="-285750"/>
            <a:r>
              <a:rPr lang="en-US" sz="1600" dirty="0" smtClean="0"/>
              <a:t>Shipping and storage</a:t>
            </a:r>
          </a:p>
          <a:p>
            <a:pPr marL="285750" lvl="2" indent="-285750"/>
            <a:r>
              <a:rPr lang="en-US" sz="1600" dirty="0" smtClean="0"/>
              <a:t>Expiration date deviations</a:t>
            </a:r>
          </a:p>
          <a:p>
            <a:pPr marL="285750" lvl="2" indent="-285750"/>
            <a:r>
              <a:rPr lang="en-US" sz="1600" dirty="0" smtClean="0"/>
              <a:t>Sterility compromised</a:t>
            </a:r>
          </a:p>
          <a:p>
            <a:pPr marL="285750" lvl="2" indent="-285750"/>
            <a:endParaRPr lang="en-US" sz="1600" dirty="0" smtClean="0"/>
          </a:p>
          <a:p>
            <a:pPr marL="0" lvl="2" indent="0">
              <a:buFont typeface="Arial" pitchFamily="34" charset="0"/>
              <a:buNone/>
            </a:pPr>
            <a:endParaRPr lang="en-US" sz="1600" dirty="0" smtClean="0"/>
          </a:p>
          <a:p>
            <a:pPr marL="914400" lvl="2" indent="0">
              <a:buFont typeface="Arial" pitchFamily="34" charset="0"/>
              <a:buNone/>
            </a:pP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432" y="2689572"/>
            <a:ext cx="4477968" cy="23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82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 and investigate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You are required to </a:t>
            </a:r>
            <a:r>
              <a:rPr lang="en-US" b="1" dirty="0"/>
              <a:t>evaluate and investigate</a:t>
            </a:r>
            <a:r>
              <a:rPr lang="en-US" dirty="0"/>
              <a:t>, as appropriate, unexplained discrepancies and failures to meet specifications, and to maintain complaint records, including records of investigations and follow-up (21 CFR 606.100, 211.192 and 211.198).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Procedures </a:t>
            </a:r>
            <a:r>
              <a:rPr lang="en-US" dirty="0"/>
              <a:t>for the investigation of any unexplained discrepancy or the failure of a lot or unit to meet any of its specifications should include provisions for</a:t>
            </a:r>
            <a:r>
              <a:rPr lang="en-US" dirty="0" smtClean="0"/>
              <a:t>:</a:t>
            </a:r>
          </a:p>
          <a:p>
            <a:pPr marL="1587" indent="0">
              <a:buNone/>
            </a:pPr>
            <a:endParaRPr lang="en-US" dirty="0" smtClean="0"/>
          </a:p>
          <a:p>
            <a:pPr marL="1587" indent="0">
              <a:buNone/>
            </a:pPr>
            <a:r>
              <a:rPr lang="en-US" dirty="0" smtClean="0"/>
              <a:t> </a:t>
            </a:r>
            <a:r>
              <a:rPr lang="en-US" dirty="0"/>
              <a:t>• a timely investigation</a:t>
            </a:r>
            <a:r>
              <a:rPr lang="en-US" dirty="0" smtClean="0"/>
              <a:t>;</a:t>
            </a:r>
          </a:p>
          <a:p>
            <a:pPr marL="1587" indent="0">
              <a:buNone/>
            </a:pPr>
            <a:r>
              <a:rPr lang="en-US" dirty="0" smtClean="0"/>
              <a:t> </a:t>
            </a:r>
            <a:r>
              <a:rPr lang="en-US" dirty="0"/>
              <a:t>• an appropriate corrective action plan to prevent recurrence</a:t>
            </a:r>
            <a:r>
              <a:rPr lang="en-US" dirty="0" smtClean="0"/>
              <a:t>;</a:t>
            </a:r>
          </a:p>
          <a:p>
            <a:pPr marL="1587" indent="0">
              <a:buNone/>
            </a:pPr>
            <a:r>
              <a:rPr lang="en-US" dirty="0" smtClean="0"/>
              <a:t> </a:t>
            </a:r>
            <a:r>
              <a:rPr lang="en-US" dirty="0"/>
              <a:t>• procedures to gain control of unsuitable products in a timely manner; </a:t>
            </a:r>
            <a:endParaRPr lang="en-US" dirty="0" smtClean="0"/>
          </a:p>
          <a:p>
            <a:pPr marL="1587" indent="0">
              <a:buNone/>
            </a:pPr>
            <a:r>
              <a:rPr lang="en-US" dirty="0" smtClean="0"/>
              <a:t> • </a:t>
            </a:r>
            <a:r>
              <a:rPr lang="en-US" dirty="0"/>
              <a:t>appropriate disposition of all affected products (in-date and expired); </a:t>
            </a:r>
            <a:endParaRPr lang="en-US" dirty="0" smtClean="0"/>
          </a:p>
          <a:p>
            <a:pPr marL="1587" indent="0">
              <a:buNone/>
            </a:pPr>
            <a:r>
              <a:rPr lang="en-US" dirty="0" smtClean="0"/>
              <a:t>  • </a:t>
            </a:r>
            <a:r>
              <a:rPr lang="en-US" dirty="0"/>
              <a:t>an assessment of the donor’s eligibility to serve as a donor in the future, for deviations and discrepancies associated with donor eligibility.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to keep patients safe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 dirty="0" smtClean="0"/>
              <a:t>Blood Bank Computer system design</a:t>
            </a:r>
          </a:p>
          <a:p>
            <a:r>
              <a:rPr lang="en-US" dirty="0" smtClean="0"/>
              <a:t>Policies and Procedures</a:t>
            </a:r>
          </a:p>
          <a:p>
            <a:r>
              <a:rPr lang="en-US" dirty="0" smtClean="0"/>
              <a:t>Automation (when available use it)</a:t>
            </a:r>
          </a:p>
          <a:p>
            <a:pPr lvl="1"/>
            <a:r>
              <a:rPr lang="en-US" dirty="0" smtClean="0"/>
              <a:t>Auto-verification</a:t>
            </a:r>
          </a:p>
          <a:p>
            <a:r>
              <a:rPr lang="en-US" dirty="0" smtClean="0"/>
              <a:t>Training (never sign off if you don’t understand)</a:t>
            </a:r>
          </a:p>
          <a:p>
            <a:r>
              <a:rPr lang="en-US" dirty="0" smtClean="0"/>
              <a:t>Competency (if you don’t feel competent escalate)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6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to keep patients safe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3275"/>
            <a:ext cx="8229600" cy="4191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Assumptions</a:t>
            </a:r>
          </a:p>
          <a:p>
            <a:pPr lvl="1"/>
            <a:r>
              <a:rPr lang="en-US" dirty="0" smtClean="0"/>
              <a:t>The computer build is designed to prevent us from harming a patient</a:t>
            </a:r>
          </a:p>
          <a:p>
            <a:pPr lvl="2"/>
            <a:r>
              <a:rPr lang="en-US" i="1" dirty="0" smtClean="0"/>
              <a:t>Understand the warnings</a:t>
            </a:r>
          </a:p>
          <a:p>
            <a:pPr lvl="1"/>
            <a:r>
              <a:rPr lang="en-US" dirty="0" smtClean="0"/>
              <a:t>Whatever the computer believes to be true, is true and is what will be in the record.</a:t>
            </a:r>
          </a:p>
          <a:p>
            <a:pPr lvl="2"/>
            <a:r>
              <a:rPr lang="en-US" i="1" dirty="0" smtClean="0"/>
              <a:t>Reconcile rather than override whenever possible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7D82-1B90-44C0-ADB8-3A9D5731A9A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8237" y="1708150"/>
            <a:ext cx="5117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Blood Bank Computer System</a:t>
            </a:r>
          </a:p>
        </p:txBody>
      </p:sp>
    </p:spTree>
    <p:extLst>
      <p:ext uri="{BB962C8B-B14F-4D97-AF65-F5344CB8AC3E}">
        <p14:creationId xmlns:p14="http://schemas.microsoft.com/office/powerpoint/2010/main" val="268059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SWH">
  <a:themeElements>
    <a:clrScheme name="BSWH">
      <a:dk1>
        <a:sysClr val="windowText" lastClr="000000"/>
      </a:dk1>
      <a:lt1>
        <a:sysClr val="window" lastClr="FFFFFF"/>
      </a:lt1>
      <a:dk2>
        <a:srgbClr val="0067B1"/>
      </a:dk2>
      <a:lt2>
        <a:srgbClr val="EEECE1"/>
      </a:lt2>
      <a:accent1>
        <a:srgbClr val="72C7E7"/>
      </a:accent1>
      <a:accent2>
        <a:srgbClr val="FF5800"/>
      </a:accent2>
      <a:accent3>
        <a:srgbClr val="00AF3F"/>
      </a:accent3>
      <a:accent4>
        <a:srgbClr val="FFD478"/>
      </a:accent4>
      <a:accent5>
        <a:srgbClr val="0090BA"/>
      </a:accent5>
      <a:accent6>
        <a:srgbClr val="FFB652"/>
      </a:accent6>
      <a:hlink>
        <a:srgbClr val="0000FF"/>
      </a:hlink>
      <a:folHlink>
        <a:srgbClr val="99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4A9F5D940C294BB5898338F667008E" ma:contentTypeVersion="12" ma:contentTypeDescription="Create a new document." ma:contentTypeScope="" ma:versionID="629b1dad2a55c2b4db683e38c4af24fa">
  <xsd:schema xmlns:xsd="http://www.w3.org/2001/XMLSchema" xmlns:xs="http://www.w3.org/2001/XMLSchema" xmlns:p="http://schemas.microsoft.com/office/2006/metadata/properties" xmlns:ns3="4e9db7da-cf61-4505-ae4c-85c64cf49d78" xmlns:ns4="6d7c7d91-5022-430a-ae1a-8e94fcc3ee12" targetNamespace="http://schemas.microsoft.com/office/2006/metadata/properties" ma:root="true" ma:fieldsID="61835ae8fbd3354370e796cbed631a17" ns3:_="" ns4:_="">
    <xsd:import namespace="4e9db7da-cf61-4505-ae4c-85c64cf49d78"/>
    <xsd:import namespace="6d7c7d91-5022-430a-ae1a-8e94fcc3ee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9db7da-cf61-4505-ae4c-85c64cf49d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c7d91-5022-430a-ae1a-8e94fcc3ee1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173696-1DE1-4A3A-85F9-FF55CF672739}">
  <ds:schemaRefs>
    <ds:schemaRef ds:uri="http://purl.org/dc/terms/"/>
    <ds:schemaRef ds:uri="http://schemas.openxmlformats.org/package/2006/metadata/core-properties"/>
    <ds:schemaRef ds:uri="4e9db7da-cf61-4505-ae4c-85c64cf49d78"/>
    <ds:schemaRef ds:uri="http://schemas.microsoft.com/office/2006/documentManagement/types"/>
    <ds:schemaRef ds:uri="http://schemas.microsoft.com/office/infopath/2007/PartnerControls"/>
    <ds:schemaRef ds:uri="6d7c7d91-5022-430a-ae1a-8e94fcc3ee12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C192E68-19AB-4B78-AAC8-9A684E13EE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91B1D7-CBA2-4661-9A2C-2558564B9A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9db7da-cf61-4505-ae4c-85c64cf49d78"/>
    <ds:schemaRef ds:uri="6d7c7d91-5022-430a-ae1a-8e94fcc3ee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10703</TotalTime>
  <Words>3310</Words>
  <Application>Microsoft Office PowerPoint</Application>
  <PresentationFormat>On-screen Show (4:3)</PresentationFormat>
  <Paragraphs>291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BSWH</vt:lpstr>
      <vt:lpstr>Biological Deviation and  System overrides</vt:lpstr>
      <vt:lpstr>Objectives</vt:lpstr>
      <vt:lpstr>FDA oversight</vt:lpstr>
      <vt:lpstr>What do I Report?</vt:lpstr>
      <vt:lpstr>Timeline for Reporting</vt:lpstr>
      <vt:lpstr>Reporting</vt:lpstr>
      <vt:lpstr>Evaluate and investigate</vt:lpstr>
      <vt:lpstr>Tools to keep patients safe</vt:lpstr>
      <vt:lpstr>Tools to keep patients safe</vt:lpstr>
      <vt:lpstr>Tools to keep patients safe</vt:lpstr>
      <vt:lpstr>Flags and Possible Rationale</vt:lpstr>
      <vt:lpstr>User/Supervisory override </vt:lpstr>
      <vt:lpstr>Case Study 1-Choose the best answer</vt:lpstr>
      <vt:lpstr>Case Study 1-Choose the best answer</vt:lpstr>
      <vt:lpstr>Case Study 1-Choose the best answer</vt:lpstr>
      <vt:lpstr>Case Study 1-Choose the best answer</vt:lpstr>
      <vt:lpstr>Case Study 1-Choose the best answer</vt:lpstr>
      <vt:lpstr>Case Study 2-Choose the best answer</vt:lpstr>
      <vt:lpstr>Case Study 2-Choose the best answer</vt:lpstr>
      <vt:lpstr>Case Study 2-Choose the best answer</vt:lpstr>
      <vt:lpstr>Case Study 2-Choose the best answer</vt:lpstr>
      <vt:lpstr>Case Study 2-Choose the best answer</vt:lpstr>
      <vt:lpstr>Case Study 3-Choose the best answer</vt:lpstr>
      <vt:lpstr>Case Study 3-Choose the best answer</vt:lpstr>
      <vt:lpstr>Case Study 3-Choose the best answer</vt:lpstr>
      <vt:lpstr>Case Study 3-Choose the best answer</vt:lpstr>
      <vt:lpstr>Case Study 3-Choose the best answer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Action Team (CAT) Status Update Presentation Guidelines</dc:title>
  <dc:creator>Leah.Dixon@BSWHealth.org</dc:creator>
  <cp:lastModifiedBy>Cushing, Opal D</cp:lastModifiedBy>
  <cp:revision>86</cp:revision>
  <dcterms:modified xsi:type="dcterms:W3CDTF">2021-08-09T19:16:24Z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0x0101003A4A9F5D940C294BB5898338F667008E</vt:lpwstr>
  </property>
</Properties>
</file>