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Lst>
  <p:notesMasterIdLst>
    <p:notesMasterId r:id="rId18"/>
  </p:notesMasterIdLst>
  <p:sldIdLst>
    <p:sldId id="310" r:id="rId5"/>
    <p:sldId id="311" r:id="rId6"/>
    <p:sldId id="312" r:id="rId7"/>
    <p:sldId id="313" r:id="rId8"/>
    <p:sldId id="314" r:id="rId9"/>
    <p:sldId id="315" r:id="rId10"/>
    <p:sldId id="317" r:id="rId11"/>
    <p:sldId id="318" r:id="rId12"/>
    <p:sldId id="319" r:id="rId13"/>
    <p:sldId id="320" r:id="rId14"/>
    <p:sldId id="322" r:id="rId15"/>
    <p:sldId id="323" r:id="rId16"/>
    <p:sldId id="32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67B1"/>
    <a:srgbClr val="009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224" y="108"/>
      </p:cViewPr>
      <p:guideLst>
        <p:guide orient="horz" pos="40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D5A8D-AF39-48C2-A6FB-148A415D3F19}" type="datetimeFigureOut">
              <a:rPr lang="en-US" smtClean="0"/>
              <a:t>9/17/2021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9A440-5223-4FC6-B56B-C0387157EFFA}" type="slidenum">
              <a:rPr lang="en-US" smtClean="0"/>
              <a:t>‹#›</a:t>
            </a:fld>
            <a:endParaRPr lang="en-US"/>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1AE95-A9BF-439C-95A2-4195C4362BDC}" type="slidenum">
              <a:rPr lang="en-US" smtClean="0"/>
              <a:t>0</a:t>
            </a:fld>
            <a:endParaRPr lang="en-US"/>
          </a:p>
        </p:txBody>
      </p:sp>
    </p:spTree>
    <p:extLst>
      <p:ext uri="{BB962C8B-B14F-4D97-AF65-F5344CB8AC3E}">
        <p14:creationId xmlns:p14="http://schemas.microsoft.com/office/powerpoint/2010/main" val="834372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7B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SWH_Logo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6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1600201"/>
            <a:ext cx="8229600" cy="4191000"/>
          </a:xfrm>
        </p:spPr>
        <p:txBody>
          <a:bodyPr/>
          <a:lstStyle>
            <a:lvl1pPr marL="231775" indent="-23018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9/17/2021</a:t>
            </a:fld>
            <a:endParaRPr lang="en-US"/>
          </a:p>
        </p:txBody>
      </p:sp>
      <p:sp>
        <p:nvSpPr>
          <p:cNvPr id="6"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0" y="495300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0" cap="none" baseline="0">
                <a:solidFill>
                  <a:srgbClr val="0067B1"/>
                </a:solidFill>
              </a:defRPr>
            </a:lvl1pPr>
          </a:lstStyle>
          <a:p>
            <a:r>
              <a:rPr lang="en-US"/>
              <a:t>Click to edit Master title style</a:t>
            </a:r>
          </a:p>
        </p:txBody>
      </p:sp>
      <p:sp>
        <p:nvSpPr>
          <p:cNvPr id="9"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9/17/2021</a:t>
            </a:fld>
            <a:endParaRPr lang="en-US"/>
          </a:p>
        </p:txBody>
      </p:sp>
      <p:sp>
        <p:nvSpPr>
          <p:cNvPr id="10"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a:p>
        </p:txBody>
      </p:sp>
      <p:pic>
        <p:nvPicPr>
          <p:cNvPr id="11" name="Picture 10"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2" name="Straight Connector 11"/>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6781800" y="6172200"/>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a:t>Click to edit Master title style</a:t>
            </a:r>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9/17/2021</a:t>
            </a:fld>
            <a:endParaRPr lang="en-US"/>
          </a:p>
        </p:txBody>
      </p:sp>
      <p:sp>
        <p:nvSpPr>
          <p:cNvPr id="12"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2"/>
          </p:nvPr>
        </p:nvSpPr>
        <p:spPr>
          <a:xfrm>
            <a:off x="6781800" y="6172200"/>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a:t>Click to edit Master title style</a:t>
            </a:r>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9/17/2021</a:t>
            </a:fld>
            <a:endParaRPr lang="en-US"/>
          </a:p>
        </p:txBody>
      </p:sp>
      <p:sp>
        <p:nvSpPr>
          <p:cNvPr id="14"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a:t>Click to edit Master title style</a:t>
            </a:r>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9/17/2021</a:t>
            </a:fld>
            <a:endParaRPr lang="en-US"/>
          </a:p>
        </p:txBody>
      </p:sp>
      <p:sp>
        <p:nvSpPr>
          <p:cNvPr id="12"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9/17/2021</a:t>
            </a:fld>
            <a:endParaRPr lang="en-US"/>
          </a:p>
        </p:txBody>
      </p:sp>
      <p:sp>
        <p:nvSpPr>
          <p:cNvPr id="9"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a:p>
        </p:txBody>
      </p:sp>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2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t>9/17/2021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81A9ADDB-BCD3-4318-9F4E-462F1148C319}"/>
              </a:ext>
            </a:extLst>
          </p:cNvPr>
          <p:cNvPicPr>
            <a:picLocks noChangeAspect="1"/>
          </p:cNvPicPr>
          <p:nvPr/>
        </p:nvPicPr>
        <p:blipFill rotWithShape="1">
          <a:blip r:embed="rId3">
            <a:extLst>
              <a:ext uri="{28A0092B-C50C-407E-A947-70E740481C1C}">
                <a14:useLocalDpi xmlns:a14="http://schemas.microsoft.com/office/drawing/2010/main" val="0"/>
              </a:ext>
            </a:extLst>
          </a:blip>
          <a:srcRect l="664" t="9091" r="22635"/>
          <a:stretch/>
        </p:blipFill>
        <p:spPr>
          <a:xfrm>
            <a:off x="457200" y="647700"/>
            <a:ext cx="7132320" cy="5642653"/>
          </a:xfrm>
          <a:prstGeom prst="rect">
            <a:avLst/>
          </a:prstGeom>
        </p:spPr>
      </p:pic>
      <p:sp>
        <p:nvSpPr>
          <p:cNvPr id="2" name="Title 1">
            <a:extLst>
              <a:ext uri="{FF2B5EF4-FFF2-40B4-BE49-F238E27FC236}">
                <a16:creationId xmlns:a16="http://schemas.microsoft.com/office/drawing/2014/main" id="{9C7778FF-51DD-4C2B-8C72-FC27EFAC1FE0}"/>
              </a:ext>
            </a:extLst>
          </p:cNvPr>
          <p:cNvSpPr>
            <a:spLocks noGrp="1"/>
          </p:cNvSpPr>
          <p:nvPr>
            <p:ph type="title"/>
          </p:nvPr>
        </p:nvSpPr>
        <p:spPr/>
        <p:txBody>
          <a:bodyPr anchor="b">
            <a:normAutofit/>
          </a:bodyPr>
          <a:lstStyle/>
          <a:p>
            <a:pPr algn="l"/>
            <a:r>
              <a:rPr lang="en-US" sz="3600"/>
              <a:t>Introduction into Prion Diseases</a:t>
            </a:r>
          </a:p>
        </p:txBody>
      </p:sp>
      <p:sp>
        <p:nvSpPr>
          <p:cNvPr id="3" name="Subtitle 2">
            <a:extLst>
              <a:ext uri="{FF2B5EF4-FFF2-40B4-BE49-F238E27FC236}">
                <a16:creationId xmlns:a16="http://schemas.microsoft.com/office/drawing/2014/main" id="{69318327-954D-4639-BDD6-F3E888E52784}"/>
              </a:ext>
            </a:extLst>
          </p:cNvPr>
          <p:cNvSpPr>
            <a:spLocks noGrp="1"/>
          </p:cNvSpPr>
          <p:nvPr>
            <p:ph type="subTitle" idx="4294967295"/>
          </p:nvPr>
        </p:nvSpPr>
        <p:spPr>
          <a:xfrm>
            <a:off x="599355" y="5287762"/>
            <a:ext cx="3017838" cy="906463"/>
          </a:xfrm>
        </p:spPr>
        <p:txBody>
          <a:bodyPr>
            <a:normAutofit/>
          </a:bodyPr>
          <a:lstStyle/>
          <a:p>
            <a:pPr algn="l"/>
            <a:r>
              <a:rPr lang="en-US" sz="1500" dirty="0">
                <a:solidFill>
                  <a:schemeClr val="tx2">
                    <a:lumMod val="75000"/>
                  </a:schemeClr>
                </a:solidFill>
              </a:rPr>
              <a:t>Creutzfeldt-Jakob Disease (CJD)</a:t>
            </a:r>
          </a:p>
        </p:txBody>
      </p:sp>
    </p:spTree>
    <p:extLst>
      <p:ext uri="{BB962C8B-B14F-4D97-AF65-F5344CB8AC3E}">
        <p14:creationId xmlns:p14="http://schemas.microsoft.com/office/powerpoint/2010/main" val="360841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CJD Work Practices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Only after CLIA approval</a:t>
            </a:r>
          </a:p>
          <a:p>
            <a:pPr lvl="1"/>
            <a:r>
              <a:rPr lang="en-US" dirty="0" smtClean="0"/>
              <a:t>Use Disposable Equipment</a:t>
            </a:r>
          </a:p>
          <a:p>
            <a:pPr lvl="1"/>
            <a:r>
              <a:rPr lang="en-US" dirty="0" smtClean="0"/>
              <a:t>Work over plastic backed counter sheets</a:t>
            </a:r>
          </a:p>
          <a:p>
            <a:pPr lvl="1"/>
            <a:r>
              <a:rPr lang="en-US" dirty="0" smtClean="0"/>
              <a:t>Segregate supplies and disinfection materials used in handling specimen into a zip-top plastic bag for proper disposal.</a:t>
            </a:r>
          </a:p>
          <a:p>
            <a:pPr lvl="1"/>
            <a:r>
              <a:rPr lang="en-US" dirty="0" smtClean="0"/>
              <a:t>Disinfect surfaces:</a:t>
            </a:r>
          </a:p>
          <a:p>
            <a:pPr lvl="2"/>
            <a:r>
              <a:rPr lang="en-US" dirty="0" smtClean="0"/>
              <a:t>Low Infectivity Specimens with 1:1 </a:t>
            </a:r>
            <a:r>
              <a:rPr lang="en-US" smtClean="0"/>
              <a:t>sodium hypochlorite.</a:t>
            </a:r>
            <a:endParaRPr lang="en-US" dirty="0" smtClean="0"/>
          </a:p>
          <a:p>
            <a:pPr lvl="2"/>
            <a:r>
              <a:rPr lang="en-US" dirty="0" smtClean="0"/>
              <a:t>High Infectivity Specimens with 2N </a:t>
            </a:r>
            <a:r>
              <a:rPr lang="en-US" dirty="0" err="1" smtClean="0"/>
              <a:t>NaOH</a:t>
            </a:r>
            <a:r>
              <a:rPr lang="en-US" dirty="0" smtClean="0"/>
              <a:t> (flood surface, allow 1 hour contact time, rinse 3X with water.</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9</a:t>
            </a:fld>
            <a:endParaRPr lang="en-US"/>
          </a:p>
        </p:txBody>
      </p:sp>
    </p:spTree>
    <p:extLst>
      <p:ext uri="{BB962C8B-B14F-4D97-AF65-F5344CB8AC3E}">
        <p14:creationId xmlns:p14="http://schemas.microsoft.com/office/powerpoint/2010/main" val="254401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Preparation of 2N </a:t>
            </a:r>
            <a:r>
              <a:rPr lang="en-US" dirty="0" err="1" smtClean="0"/>
              <a:t>NaOH</a:t>
            </a:r>
            <a:r>
              <a:rPr lang="en-US" dirty="0" smtClean="0"/>
              <a:t> from 12N </a:t>
            </a:r>
            <a:r>
              <a:rPr lang="en-US" dirty="0" err="1" smtClean="0"/>
              <a:t>NaOH</a:t>
            </a:r>
            <a:endParaRPr lang="en-US" dirty="0"/>
          </a:p>
        </p:txBody>
      </p:sp>
      <p:sp>
        <p:nvSpPr>
          <p:cNvPr id="3" name="Content Placeholder 2"/>
          <p:cNvSpPr>
            <a:spLocks noGrp="1"/>
          </p:cNvSpPr>
          <p:nvPr>
            <p:ph idx="1"/>
          </p:nvPr>
        </p:nvSpPr>
        <p:spPr/>
        <p:txBody>
          <a:bodyPr>
            <a:normAutofit fontScale="77500" lnSpcReduction="20000"/>
          </a:bodyPr>
          <a:lstStyle/>
          <a:p>
            <a:r>
              <a:rPr lang="en-US" dirty="0"/>
              <a:t>1. Fill 500 mL bottle about halfway with DI or Type </a:t>
            </a:r>
            <a:r>
              <a:rPr lang="en-US" dirty="0" smtClean="0"/>
              <a:t>1</a:t>
            </a:r>
          </a:p>
          <a:p>
            <a:pPr marL="1587" indent="0">
              <a:buNone/>
            </a:pPr>
            <a:r>
              <a:rPr lang="en-US" dirty="0"/>
              <a:t> </a:t>
            </a:r>
            <a:r>
              <a:rPr lang="en-US" dirty="0" smtClean="0"/>
              <a:t>      water </a:t>
            </a:r>
          </a:p>
          <a:p>
            <a:r>
              <a:rPr lang="en-US" dirty="0" smtClean="0"/>
              <a:t>2</a:t>
            </a:r>
            <a:r>
              <a:rPr lang="en-US" dirty="0"/>
              <a:t>. Add 83 mL of 12N </a:t>
            </a:r>
            <a:r>
              <a:rPr lang="en-US" dirty="0" err="1"/>
              <a:t>NaOH</a:t>
            </a:r>
            <a:r>
              <a:rPr lang="en-US" dirty="0"/>
              <a:t> (Sodium hydroxide) </a:t>
            </a:r>
            <a:endParaRPr lang="en-US" dirty="0" smtClean="0"/>
          </a:p>
          <a:p>
            <a:r>
              <a:rPr lang="en-US" dirty="0" smtClean="0"/>
              <a:t>3</a:t>
            </a:r>
            <a:r>
              <a:rPr lang="en-US" dirty="0"/>
              <a:t>. Add more DI or Type 1 water until the </a:t>
            </a:r>
            <a:r>
              <a:rPr lang="en-US" dirty="0" smtClean="0"/>
              <a:t>solution</a:t>
            </a:r>
          </a:p>
          <a:p>
            <a:pPr marL="1587" indent="0">
              <a:buNone/>
            </a:pPr>
            <a:r>
              <a:rPr lang="en-US" dirty="0"/>
              <a:t> </a:t>
            </a:r>
            <a:r>
              <a:rPr lang="en-US" dirty="0" smtClean="0"/>
              <a:t>     </a:t>
            </a:r>
            <a:r>
              <a:rPr lang="en-US" dirty="0"/>
              <a:t>reaches the 500 mL mark on the bottle </a:t>
            </a:r>
            <a:endParaRPr lang="en-US" dirty="0" smtClean="0"/>
          </a:p>
          <a:p>
            <a:r>
              <a:rPr lang="en-US" dirty="0" smtClean="0"/>
              <a:t>4</a:t>
            </a:r>
            <a:r>
              <a:rPr lang="en-US" dirty="0"/>
              <a:t>. Cap tightly and gently invert to mix </a:t>
            </a:r>
            <a:endParaRPr lang="en-US" dirty="0" smtClean="0"/>
          </a:p>
          <a:p>
            <a:r>
              <a:rPr lang="en-US" dirty="0" smtClean="0"/>
              <a:t>5</a:t>
            </a:r>
            <a:r>
              <a:rPr lang="en-US" dirty="0"/>
              <a:t>. Label the bottle with: </a:t>
            </a:r>
            <a:endParaRPr lang="en-US" dirty="0" smtClean="0"/>
          </a:p>
          <a:p>
            <a:pPr lvl="1"/>
            <a:r>
              <a:rPr lang="en-US" dirty="0" smtClean="0"/>
              <a:t>a</a:t>
            </a:r>
            <a:r>
              <a:rPr lang="en-US" dirty="0"/>
              <a:t>. Contents: 2N </a:t>
            </a:r>
            <a:r>
              <a:rPr lang="en-US" dirty="0" err="1"/>
              <a:t>NaOH</a:t>
            </a:r>
            <a:r>
              <a:rPr lang="en-US" dirty="0"/>
              <a:t> </a:t>
            </a:r>
            <a:endParaRPr lang="en-US" dirty="0" smtClean="0"/>
          </a:p>
          <a:p>
            <a:pPr lvl="1"/>
            <a:r>
              <a:rPr lang="en-US" dirty="0" smtClean="0"/>
              <a:t>b. </a:t>
            </a:r>
            <a:r>
              <a:rPr lang="en-US" dirty="0"/>
              <a:t>Quantity: 500mL </a:t>
            </a:r>
            <a:endParaRPr lang="en-US" dirty="0" smtClean="0"/>
          </a:p>
          <a:p>
            <a:pPr lvl="1"/>
            <a:r>
              <a:rPr lang="en-US" dirty="0" smtClean="0"/>
              <a:t>c</a:t>
            </a:r>
            <a:r>
              <a:rPr lang="en-US" dirty="0"/>
              <a:t>. Date Prepared: today’s date </a:t>
            </a:r>
            <a:endParaRPr lang="en-US" dirty="0" smtClean="0"/>
          </a:p>
          <a:p>
            <a:pPr lvl="1"/>
            <a:r>
              <a:rPr lang="en-US" dirty="0" smtClean="0"/>
              <a:t>d</a:t>
            </a:r>
            <a:r>
              <a:rPr lang="en-US" dirty="0"/>
              <a:t>. Expiration Date: one year from today</a:t>
            </a:r>
          </a:p>
        </p:txBody>
      </p:sp>
      <p:sp>
        <p:nvSpPr>
          <p:cNvPr id="4" name="Slide Number Placeholder 3"/>
          <p:cNvSpPr>
            <a:spLocks noGrp="1"/>
          </p:cNvSpPr>
          <p:nvPr>
            <p:ph type="sldNum" sz="quarter" idx="12"/>
          </p:nvPr>
        </p:nvSpPr>
        <p:spPr/>
        <p:txBody>
          <a:bodyPr/>
          <a:lstStyle/>
          <a:p>
            <a:fld id="{99FB7D82-1B90-44C0-ADB8-3A9D5731A9A8}" type="slidenum">
              <a:rPr lang="en-US" smtClean="0"/>
              <a:pPr/>
              <a:t>10</a:t>
            </a:fld>
            <a:endParaRPr lang="en-US"/>
          </a:p>
        </p:txBody>
      </p:sp>
    </p:spTree>
    <p:extLst>
      <p:ext uri="{BB962C8B-B14F-4D97-AF65-F5344CB8AC3E}">
        <p14:creationId xmlns:p14="http://schemas.microsoft.com/office/powerpoint/2010/main" val="374693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Transporting Materials for Disinfection</a:t>
            </a:r>
            <a:endParaRPr lang="en-US" dirty="0"/>
          </a:p>
        </p:txBody>
      </p:sp>
      <p:sp>
        <p:nvSpPr>
          <p:cNvPr id="3" name="Content Placeholder 2"/>
          <p:cNvSpPr>
            <a:spLocks noGrp="1"/>
          </p:cNvSpPr>
          <p:nvPr>
            <p:ph idx="1"/>
          </p:nvPr>
        </p:nvSpPr>
        <p:spPr/>
        <p:txBody>
          <a:bodyPr/>
          <a:lstStyle/>
          <a:p>
            <a:r>
              <a:rPr lang="en-US" dirty="0"/>
              <a:t>Contact </a:t>
            </a:r>
            <a:r>
              <a:rPr lang="en-US" dirty="0" err="1"/>
              <a:t>Enviroment</a:t>
            </a:r>
            <a:r>
              <a:rPr lang="en-US" dirty="0"/>
              <a:t> of Care for pickup and distribution of 2N </a:t>
            </a:r>
            <a:r>
              <a:rPr lang="en-US" dirty="0" err="1"/>
              <a:t>NaOH</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11</a:t>
            </a:fld>
            <a:endParaRPr lang="en-US"/>
          </a:p>
        </p:txBody>
      </p:sp>
    </p:spTree>
    <p:extLst>
      <p:ext uri="{BB962C8B-B14F-4D97-AF65-F5344CB8AC3E}">
        <p14:creationId xmlns:p14="http://schemas.microsoft.com/office/powerpoint/2010/main" val="62621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to Reference</a:t>
            </a:r>
            <a:endParaRPr lang="en-US" dirty="0"/>
          </a:p>
        </p:txBody>
      </p:sp>
      <p:sp>
        <p:nvSpPr>
          <p:cNvPr id="3" name="Content Placeholder 2"/>
          <p:cNvSpPr>
            <a:spLocks noGrp="1"/>
          </p:cNvSpPr>
          <p:nvPr>
            <p:ph idx="1"/>
          </p:nvPr>
        </p:nvSpPr>
        <p:spPr/>
        <p:txBody>
          <a:bodyPr>
            <a:normAutofit/>
          </a:bodyPr>
          <a:lstStyle/>
          <a:p>
            <a:r>
              <a:rPr lang="en-US" dirty="0"/>
              <a:t>CJD Decontamination </a:t>
            </a:r>
            <a:r>
              <a:rPr lang="en-US" dirty="0" smtClean="0"/>
              <a:t>BSWH.LAB.SAF.0628.P</a:t>
            </a:r>
          </a:p>
          <a:p>
            <a:endParaRPr lang="en-US" dirty="0"/>
          </a:p>
          <a:p>
            <a:r>
              <a:rPr lang="en-US" dirty="0"/>
              <a:t>Creutzfeldt-Jakob Disease (“CJD”) and Other Transmissible Spongiform Encephalopathies (“TSEs”) Precautions</a:t>
            </a:r>
          </a:p>
          <a:p>
            <a:pPr marL="1587" indent="0">
              <a:buNone/>
            </a:pPr>
            <a:r>
              <a:rPr lang="en-US" dirty="0" smtClean="0"/>
              <a:t>  BSWH.IPC.013.P</a:t>
            </a:r>
          </a:p>
        </p:txBody>
      </p:sp>
      <p:sp>
        <p:nvSpPr>
          <p:cNvPr id="4" name="Slide Number Placeholder 3"/>
          <p:cNvSpPr>
            <a:spLocks noGrp="1"/>
          </p:cNvSpPr>
          <p:nvPr>
            <p:ph type="sldNum" sz="quarter" idx="12"/>
          </p:nvPr>
        </p:nvSpPr>
        <p:spPr/>
        <p:txBody>
          <a:bodyPr/>
          <a:lstStyle/>
          <a:p>
            <a:fld id="{99FB7D82-1B90-44C0-ADB8-3A9D5731A9A8}" type="slidenum">
              <a:rPr lang="en-US" smtClean="0"/>
              <a:pPr/>
              <a:t>12</a:t>
            </a:fld>
            <a:endParaRPr lang="en-US"/>
          </a:p>
        </p:txBody>
      </p:sp>
    </p:spTree>
    <p:extLst>
      <p:ext uri="{BB962C8B-B14F-4D97-AF65-F5344CB8AC3E}">
        <p14:creationId xmlns:p14="http://schemas.microsoft.com/office/powerpoint/2010/main" val="135352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Prion Diseases</a:t>
            </a:r>
          </a:p>
        </p:txBody>
      </p:sp>
      <p:sp>
        <p:nvSpPr>
          <p:cNvPr id="3" name="Slide Number Placeholder 2"/>
          <p:cNvSpPr>
            <a:spLocks noGrp="1"/>
          </p:cNvSpPr>
          <p:nvPr>
            <p:ph type="sldNum" sz="quarter" idx="12"/>
          </p:nvPr>
        </p:nvSpPr>
        <p:spPr/>
        <p:txBody>
          <a:bodyPr/>
          <a:lstStyle/>
          <a:p>
            <a:fld id="{99FB7D82-1B90-44C0-ADB8-3A9D5731A9A8}" type="slidenum">
              <a:rPr lang="en-US" smtClean="0"/>
              <a:pPr/>
              <a:t>1</a:t>
            </a:fld>
            <a:endParaRPr lang="en-US"/>
          </a:p>
        </p:txBody>
      </p:sp>
      <p:sp>
        <p:nvSpPr>
          <p:cNvPr id="4" name="Rectangle 3"/>
          <p:cNvSpPr/>
          <p:nvPr/>
        </p:nvSpPr>
        <p:spPr>
          <a:xfrm>
            <a:off x="538523" y="1774047"/>
            <a:ext cx="6243277" cy="3493264"/>
          </a:xfrm>
          <a:prstGeom prst="rect">
            <a:avLst/>
          </a:prstGeom>
        </p:spPr>
        <p:txBody>
          <a:bodyPr wrap="square">
            <a:spAutoFit/>
          </a:bodyPr>
          <a:lstStyle/>
          <a:p>
            <a:pPr marL="285750" indent="-285750">
              <a:buFont typeface="Arial" panose="020B0604020202020204" pitchFamily="34" charset="0"/>
              <a:buChar char="•"/>
            </a:pPr>
            <a:r>
              <a:rPr lang="en-US" sz="1700" dirty="0"/>
              <a:t>Transmissible spongiform encephalopathies (TSEs) are a family of rare progressive neurodegenerative disorders that affect both humans and animals. </a:t>
            </a:r>
          </a:p>
          <a:p>
            <a:pPr marL="285750" indent="-285750">
              <a:buFont typeface="Arial" panose="020B0604020202020204" pitchFamily="34" charset="0"/>
              <a:buChar char="•"/>
            </a:pPr>
            <a:r>
              <a:rPr lang="en-US" sz="1700" dirty="0"/>
              <a:t>The causative agents of TSEs are believed to be </a:t>
            </a:r>
            <a:r>
              <a:rPr lang="en-US" sz="1700" b="1" u="sng" dirty="0"/>
              <a:t>prions (</a:t>
            </a:r>
            <a:r>
              <a:rPr lang="en-US" sz="1700" b="1" u="sng" dirty="0" err="1"/>
              <a:t>PrP</a:t>
            </a:r>
            <a:r>
              <a:rPr lang="en-US" sz="1700" b="1" u="sng" dirty="0"/>
              <a:t>)</a:t>
            </a:r>
            <a:r>
              <a:rPr lang="en-US" sz="1700" dirty="0"/>
              <a:t>.</a:t>
            </a:r>
          </a:p>
          <a:p>
            <a:pPr marL="285750" indent="-285750">
              <a:buFont typeface="Arial" panose="020B0604020202020204" pitchFamily="34" charset="0"/>
              <a:buChar char="•"/>
            </a:pPr>
            <a:r>
              <a:rPr lang="en-US" sz="1700" dirty="0"/>
              <a:t>What is a prion:</a:t>
            </a:r>
          </a:p>
          <a:p>
            <a:pPr marL="742950" lvl="1" indent="-285750">
              <a:buFont typeface="Arial" panose="020B0604020202020204" pitchFamily="34" charset="0"/>
              <a:buChar char="•"/>
            </a:pPr>
            <a:r>
              <a:rPr lang="en-US" sz="1700" dirty="0"/>
              <a:t>A misfolded protein with the ability to transmit their misfolded (mutated) shape onto normal variants of the same protein.</a:t>
            </a:r>
          </a:p>
          <a:p>
            <a:pPr marL="285750" indent="-285750">
              <a:buFont typeface="Arial" panose="020B0604020202020204" pitchFamily="34" charset="0"/>
              <a:buChar char="•"/>
            </a:pPr>
            <a:r>
              <a:rPr lang="en-US" sz="1700" dirty="0"/>
              <a:t>Who is at risk?</a:t>
            </a:r>
          </a:p>
          <a:p>
            <a:pPr marL="742950" lvl="1" indent="-285750">
              <a:buFont typeface="Arial" panose="020B0604020202020204" pitchFamily="34" charset="0"/>
              <a:buChar char="•"/>
            </a:pPr>
            <a:r>
              <a:rPr lang="en-US" sz="1700" dirty="0"/>
              <a:t>Family history of prion disease</a:t>
            </a:r>
          </a:p>
          <a:p>
            <a:pPr marL="742950" lvl="1" indent="-285750">
              <a:buFont typeface="Arial" panose="020B0604020202020204" pitchFamily="34" charset="0"/>
              <a:buChar char="•"/>
            </a:pPr>
            <a:r>
              <a:rPr lang="en-US" sz="1700" dirty="0"/>
              <a:t>Eating contaminated meat</a:t>
            </a:r>
          </a:p>
          <a:p>
            <a:pPr marL="742950" lvl="1" indent="-285750">
              <a:buFont typeface="Arial" panose="020B0604020202020204" pitchFamily="34" charset="0"/>
              <a:buChar char="•"/>
            </a:pPr>
            <a:r>
              <a:rPr lang="en-US" sz="1700" dirty="0"/>
              <a:t>Infection from receiving contaminated corneas or from contaminated medical equipment</a:t>
            </a:r>
          </a:p>
        </p:txBody>
      </p:sp>
    </p:spTree>
    <p:extLst>
      <p:ext uri="{BB962C8B-B14F-4D97-AF65-F5344CB8AC3E}">
        <p14:creationId xmlns:p14="http://schemas.microsoft.com/office/powerpoint/2010/main" val="140849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FB7D82-1B90-44C0-ADB8-3A9D5731A9A8}" type="slidenum">
              <a:rPr lang="en-US" smtClean="0"/>
              <a:pPr/>
              <a:t>2</a:t>
            </a:fld>
            <a:endParaRPr lang="en-US"/>
          </a:p>
        </p:txBody>
      </p:sp>
      <p:pic>
        <p:nvPicPr>
          <p:cNvPr id="3" name="Picture 2">
            <a:extLst>
              <a:ext uri="{FF2B5EF4-FFF2-40B4-BE49-F238E27FC236}">
                <a16:creationId xmlns:a16="http://schemas.microsoft.com/office/drawing/2014/main" id="{20A78A50-A110-4D8F-ADE2-32C0FDCAB0DC}"/>
              </a:ext>
            </a:extLst>
          </p:cNvPr>
          <p:cNvPicPr>
            <a:picLocks noChangeAspect="1"/>
          </p:cNvPicPr>
          <p:nvPr/>
        </p:nvPicPr>
        <p:blipFill rotWithShape="1">
          <a:blip r:embed="rId2"/>
          <a:srcRect r="7198" b="1"/>
          <a:stretch/>
        </p:blipFill>
        <p:spPr>
          <a:xfrm>
            <a:off x="176732" y="1058230"/>
            <a:ext cx="8800634" cy="4114800"/>
          </a:xfrm>
          <a:prstGeom prst="rect">
            <a:avLst/>
          </a:prstGeom>
        </p:spPr>
      </p:pic>
    </p:spTree>
    <p:extLst>
      <p:ext uri="{BB962C8B-B14F-4D97-AF65-F5344CB8AC3E}">
        <p14:creationId xmlns:p14="http://schemas.microsoft.com/office/powerpoint/2010/main" val="20022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FB7D82-1B90-44C0-ADB8-3A9D5731A9A8}" type="slidenum">
              <a:rPr lang="en-US" smtClean="0"/>
              <a:pPr/>
              <a:t>3</a:t>
            </a:fld>
            <a:endParaRPr lang="en-US"/>
          </a:p>
        </p:txBody>
      </p:sp>
      <p:pic>
        <p:nvPicPr>
          <p:cNvPr id="3" name="Picture 2" descr="Diagram&#10;&#10;Description automatically generated">
            <a:extLst>
              <a:ext uri="{FF2B5EF4-FFF2-40B4-BE49-F238E27FC236}">
                <a16:creationId xmlns:a16="http://schemas.microsoft.com/office/drawing/2014/main" id="{99AE44B6-1981-4720-9F1F-92F4E56A5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027" y="1143635"/>
            <a:ext cx="6850956" cy="5120640"/>
          </a:xfrm>
          <a:prstGeom prst="rect">
            <a:avLst/>
          </a:prstGeom>
        </p:spPr>
      </p:pic>
    </p:spTree>
    <p:extLst>
      <p:ext uri="{BB962C8B-B14F-4D97-AF65-F5344CB8AC3E}">
        <p14:creationId xmlns:p14="http://schemas.microsoft.com/office/powerpoint/2010/main" val="412538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FB7D82-1B90-44C0-ADB8-3A9D5731A9A8}" type="slidenum">
              <a:rPr lang="en-US" smtClean="0"/>
              <a:pPr/>
              <a:t>4</a:t>
            </a:fld>
            <a:endParaRPr lang="en-US"/>
          </a:p>
        </p:txBody>
      </p:sp>
      <p:pic>
        <p:nvPicPr>
          <p:cNvPr id="3" name="Picture 2">
            <a:extLst>
              <a:ext uri="{FF2B5EF4-FFF2-40B4-BE49-F238E27FC236}">
                <a16:creationId xmlns:a16="http://schemas.microsoft.com/office/drawing/2014/main" id="{2CA9F390-CBD5-4F65-9E92-B4B95C4378E9}"/>
              </a:ext>
            </a:extLst>
          </p:cNvPr>
          <p:cNvPicPr>
            <a:picLocks noChangeAspect="1"/>
          </p:cNvPicPr>
          <p:nvPr/>
        </p:nvPicPr>
        <p:blipFill rotWithShape="1">
          <a:blip r:embed="rId2"/>
          <a:srcRect b="129"/>
          <a:stretch/>
        </p:blipFill>
        <p:spPr>
          <a:xfrm>
            <a:off x="861254" y="1127387"/>
            <a:ext cx="7503321" cy="3840480"/>
          </a:xfrm>
          <a:prstGeom prst="rect">
            <a:avLst/>
          </a:prstGeom>
        </p:spPr>
      </p:pic>
    </p:spTree>
    <p:extLst>
      <p:ext uri="{BB962C8B-B14F-4D97-AF65-F5344CB8AC3E}">
        <p14:creationId xmlns:p14="http://schemas.microsoft.com/office/powerpoint/2010/main" val="153146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CJD</a:t>
            </a:r>
            <a:endParaRPr lang="en-US" dirty="0"/>
          </a:p>
        </p:txBody>
      </p:sp>
      <p:sp>
        <p:nvSpPr>
          <p:cNvPr id="3" name="Slide Number Placeholder 2"/>
          <p:cNvSpPr>
            <a:spLocks noGrp="1"/>
          </p:cNvSpPr>
          <p:nvPr>
            <p:ph type="sldNum" sz="quarter" idx="12"/>
          </p:nvPr>
        </p:nvSpPr>
        <p:spPr/>
        <p:txBody>
          <a:bodyPr/>
          <a:lstStyle/>
          <a:p>
            <a:fld id="{99FB7D82-1B90-44C0-ADB8-3A9D5731A9A8}" type="slidenum">
              <a:rPr lang="en-US" smtClean="0"/>
              <a:pPr/>
              <a:t>5</a:t>
            </a:fld>
            <a:endParaRPr lang="en-US"/>
          </a:p>
        </p:txBody>
      </p:sp>
      <p:pic>
        <p:nvPicPr>
          <p:cNvPr id="4" name="Picture 3" descr="Background pattern&#10;&#10;Description automatically generated with medium confidence">
            <a:extLst>
              <a:ext uri="{FF2B5EF4-FFF2-40B4-BE49-F238E27FC236}">
                <a16:creationId xmlns:a16="http://schemas.microsoft.com/office/drawing/2014/main" id="{CAC93905-6CFB-40C1-9770-9F40DCC61108}"/>
              </a:ext>
            </a:extLst>
          </p:cNvPr>
          <p:cNvPicPr>
            <a:picLocks noChangeAspect="1"/>
          </p:cNvPicPr>
          <p:nvPr/>
        </p:nvPicPr>
        <p:blipFill rotWithShape="1">
          <a:blip r:embed="rId2">
            <a:extLst>
              <a:ext uri="{28A0092B-C50C-407E-A947-70E740481C1C}">
                <a14:useLocalDpi xmlns:a14="http://schemas.microsoft.com/office/drawing/2010/main" val="0"/>
              </a:ext>
            </a:extLst>
          </a:blip>
          <a:srcRect l="18445" r="1" b="1"/>
          <a:stretch/>
        </p:blipFill>
        <p:spPr>
          <a:xfrm>
            <a:off x="4754880" y="1305819"/>
            <a:ext cx="3931920" cy="3811538"/>
          </a:xfrm>
          <a:prstGeom prst="rect">
            <a:avLst/>
          </a:prstGeom>
        </p:spPr>
      </p:pic>
      <p:sp>
        <p:nvSpPr>
          <p:cNvPr id="5" name="Rectangle 4"/>
          <p:cNvSpPr/>
          <p:nvPr/>
        </p:nvSpPr>
        <p:spPr>
          <a:xfrm>
            <a:off x="234363" y="1305819"/>
            <a:ext cx="4572000" cy="3970318"/>
          </a:xfrm>
          <a:prstGeom prst="rect">
            <a:avLst/>
          </a:prstGeom>
        </p:spPr>
        <p:txBody>
          <a:bodyPr>
            <a:spAutoFit/>
          </a:bodyPr>
          <a:lstStyle/>
          <a:p>
            <a:pPr marL="285750" indent="-285750">
              <a:buFont typeface="Arial" panose="020B0604020202020204" pitchFamily="34" charset="0"/>
              <a:buChar char="•"/>
            </a:pPr>
            <a:r>
              <a:rPr lang="en-US" sz="1400" dirty="0"/>
              <a:t>CJD is a human prion disease, with characteristic clinical and diagnostic features. </a:t>
            </a:r>
            <a:endParaRPr lang="en-US" sz="1400" dirty="0" smtClean="0"/>
          </a:p>
          <a:p>
            <a:endParaRPr lang="en-US" sz="1400" dirty="0"/>
          </a:p>
          <a:p>
            <a:pPr marL="285750" indent="-285750">
              <a:buFont typeface="Arial" panose="020B0604020202020204" pitchFamily="34" charset="0"/>
              <a:buChar char="•"/>
            </a:pPr>
            <a:r>
              <a:rPr lang="en-US" sz="1400" dirty="0"/>
              <a:t>CJD is a rapidly progressive disease</a:t>
            </a:r>
            <a:r>
              <a:rPr lang="en-US" sz="1400" dirty="0" smtClean="0"/>
              <a:t>.</a:t>
            </a:r>
          </a:p>
          <a:p>
            <a:endParaRPr lang="en-US" sz="1400" dirty="0"/>
          </a:p>
          <a:p>
            <a:pPr marL="285750" indent="-285750">
              <a:buFont typeface="Arial" panose="020B0604020202020204" pitchFamily="34" charset="0"/>
              <a:buChar char="•"/>
            </a:pPr>
            <a:r>
              <a:rPr lang="en-US" sz="1400" dirty="0"/>
              <a:t>Symptoms:</a:t>
            </a:r>
          </a:p>
          <a:p>
            <a:pPr marL="742950" lvl="1" indent="-285750">
              <a:buFont typeface="Arial" panose="020B0604020202020204" pitchFamily="34" charset="0"/>
              <a:buChar char="•"/>
            </a:pPr>
            <a:r>
              <a:rPr lang="en-US" sz="1400" dirty="0"/>
              <a:t>Weakness and pain in legs, which leads to stiffness and changes in gait; patients can lose their ability to walk</a:t>
            </a:r>
          </a:p>
          <a:p>
            <a:pPr marL="742950" lvl="1" indent="-285750">
              <a:buFont typeface="Arial" panose="020B0604020202020204" pitchFamily="34" charset="0"/>
              <a:buChar char="•"/>
            </a:pPr>
            <a:r>
              <a:rPr lang="en-US" sz="1400" dirty="0"/>
              <a:t>clumsiness</a:t>
            </a:r>
          </a:p>
          <a:p>
            <a:pPr marL="742950" lvl="1" indent="-285750">
              <a:buFont typeface="Arial" panose="020B0604020202020204" pitchFamily="34" charset="0"/>
              <a:buChar char="•"/>
            </a:pPr>
            <a:r>
              <a:rPr lang="en-US" sz="1400" dirty="0"/>
              <a:t>Muscle twitching and shaking </a:t>
            </a:r>
          </a:p>
          <a:p>
            <a:pPr marL="742950" lvl="1" indent="-285750">
              <a:buFont typeface="Arial" panose="020B0604020202020204" pitchFamily="34" charset="0"/>
              <a:buChar char="•"/>
            </a:pPr>
            <a:r>
              <a:rPr lang="en-US" sz="1400" dirty="0"/>
              <a:t>Disturbances of general motor skills and sensation </a:t>
            </a:r>
          </a:p>
          <a:p>
            <a:pPr marL="742950" lvl="1" indent="-285750">
              <a:buFont typeface="Arial" panose="020B0604020202020204" pitchFamily="34" charset="0"/>
              <a:buChar char="•"/>
            </a:pPr>
            <a:r>
              <a:rPr lang="en-US" sz="1400" dirty="0"/>
              <a:t>Dementia and other psychiatric and behavioral problems.</a:t>
            </a:r>
          </a:p>
          <a:p>
            <a:pPr marL="1200150" lvl="2" indent="-285750">
              <a:buFont typeface="Arial" panose="020B0604020202020204" pitchFamily="34" charset="0"/>
              <a:buChar char="•"/>
            </a:pPr>
            <a:r>
              <a:rPr lang="en-US" sz="1400" dirty="0"/>
              <a:t>mental changes include: mood swings, depression, anxiety, memory lapses, social withdrawal, disorientation, hallucinations, and extreme dementia</a:t>
            </a:r>
          </a:p>
        </p:txBody>
      </p:sp>
    </p:spTree>
    <p:extLst>
      <p:ext uri="{BB962C8B-B14F-4D97-AF65-F5344CB8AC3E}">
        <p14:creationId xmlns:p14="http://schemas.microsoft.com/office/powerpoint/2010/main" val="103876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220664"/>
            <a:ext cx="8229600" cy="1143000"/>
          </a:xfrm>
        </p:spPr>
        <p:txBody>
          <a:bodyPr>
            <a:normAutofit fontScale="90000"/>
          </a:bodyPr>
          <a:lstStyle/>
          <a:p>
            <a:pPr algn="ctr"/>
            <a:r>
              <a:rPr lang="en-US" dirty="0"/>
              <a:t>CDC 3 Categories of Contaminated Specimens</a:t>
            </a:r>
          </a:p>
        </p:txBody>
      </p:sp>
      <p:sp>
        <p:nvSpPr>
          <p:cNvPr id="3" name="Content Placeholder 2"/>
          <p:cNvSpPr>
            <a:spLocks noGrp="1"/>
          </p:cNvSpPr>
          <p:nvPr>
            <p:ph idx="1"/>
          </p:nvPr>
        </p:nvSpPr>
        <p:spPr/>
        <p:txBody>
          <a:bodyPr>
            <a:normAutofit fontScale="85000" lnSpcReduction="10000"/>
          </a:bodyPr>
          <a:lstStyle/>
          <a:p>
            <a:r>
              <a:rPr lang="en-US" dirty="0" smtClean="0"/>
              <a:t>High Infectivity:  Brain, Spinal Cord, Eye</a:t>
            </a:r>
          </a:p>
          <a:p>
            <a:r>
              <a:rPr lang="en-US" dirty="0" smtClean="0"/>
              <a:t>Low Infectivity:  CSF, Kidney, Liver, Lung, Lymph Nodes/Spleen, Placenta</a:t>
            </a:r>
          </a:p>
          <a:p>
            <a:r>
              <a:rPr lang="en-US" dirty="0"/>
              <a:t>No Detectable Infectivity: Adipose tissue, adrenal gland, gingival tissue, heart tissue, intestine, peripheral nerve prostate, skeletal muscle, testis, thyroid gland, tears, nasal mucous, saliva, sweat, serous exudate, milk, semen, urine, feces, blood, and body fluids (other than CSF) will be processed and disposed of by standard methods. </a:t>
            </a:r>
          </a:p>
        </p:txBody>
      </p:sp>
      <p:sp>
        <p:nvSpPr>
          <p:cNvPr id="4" name="Slide Number Placeholder 3"/>
          <p:cNvSpPr>
            <a:spLocks noGrp="1"/>
          </p:cNvSpPr>
          <p:nvPr>
            <p:ph type="sldNum" sz="quarter" idx="12"/>
          </p:nvPr>
        </p:nvSpPr>
        <p:spPr/>
        <p:txBody>
          <a:bodyPr/>
          <a:lstStyle/>
          <a:p>
            <a:fld id="{99FB7D82-1B90-44C0-ADB8-3A9D5731A9A8}" type="slidenum">
              <a:rPr lang="en-US" smtClean="0"/>
              <a:pPr/>
              <a:t>6</a:t>
            </a:fld>
            <a:endParaRPr lang="en-US"/>
          </a:p>
        </p:txBody>
      </p:sp>
    </p:spTree>
    <p:extLst>
      <p:ext uri="{BB962C8B-B14F-4D97-AF65-F5344CB8AC3E}">
        <p14:creationId xmlns:p14="http://schemas.microsoft.com/office/powerpoint/2010/main" val="417169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and Notification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Primary care giver will notify lab that suspected sample is being sent.</a:t>
            </a:r>
          </a:p>
          <a:p>
            <a:r>
              <a:rPr lang="en-US" dirty="0" smtClean="0"/>
              <a:t>Prion or CJD should be suspected when any of the following are ordered:</a:t>
            </a:r>
          </a:p>
          <a:p>
            <a:pPr lvl="1">
              <a:buFont typeface="Wingdings" panose="05000000000000000000" pitchFamily="2" charset="2"/>
              <a:buChar char="v"/>
            </a:pPr>
            <a:r>
              <a:rPr lang="en-US" b="1" dirty="0" smtClean="0"/>
              <a:t>14-3-3 Protein (1433P) on CSF</a:t>
            </a:r>
          </a:p>
          <a:p>
            <a:pPr lvl="1">
              <a:buFont typeface="Wingdings" panose="05000000000000000000" pitchFamily="2" charset="2"/>
              <a:buChar char="v"/>
            </a:pPr>
            <a:r>
              <a:rPr lang="en-US" b="1" dirty="0" smtClean="0"/>
              <a:t>Neuron Specific Enolase on CSF</a:t>
            </a:r>
          </a:p>
          <a:p>
            <a:pPr lvl="1">
              <a:buFont typeface="Wingdings" panose="05000000000000000000" pitchFamily="2" charset="2"/>
              <a:buChar char="v"/>
            </a:pPr>
            <a:r>
              <a:rPr lang="en-US" b="1" dirty="0" smtClean="0"/>
              <a:t>S100 Protein on CSF</a:t>
            </a:r>
          </a:p>
          <a:p>
            <a:pPr lvl="1">
              <a:buFont typeface="Wingdings" panose="05000000000000000000" pitchFamily="2" charset="2"/>
              <a:buChar char="v"/>
            </a:pPr>
            <a:r>
              <a:rPr lang="en-US" b="1" dirty="0" smtClean="0"/>
              <a:t>Tau Protein on CSF</a:t>
            </a:r>
          </a:p>
          <a:p>
            <a:pPr lvl="1">
              <a:buFont typeface="Wingdings" panose="05000000000000000000" pitchFamily="2" charset="2"/>
              <a:buChar char="v"/>
            </a:pPr>
            <a:r>
              <a:rPr lang="en-US" b="1" dirty="0" err="1" smtClean="0"/>
              <a:t>Thymosin</a:t>
            </a:r>
            <a:r>
              <a:rPr lang="en-US" b="1" dirty="0" smtClean="0"/>
              <a:t> on CSF</a:t>
            </a:r>
          </a:p>
          <a:p>
            <a:pPr lvl="1">
              <a:buFont typeface="Wingdings" panose="05000000000000000000" pitchFamily="2" charset="2"/>
              <a:buChar char="v"/>
            </a:pPr>
            <a:r>
              <a:rPr lang="en-US" b="1" dirty="0" smtClean="0"/>
              <a:t>RT-</a:t>
            </a:r>
            <a:r>
              <a:rPr lang="en-US" b="1" dirty="0" err="1" smtClean="0"/>
              <a:t>QuiC</a:t>
            </a:r>
            <a:r>
              <a:rPr lang="en-US" b="1" dirty="0" smtClean="0"/>
              <a:t> on CSF, blood, olfactory epithelium</a:t>
            </a:r>
          </a:p>
          <a:p>
            <a:r>
              <a:rPr lang="en-US" dirty="0" smtClean="0"/>
              <a:t>Technologist should call manager or CLIA on call if any other tests are ordered with this test.</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7</a:t>
            </a:fld>
            <a:endParaRPr lang="en-US"/>
          </a:p>
        </p:txBody>
      </p:sp>
    </p:spTree>
    <p:extLst>
      <p:ext uri="{BB962C8B-B14F-4D97-AF65-F5344CB8AC3E}">
        <p14:creationId xmlns:p14="http://schemas.microsoft.com/office/powerpoint/2010/main" val="332133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CJD Sample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Further testing requires CLIA approval</a:t>
            </a:r>
          </a:p>
          <a:p>
            <a:r>
              <a:rPr lang="en-US" dirty="0" smtClean="0"/>
              <a:t>Use disposable supplies </a:t>
            </a:r>
          </a:p>
          <a:p>
            <a:r>
              <a:rPr lang="en-US" dirty="0" smtClean="0"/>
              <a:t>Manipulate Sample under hood</a:t>
            </a:r>
          </a:p>
          <a:p>
            <a:r>
              <a:rPr lang="en-US" dirty="0" smtClean="0"/>
              <a:t>All waste placed in a secure, leak-proof container such as sharps container.</a:t>
            </a:r>
          </a:p>
          <a:p>
            <a:r>
              <a:rPr lang="en-US" dirty="0" smtClean="0"/>
              <a:t>All extra CSF will be returned to Microbiology where it will be frozen for 30 days and then discarded.</a:t>
            </a:r>
          </a:p>
          <a:p>
            <a:r>
              <a:rPr lang="en-US" dirty="0" smtClean="0"/>
              <a:t>All waste and sample will be discarded by “Incineration Only”</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8</a:t>
            </a:fld>
            <a:endParaRPr lang="en-US"/>
          </a:p>
        </p:txBody>
      </p:sp>
    </p:spTree>
    <p:extLst>
      <p:ext uri="{BB962C8B-B14F-4D97-AF65-F5344CB8AC3E}">
        <p14:creationId xmlns:p14="http://schemas.microsoft.com/office/powerpoint/2010/main" val="1155503816"/>
      </p:ext>
    </p:extLst>
  </p:cSld>
  <p:clrMapOvr>
    <a:masterClrMapping/>
  </p:clrMapOvr>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8F9EB6EFF5F4581FAE4A32041FE84" ma:contentTypeVersion="11" ma:contentTypeDescription="Create a new document." ma:contentTypeScope="" ma:versionID="3f318817291c6e6152b38ca696046b34">
  <xsd:schema xmlns:xsd="http://www.w3.org/2001/XMLSchema" xmlns:xs="http://www.w3.org/2001/XMLSchema" xmlns:p="http://schemas.microsoft.com/office/2006/metadata/properties" xmlns:ns3="a5b4787e-835a-4020-97ec-e88af620635f" xmlns:ns4="a86cf292-e877-419e-b9a6-961cf378d527" targetNamespace="http://schemas.microsoft.com/office/2006/metadata/properties" ma:root="true" ma:fieldsID="76cf6c0a9e3cd45bc720967f73ba394e" ns3:_="" ns4:_="">
    <xsd:import namespace="a5b4787e-835a-4020-97ec-e88af620635f"/>
    <xsd:import namespace="a86cf292-e877-419e-b9a6-961cf378d52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4787e-835a-4020-97ec-e88af6206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6cf292-e877-419e-b9a6-961cf378d5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2.xml><?xml version="1.0" encoding="utf-8"?>
<ds:datastoreItem xmlns:ds="http://schemas.openxmlformats.org/officeDocument/2006/customXml" ds:itemID="{AA173696-1DE1-4A3A-85F9-FF55CF67273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a5b4787e-835a-4020-97ec-e88af620635f"/>
    <ds:schemaRef ds:uri="a86cf292-e877-419e-b9a6-961cf378d527"/>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2C8ED20-753A-45C3-8FB4-4EC11ADAE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4787e-835a-4020-97ec-e88af620635f"/>
    <ds:schemaRef ds:uri="a86cf292-e877-419e-b9a6-961cf378d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10761</TotalTime>
  <Words>639</Words>
  <Application>Microsoft Office PowerPoint</Application>
  <PresentationFormat>On-screen Show (4:3)</PresentationFormat>
  <Paragraphs>84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BSWH</vt:lpstr>
      <vt:lpstr>Introduction into Prion Diseases</vt:lpstr>
      <vt:lpstr>Prion Diseases</vt:lpstr>
      <vt:lpstr>PowerPoint Presentation</vt:lpstr>
      <vt:lpstr>PowerPoint Presentation</vt:lpstr>
      <vt:lpstr>PowerPoint Presentation</vt:lpstr>
      <vt:lpstr>CJD</vt:lpstr>
      <vt:lpstr>CDC 3 Categories of Contaminated Specimens</vt:lpstr>
      <vt:lpstr>Orders and Notification</vt:lpstr>
      <vt:lpstr>Handling CJD Sample</vt:lpstr>
      <vt:lpstr>CJD Work Practices</vt:lpstr>
      <vt:lpstr>Preparation of 2N NaOH from 12N NaOH</vt:lpstr>
      <vt:lpstr>Transporting Materials for Disinfection</vt:lpstr>
      <vt:lpstr>Policies to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Action Team (CAT) Status Update Presentation Guidelines</dc:title>
  <dc:creator>Leah.Dixon@BSWHealth.org</dc:creator>
  <cp:lastModifiedBy>Mathers, Kimberley J</cp:lastModifiedBy>
  <cp:revision>96</cp:revision>
  <dcterms:modified xsi:type="dcterms:W3CDTF">2021-09-17T14:38:18Z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0x0101006628F9EB6EFF5F4581FAE4A32041FE84</vt:lpwstr>
  </property>
</Properties>
</file>