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3" r:id="rId6"/>
    <p:sldId id="257" r:id="rId7"/>
    <p:sldId id="264" r:id="rId8"/>
    <p:sldId id="258" r:id="rId9"/>
    <p:sldId id="259" r:id="rId10"/>
    <p:sldId id="265" r:id="rId11"/>
    <p:sldId id="260" r:id="rId12"/>
    <p:sldId id="261" r:id="rId13"/>
    <p:sldId id="262" r:id="rId14"/>
    <p:sldId id="266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0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FC25B-394E-433D-8249-222963EA1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C92FB8-E0DD-4484-BDE4-93284FB84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A821A-EB2E-4538-A33A-2A22FE293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D909-58D7-4923-AF04-6BB104E247A7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46807-C5A9-4C3B-B410-45A450201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CFDE0-A045-4394-8359-A68D712F4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BB7F-EFDE-4032-B320-9F7F2DBF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41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A2687-5305-49D1-BD5B-40555C02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B337E-506B-429B-AEA1-0BC2200190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FA640-A424-4CF9-9D31-5446914DB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D909-58D7-4923-AF04-6BB104E247A7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3670C-0925-4A9B-BFEB-5A94694D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7EF75-9A5D-4442-A931-AD77DD05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BB7F-EFDE-4032-B320-9F7F2DBF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76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73B1BC-001E-4F61-8C98-849E69D229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0794ED-6F0C-4BB5-A3C0-8B026CCFF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AD570-3AE2-41A1-8593-1CFF76DB0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D909-58D7-4923-AF04-6BB104E247A7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E076C-0811-47F7-ADFD-1AE26AE60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8D3B4-08B5-4075-92F0-BB56E5F3B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BB7F-EFDE-4032-B320-9F7F2DBF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37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A29D6-C913-4BA5-9667-B89A1F6D8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CD83C-5458-43FD-8A70-8886D204C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CA959-9194-4B40-86A7-F22B02101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D909-58D7-4923-AF04-6BB104E247A7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D8695-708C-4E43-9D89-E66A97C33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D6B84-E7AB-4FA5-869D-F866B6B7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BB7F-EFDE-4032-B320-9F7F2DBF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53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4DBA3-AF92-4914-A868-F8E2AE01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47B196-9F27-4A39-8F0E-33AEA9F7D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63B10-2942-40F7-BA1A-D6D955258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D909-58D7-4923-AF04-6BB104E247A7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18AA3-C5C4-41C4-BA52-674B70E8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5AE62-03DF-4C1A-BA62-C81635A83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BB7F-EFDE-4032-B320-9F7F2DBF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10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58126-E962-41C0-89E5-CBE40B01F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1DF32-E81F-49FE-86F8-2C479FE847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464CF9-A657-49B1-8D23-1912C6B4F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977732-C734-4ACE-BB7D-4F0D4C72E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D909-58D7-4923-AF04-6BB104E247A7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09575F-3497-4794-A42B-5A514A011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710AD-910F-4C33-B82F-C4C58885E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BB7F-EFDE-4032-B320-9F7F2DBF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247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9602A-8E70-430E-A979-87C0BD898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EB1EB-D8D8-47E8-9C90-2C15A8097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11523-074B-4A9B-86A4-A1F897455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9C67B6-CD27-438C-BECF-CD85FBDE9F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B9724E-CB84-4398-BF5A-9B06BDF57F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D6245A-A527-44BE-9A3A-491481595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D909-58D7-4923-AF04-6BB104E247A7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9A5AC1-7E13-4DDE-92C0-08B8C275D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168740-1F27-4DA3-BC0D-66909A23F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BB7F-EFDE-4032-B320-9F7F2DBF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237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4EBB1-37C1-451C-9F2B-C9D5D4A0E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15D271-AB63-440E-A5F6-05B62DB24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D909-58D7-4923-AF04-6BB104E247A7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F9F456-BD49-448A-B314-08B4B69F0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9E3D62-3B27-464C-A4E5-553FB4507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BB7F-EFDE-4032-B320-9F7F2DBF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59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42BF9C-BF6E-4670-A458-2F2E89A5E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D909-58D7-4923-AF04-6BB104E247A7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815721-5B59-4321-8FAC-679CF74EE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2F20B-2387-44CF-AB00-A7FA4070B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BB7F-EFDE-4032-B320-9F7F2DBF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929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E8987-6903-45EB-9C37-72DF9023E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EE12D-ECA6-435D-B564-F1645C645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2BF730-05B2-4143-B9D1-3FDC331F2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DE778C-9A48-49AC-A8E7-E2E08C912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D909-58D7-4923-AF04-6BB104E247A7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D90388-FD7F-4131-8808-8C9F83585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771E3-B01A-4DB6-A93A-58F0441B5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BB7F-EFDE-4032-B320-9F7F2DBF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06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2AAB6-E956-43D7-99EC-22A2CC11B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0931B7-8A0D-4571-9BE1-6A94B09C77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3F3B7E-ED41-4D63-9B8F-6AF2AC2FA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0A284D-8A8C-4D9C-A816-1F67EB97D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D909-58D7-4923-AF04-6BB104E247A7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73C5B8-53E6-488B-9537-B0082B50F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A6CF16-785C-4425-8F69-491F22B1C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BB7F-EFDE-4032-B320-9F7F2DBF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39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E190F4-7A1D-4BF9-A4D2-473472CEC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B64F71-C142-447D-84F3-BE73DA45C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D55F7-AD93-4AC2-8F13-E92BD35B12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7D909-58D7-4923-AF04-6BB104E247A7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89162-D259-47DF-B560-6393312E3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237F-2790-4391-96DE-EE2D3F9479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6BB7F-EFDE-4032-B320-9F7F2DBF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0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35070-95B3-4B2E-AEB1-6F39E78FF9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Malignant Cells in Body Fluids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D305A4-AEB9-4961-B70A-5453BBC55D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Feature of Malignancy as seen from low, medium, and high power.</a:t>
            </a:r>
          </a:p>
          <a:p>
            <a:r>
              <a:rPr lang="en-US" dirty="0"/>
              <a:t>Low power: Increased to higher the normal </a:t>
            </a:r>
            <a:r>
              <a:rPr lang="en-US" b="1" dirty="0"/>
              <a:t>cellularity</a:t>
            </a:r>
          </a:p>
          <a:p>
            <a:r>
              <a:rPr lang="en-US" dirty="0"/>
              <a:t>Medium power: Two cell populations +/- Architecture often clustered</a:t>
            </a:r>
          </a:p>
          <a:p>
            <a:r>
              <a:rPr lang="en-US" dirty="0"/>
              <a:t>High power: Individual cells are Ugly (enlarged nucleus, irregular chromatin, abnormal cytoplasmic vacuoles).</a:t>
            </a:r>
          </a:p>
        </p:txBody>
      </p:sp>
    </p:spTree>
    <p:extLst>
      <p:ext uri="{BB962C8B-B14F-4D97-AF65-F5344CB8AC3E}">
        <p14:creationId xmlns:p14="http://schemas.microsoft.com/office/powerpoint/2010/main" val="2210292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06D91F84-DA9E-4B93-9691-481E4E745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0"/>
            <a:ext cx="9642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677D71-A58F-47AC-927A-AB9FD3C82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the Brown cells, benign or malignant?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AA254-09C7-4399-83D3-47287D4AB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ighlight>
                  <a:srgbClr val="C0C0C0"/>
                </a:highlight>
              </a:rPr>
              <a:t>Malignant</a:t>
            </a:r>
          </a:p>
          <a:p>
            <a:pPr lvl="1"/>
            <a:r>
              <a:rPr lang="en-US" dirty="0">
                <a:highlight>
                  <a:srgbClr val="C0C0C0"/>
                </a:highlight>
              </a:rPr>
              <a:t>Feature, Medium power : Complex clustered architecture</a:t>
            </a:r>
          </a:p>
        </p:txBody>
      </p:sp>
    </p:spTree>
    <p:extLst>
      <p:ext uri="{BB962C8B-B14F-4D97-AF65-F5344CB8AC3E}">
        <p14:creationId xmlns:p14="http://schemas.microsoft.com/office/powerpoint/2010/main" val="3356387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35070-95B3-4B2E-AEB1-6F39E78FF9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u="sng" dirty="0" err="1"/>
              <a:t>In</a:t>
            </a:r>
            <a:r>
              <a:rPr lang="en-US" dirty="0" err="1"/>
              <a:t>Malignant</a:t>
            </a:r>
            <a:br>
              <a:rPr lang="en-US" dirty="0"/>
            </a:br>
            <a:r>
              <a:rPr lang="en-US" dirty="0"/>
              <a:t> Cells in Body Fluids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D305A4-AEB9-4961-B70A-5453BBC55D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Feature of Malignancy as seen from low, medium, and high power.</a:t>
            </a:r>
          </a:p>
          <a:p>
            <a:r>
              <a:rPr lang="en-US" dirty="0"/>
              <a:t>Low power: Increased to higher the normal </a:t>
            </a:r>
            <a:r>
              <a:rPr lang="en-US" b="1" dirty="0"/>
              <a:t>cellularity</a:t>
            </a:r>
          </a:p>
          <a:p>
            <a:r>
              <a:rPr lang="en-US" dirty="0"/>
              <a:t>Medium power: Two cell populations +/- Architecture often clustered</a:t>
            </a:r>
          </a:p>
          <a:p>
            <a:r>
              <a:rPr lang="en-US" dirty="0"/>
              <a:t>High power: Individual cells are Ugly (enlarged nucleus, irregular chromatin, abnormal cytoplasmic vacuoles).</a:t>
            </a:r>
          </a:p>
        </p:txBody>
      </p:sp>
    </p:spTree>
    <p:extLst>
      <p:ext uri="{BB962C8B-B14F-4D97-AF65-F5344CB8AC3E}">
        <p14:creationId xmlns:p14="http://schemas.microsoft.com/office/powerpoint/2010/main" val="1181258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9ACFC-CF57-4284-A07C-D96E79856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to cytology specimen: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22611-77C4-41AF-B422-135C1D7F7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24600" cy="4351338"/>
          </a:xfrm>
        </p:spPr>
        <p:txBody>
          <a:bodyPr/>
          <a:lstStyle/>
          <a:p>
            <a:r>
              <a:rPr lang="en-US" dirty="0"/>
              <a:t>Start at Low power. </a:t>
            </a:r>
          </a:p>
          <a:p>
            <a:endParaRPr lang="en-US" dirty="0"/>
          </a:p>
          <a:p>
            <a:r>
              <a:rPr lang="en-US" dirty="0"/>
              <a:t>At low power #1 EVALUATE CELLULARITY</a:t>
            </a:r>
          </a:p>
          <a:p>
            <a:r>
              <a:rPr lang="en-US" dirty="0"/>
              <a:t>A benign, normal fluid has very few cells. </a:t>
            </a:r>
          </a:p>
          <a:p>
            <a:r>
              <a:rPr lang="en-US" dirty="0"/>
              <a:t>Fewer blood cells than a PBS and not very much blood from the procedure.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AF2D14-EFC0-4296-9233-3B9F1F072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100" y="2489787"/>
            <a:ext cx="4043362" cy="388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63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A5288F7-57D8-4FDC-8420-160A00B9D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0"/>
            <a:ext cx="10891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20A2FC-04C4-4E18-B77D-A76386752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ighlight>
                  <a:srgbClr val="C0C0C0"/>
                </a:highlight>
              </a:rPr>
              <a:t>LOW POWER ASSESSMENT:</a:t>
            </a:r>
            <a:br>
              <a:rPr lang="en-US" dirty="0">
                <a:highlight>
                  <a:srgbClr val="C0C0C0"/>
                </a:highlight>
              </a:rPr>
            </a:br>
            <a:r>
              <a:rPr lang="en-US" b="1" i="1" u="sng" dirty="0">
                <a:highlight>
                  <a:srgbClr val="C0C0C0"/>
                </a:highlight>
              </a:rPr>
              <a:t>Malignant</a:t>
            </a:r>
            <a:r>
              <a:rPr lang="en-US" dirty="0">
                <a:highlight>
                  <a:srgbClr val="C0C0C0"/>
                </a:highlight>
              </a:rPr>
              <a:t> fluid sample has too many cells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8594B-696A-4AC1-9E85-EB6BE6DB1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23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D9188780-5E03-42E4-A0AC-C6F0FBC38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00" y="3429000"/>
            <a:ext cx="3786188" cy="305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CE9015-31D5-4702-8C11-9618D3B3A6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Next at medium power:</a:t>
            </a:r>
            <a:br>
              <a:rPr lang="en-US" dirty="0"/>
            </a:br>
            <a:r>
              <a:rPr lang="en-US" dirty="0"/>
              <a:t>Are there “two cell populations”?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A2D1E1-3335-4B1B-87D7-AE880AFDC7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ighlight>
                  <a:srgbClr val="C0C0C0"/>
                </a:highlight>
              </a:rPr>
              <a:t>Two populations is sort of conceptual.</a:t>
            </a:r>
          </a:p>
          <a:p>
            <a:r>
              <a:rPr lang="en-US" dirty="0">
                <a:highlight>
                  <a:srgbClr val="C0C0C0"/>
                </a:highlight>
              </a:rPr>
              <a:t>Imagine one population being the normal inflammation, perhaps a few bland mesothelial cells. Mesos are NORMAL cells that the body cavities (pleura, pericardium, and abdomen).</a:t>
            </a:r>
          </a:p>
        </p:txBody>
      </p:sp>
    </p:spTree>
    <p:extLst>
      <p:ext uri="{BB962C8B-B14F-4D97-AF65-F5344CB8AC3E}">
        <p14:creationId xmlns:p14="http://schemas.microsoft.com/office/powerpoint/2010/main" val="159018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D9188780-5E03-42E4-A0AC-C6F0FBC38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0"/>
            <a:ext cx="8488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CE9015-31D5-4702-8C11-9618D3B3A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1122363"/>
            <a:ext cx="10553700" cy="2387600"/>
          </a:xfrm>
        </p:spPr>
        <p:txBody>
          <a:bodyPr/>
          <a:lstStyle/>
          <a:p>
            <a:pPr algn="l"/>
            <a:r>
              <a:rPr lang="en-US" dirty="0">
                <a:highlight>
                  <a:srgbClr val="C0C0C0"/>
                </a:highlight>
              </a:rPr>
              <a:t>First population here </a:t>
            </a:r>
            <a:r>
              <a:rPr lang="en-US" dirty="0">
                <a:highlight>
                  <a:srgbClr val="C0C0C0"/>
                </a:highlight>
                <a:sym typeface="Wingdings" panose="05000000000000000000" pitchFamily="2" charset="2"/>
              </a:rPr>
              <a:t></a:t>
            </a:r>
            <a:br>
              <a:rPr lang="en-US" dirty="0">
                <a:highlight>
                  <a:srgbClr val="C0C0C0"/>
                </a:highlight>
                <a:sym typeface="Wingdings" panose="05000000000000000000" pitchFamily="2" charset="2"/>
              </a:rPr>
            </a:br>
            <a:r>
              <a:rPr lang="en-US" dirty="0">
                <a:highlight>
                  <a:srgbClr val="C0C0C0"/>
                </a:highlight>
                <a:sym typeface="Wingdings" panose="05000000000000000000" pitchFamily="2" charset="2"/>
              </a:rPr>
              <a:t>Inflammation here, </a:t>
            </a:r>
            <a:r>
              <a:rPr lang="en-US" dirty="0">
                <a:highlight>
                  <a:srgbClr val="C0C0C0"/>
                </a:highlight>
              </a:rPr>
              <a:t>Benign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A2D1E1-3335-4B1B-87D7-AE880AFDC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76300" y="4356100"/>
            <a:ext cx="9144000" cy="165576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highlight>
                  <a:srgbClr val="C0C0C0"/>
                </a:highlight>
              </a:rPr>
              <a:t>Second population here : Malignant </a:t>
            </a:r>
            <a:r>
              <a:rPr lang="en-US" dirty="0">
                <a:highlight>
                  <a:srgbClr val="C0C0C0"/>
                </a:highlight>
                <a:sym typeface="Wingdings" panose="05000000000000000000" pitchFamily="2" charset="2"/>
              </a:rPr>
              <a:t></a:t>
            </a:r>
            <a:endParaRPr lang="en-US" dirty="0"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39026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AABD8CF-2D66-4322-BC5F-A1940FD57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0"/>
            <a:ext cx="10172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8A5241-ABA2-4419-A142-6B8C39020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1"/>
            <a:ext cx="10515600" cy="1308100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Medium power:</a:t>
            </a:r>
            <a:br>
              <a:rPr lang="en-US" dirty="0"/>
            </a:br>
            <a:r>
              <a:rPr lang="en-US" dirty="0"/>
              <a:t>A secondary feature of malignant cells could be the architecture.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4E662-9927-4277-807F-20FBF22C2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0261"/>
            <a:ext cx="10515600" cy="4076701"/>
          </a:xfrm>
        </p:spPr>
        <p:txBody>
          <a:bodyPr/>
          <a:lstStyle/>
          <a:p>
            <a:r>
              <a:rPr lang="en-US" dirty="0"/>
              <a:t>Architecture of Malignancy is </a:t>
            </a:r>
            <a:r>
              <a:rPr lang="en-US" u="sng" dirty="0"/>
              <a:t>often (but not always) </a:t>
            </a:r>
            <a:r>
              <a:rPr lang="en-US" b="1" u="sng" dirty="0"/>
              <a:t>clustered.</a:t>
            </a:r>
          </a:p>
          <a:p>
            <a:endParaRPr lang="en-US" b="1" u="sng" dirty="0"/>
          </a:p>
          <a:p>
            <a:pPr marL="0" indent="0">
              <a:buNone/>
            </a:pPr>
            <a:r>
              <a:rPr lang="en-US" dirty="0"/>
              <a:t>		Benign lymphocyte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	   Benign histiocyte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>
                <a:highlight>
                  <a:srgbClr val="C0C0C0"/>
                </a:highlight>
              </a:rPr>
              <a:t>Benign</a:t>
            </a:r>
            <a:r>
              <a:rPr lang="en-US" dirty="0">
                <a:highlight>
                  <a:srgbClr val="C0C0C0"/>
                </a:highlight>
              </a:rPr>
              <a:t> cells in the background are often single cells, just hanging out by themselves.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3564FA6-04CF-438F-A5A8-5F5DC3B384F7}"/>
              </a:ext>
            </a:extLst>
          </p:cNvPr>
          <p:cNvCxnSpPr>
            <a:cxnSpLocks/>
          </p:cNvCxnSpPr>
          <p:nvPr/>
        </p:nvCxnSpPr>
        <p:spPr>
          <a:xfrm flipH="1">
            <a:off x="9220200" y="2628900"/>
            <a:ext cx="165100" cy="4953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640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F4DF0-5AD1-461B-808E-2C3D6CF0A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Lastly, at high power, Malignant cells look UGLY.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337DEDD-B05F-44CA-897E-910FAACE5E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" t="22037" r="70338" b="52222"/>
          <a:stretch/>
        </p:blipFill>
        <p:spPr bwMode="auto">
          <a:xfrm>
            <a:off x="536683" y="4170363"/>
            <a:ext cx="3322101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BDB147-F948-4D21-B6C4-95C553709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165" y="3429000"/>
            <a:ext cx="4491385" cy="28829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0F3ED18-3B8A-4680-B505-54A8150D8AC5}"/>
              </a:ext>
            </a:extLst>
          </p:cNvPr>
          <p:cNvSpPr/>
          <p:nvPr/>
        </p:nvSpPr>
        <p:spPr>
          <a:xfrm>
            <a:off x="7442200" y="4673600"/>
            <a:ext cx="881601" cy="1206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08F90C6-9363-4A95-BE19-1586F18B9E5B}"/>
              </a:ext>
            </a:extLst>
          </p:cNvPr>
          <p:cNvSpPr/>
          <p:nvPr/>
        </p:nvSpPr>
        <p:spPr>
          <a:xfrm>
            <a:off x="8958473" y="3979863"/>
            <a:ext cx="1066964" cy="1206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3C750D4-285F-4A96-A55F-DD15A50F920B}"/>
              </a:ext>
            </a:extLst>
          </p:cNvPr>
          <p:cNvSpPr/>
          <p:nvPr/>
        </p:nvSpPr>
        <p:spPr>
          <a:xfrm>
            <a:off x="6908718" y="3311526"/>
            <a:ext cx="1066964" cy="1206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71C3D1-AA04-4A26-803A-5910D358102D}"/>
              </a:ext>
            </a:extLst>
          </p:cNvPr>
          <p:cNvSpPr/>
          <p:nvPr/>
        </p:nvSpPr>
        <p:spPr>
          <a:xfrm>
            <a:off x="10286836" y="5298283"/>
            <a:ext cx="1066964" cy="1206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E57540F-93DB-4407-8698-85D433F5E6FF}"/>
              </a:ext>
            </a:extLst>
          </p:cNvPr>
          <p:cNvSpPr/>
          <p:nvPr/>
        </p:nvSpPr>
        <p:spPr>
          <a:xfrm>
            <a:off x="1311301" y="4708526"/>
            <a:ext cx="1473282" cy="13303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7DB42-DE64-42EF-8AC9-B671591FC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Larger overall cell size compared to normal body cells.</a:t>
            </a:r>
          </a:p>
          <a:p>
            <a:pPr lvl="1"/>
            <a:r>
              <a:rPr lang="en-US" dirty="0"/>
              <a:t>Comparison as is a key TOOL (skill) when evaluating cytology slides</a:t>
            </a:r>
          </a:p>
          <a:p>
            <a:pPr lvl="1"/>
            <a:r>
              <a:rPr lang="en-US" dirty="0"/>
              <a:t>In the left pic, compare Malignant cells to the RBCs (!).</a:t>
            </a:r>
          </a:p>
          <a:p>
            <a:r>
              <a:rPr lang="en-US" dirty="0"/>
              <a:t>Darker b/c high N:C ratio.</a:t>
            </a:r>
          </a:p>
          <a:p>
            <a:r>
              <a:rPr lang="en-US" dirty="0"/>
              <a:t>Eccentric (off-center) nucleus.</a:t>
            </a:r>
          </a:p>
          <a:p>
            <a:r>
              <a:rPr lang="en-US" dirty="0"/>
              <a:t>Complex clusters, not flat sheet of cells.</a:t>
            </a:r>
          </a:p>
        </p:txBody>
      </p:sp>
    </p:spTree>
    <p:extLst>
      <p:ext uri="{BB962C8B-B14F-4D97-AF65-F5344CB8AC3E}">
        <p14:creationId xmlns:p14="http://schemas.microsoft.com/office/powerpoint/2010/main" val="980232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928964B-C629-45CD-9C5A-7E2A1F43E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0"/>
            <a:ext cx="10033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58E630-A374-4199-ADBF-375CDA178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the Brown cells, benign or malignant?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427B6-8A9D-4072-98CC-07DA140F7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Benign = Background mesothelial cells.</a:t>
            </a:r>
          </a:p>
        </p:txBody>
      </p:sp>
    </p:spTree>
    <p:extLst>
      <p:ext uri="{BB962C8B-B14F-4D97-AF65-F5344CB8AC3E}">
        <p14:creationId xmlns:p14="http://schemas.microsoft.com/office/powerpoint/2010/main" val="4058527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FE92A824-173C-4820-A3EB-9A3B1D65E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0"/>
            <a:ext cx="10250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004DDE-3B6D-41A1-BBB9-3F1924997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the Brown cells, benign or malignant?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EEE3D-D5B9-4F31-8801-1A8DD078D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Malignant</a:t>
            </a:r>
          </a:p>
          <a:p>
            <a:pPr lvl="1"/>
            <a:r>
              <a:rPr lang="en-US" dirty="0"/>
              <a:t>Feature, Low Power: Too many brown cells (see next)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stain itself is not important but FYI it is an antibody-type stain (</a:t>
            </a:r>
            <a:r>
              <a:rPr lang="en-US" dirty="0" err="1"/>
              <a:t>immunostain</a:t>
            </a:r>
            <a:r>
              <a:rPr lang="en-US" dirty="0"/>
              <a:t>), has an attached generic brown fluorochrome.</a:t>
            </a:r>
          </a:p>
        </p:txBody>
      </p:sp>
    </p:spTree>
    <p:extLst>
      <p:ext uri="{BB962C8B-B14F-4D97-AF65-F5344CB8AC3E}">
        <p14:creationId xmlns:p14="http://schemas.microsoft.com/office/powerpoint/2010/main" val="3159349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lissaMcConnell xmlns="bbc860e0-6aeb-4042-ba58-5fce2b42a606" xsi:nil="true"/>
    <lcf76f155ced4ddcb4097134ff3c332f xmlns="bbc860e0-6aeb-4042-ba58-5fce2b42a606">
      <Terms xmlns="http://schemas.microsoft.com/office/infopath/2007/PartnerControls"/>
    </lcf76f155ced4ddcb4097134ff3c332f>
    <_Flow_SignoffStatus xmlns="bbc860e0-6aeb-4042-ba58-5fce2b42a606" xsi:nil="true"/>
    <TaxCatchAll xmlns="0ec4295c-c414-4a6d-b8e6-2a9c9b58cea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49517B1548344190823E893018CD3D" ma:contentTypeVersion="16" ma:contentTypeDescription="Create a new document." ma:contentTypeScope="" ma:versionID="c67670cd781c6366dc0231a21cb39d6d">
  <xsd:schema xmlns:xsd="http://www.w3.org/2001/XMLSchema" xmlns:xs="http://www.w3.org/2001/XMLSchema" xmlns:p="http://schemas.microsoft.com/office/2006/metadata/properties" xmlns:ns2="bbc860e0-6aeb-4042-ba58-5fce2b42a606" xmlns:ns3="0ec4295c-c414-4a6d-b8e6-2a9c9b58cead" targetNamespace="http://schemas.microsoft.com/office/2006/metadata/properties" ma:root="true" ma:fieldsID="3f9e4b7a4aab01dfb2d2947ebbdb671c" ns2:_="" ns3:_="">
    <xsd:import namespace="bbc860e0-6aeb-4042-ba58-5fce2b42a606"/>
    <xsd:import namespace="0ec4295c-c414-4a6d-b8e6-2a9c9b58ce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MelissaMcConnell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c860e0-6aeb-4042-ba58-5fce2b42a6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MelissaMcConnell" ma:index="20" nillable="true" ma:displayName="Melissa McConnell" ma:description="reviewed and no operational changes needed" ma:format="Dropdown" ma:internalName="MelissaMcConnell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251bbbb-ffed-4ee8-a09b-b81c5103aaa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4295c-c414-4a6d-b8e6-2a9c9b58cea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b9348b6-8c26-4217-8805-5303f826f259}" ma:internalName="TaxCatchAll" ma:showField="CatchAllData" ma:web="0ec4295c-c414-4a6d-b8e6-2a9c9b58ce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25914ED-D815-4532-8744-54DA3D7075FC}">
  <ds:schemaRefs>
    <ds:schemaRef ds:uri="0ec4295c-c414-4a6d-b8e6-2a9c9b58cead"/>
    <ds:schemaRef ds:uri="bbc860e0-6aeb-4042-ba58-5fce2b42a606"/>
    <ds:schemaRef ds:uri="http://schemas.microsoft.com/office/2006/metadata/properties"/>
    <ds:schemaRef ds:uri="http://purl.org/dc/terms/"/>
    <ds:schemaRef ds:uri="http://schemas.microsoft.com/office/2006/documentManagement/types"/>
    <ds:schemaRef ds:uri="http://www.w3.org/XML/1998/namespace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13BE6AD4-A4D2-46E0-B8D2-55B17940FD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F1DF09-D5D7-4864-AC10-93C7E93137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c860e0-6aeb-4042-ba58-5fce2b42a606"/>
    <ds:schemaRef ds:uri="0ec4295c-c414-4a6d-b8e6-2a9c9b58ce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436</Words>
  <Application>Microsoft Office PowerPoint</Application>
  <PresentationFormat>Widescreen</PresentationFormat>
  <Paragraphs>55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 Theme</vt:lpstr>
      <vt:lpstr>Malignant Cells in Body Fluids</vt:lpstr>
      <vt:lpstr>Approach to cytology specimen:</vt:lpstr>
      <vt:lpstr>LOW POWER ASSESSMENT: Malignant fluid sample has too many cells</vt:lpstr>
      <vt:lpstr>Next at medium power: Are there “two cell populations”?</vt:lpstr>
      <vt:lpstr>First population here  Inflammation here, Benign</vt:lpstr>
      <vt:lpstr>Medium power: A secondary feature of malignant cells could be the architecture.</vt:lpstr>
      <vt:lpstr>Lastly, at high power, Malignant cells look UGLY.</vt:lpstr>
      <vt:lpstr>Are the Brown cells, benign or malignant?</vt:lpstr>
      <vt:lpstr>Are the Brown cells, benign or malignant?</vt:lpstr>
      <vt:lpstr>Are the Brown cells, benign or malignant?</vt:lpstr>
      <vt:lpstr>InMalignant  Cells in Body Fluids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Malignant Cells in Body Fluids</dc:title>
  <dc:creator>McConnell, Melissa</dc:creator>
  <cp:lastModifiedBy>Rudzinski, Jaclyn</cp:lastModifiedBy>
  <cp:revision>7</cp:revision>
  <cp:lastPrinted>2023-01-23T21:07:37Z</cp:lastPrinted>
  <dcterms:created xsi:type="dcterms:W3CDTF">2023-01-17T17:18:09Z</dcterms:created>
  <dcterms:modified xsi:type="dcterms:W3CDTF">2023-01-23T21:10:24Z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0x0101009549517B1548344190823E893018CD3D</vt:lpwstr>
  </property>
  <property fmtid="{D5CDD505-2E9C-101B-9397-08002B2CF9AE}" pid="3" name="MediaServiceImageTags">
    <vt:lpwstr/>
  </property>
</Properties>
</file>