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56" r:id="rId4"/>
  </p:sldMasterIdLst>
  <p:notesMasterIdLst>
    <p:notesMasterId r:id="rId14"/>
  </p:notesMasterIdLst>
  <p:handoutMasterIdLst>
    <p:handoutMasterId r:id="rId15"/>
  </p:handoutMasterIdLst>
  <p:sldIdLst>
    <p:sldId id="256" r:id="rId5"/>
    <p:sldId id="259" r:id="rId6"/>
    <p:sldId id="258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7B1"/>
    <a:srgbClr val="0090BA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 showGuides="1">
      <p:cViewPr>
        <p:scale>
          <a:sx n="100" d="100"/>
          <a:sy n="100" d="100"/>
        </p:scale>
        <p:origin x="1914" y="282"/>
      </p:cViewPr>
      <p:guideLst>
        <p:guide orient="horz" pos="403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0" d="100"/>
          <a:sy n="100" d="100"/>
        </p:scale>
        <p:origin x="355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B39717-400D-488E-A888-711C1675A687}" type="datetimeFigureOut">
              <a:rPr lang="en-US" smtClean="0"/>
              <a:t>7/20/2021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KL.LAB.QM.003.F_V1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3ED774-9D41-4EEC-8B8D-A3475805A0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40929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D5A8D-AF39-48C2-A6FB-148A415D3F19}" type="datetimeFigureOut">
              <a:rPr lang="en-US" smtClean="0"/>
              <a:t>7/20/2021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KL.LAB.QM.003.F_V1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9A440-5223-4FC6-B56B-C0387157EF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6486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KL.LAB.QM.003.F_V1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39A440-5223-4FC6-B56B-C0387157EFFA}" type="slidenum">
              <a:rPr lang="en-US" smtClean="0"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217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67B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006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BSWH_Logo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9250" y="5814646"/>
            <a:ext cx="3365500" cy="596174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228600"/>
            <a:ext cx="9144000" cy="76200"/>
          </a:xfrm>
          <a:prstGeom prst="rect">
            <a:avLst/>
          </a:prstGeom>
          <a:solidFill>
            <a:srgbClr val="009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61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67B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</p:spPr>
        <p:txBody>
          <a:bodyPr/>
          <a:lstStyle>
            <a:lvl1pPr marL="231775" indent="-230188">
              <a:defRPr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264275"/>
            <a:ext cx="2133600" cy="365125"/>
          </a:xfrm>
        </p:spPr>
        <p:txBody>
          <a:bodyPr/>
          <a:lstStyle>
            <a:lvl1pPr algn="ctr">
              <a:defRPr sz="900">
                <a:solidFill>
                  <a:srgbClr val="0067B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019FAF0-3955-45E5-9D57-C5EF3F897290}" type="datetime1">
              <a:rPr lang="en-US" smtClean="0"/>
              <a:t>7/20/2021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264275"/>
            <a:ext cx="2133600" cy="365125"/>
          </a:xfrm>
        </p:spPr>
        <p:txBody>
          <a:bodyPr/>
          <a:lstStyle>
            <a:lvl1pPr algn="r">
              <a:defRPr sz="900">
                <a:solidFill>
                  <a:srgbClr val="0067B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9FB7D82-1B90-44C0-ADB8-3A9D5731A9A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953000"/>
            <a:ext cx="22669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381000" y="6324600"/>
            <a:ext cx="8382000" cy="0"/>
          </a:xfrm>
          <a:prstGeom prst="line">
            <a:avLst/>
          </a:prstGeom>
          <a:ln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BSWH_Logo_RGB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1" y="6400800"/>
            <a:ext cx="1828800" cy="323959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006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228600"/>
            <a:ext cx="9144000" cy="76200"/>
          </a:xfrm>
          <a:prstGeom prst="rect">
            <a:avLst/>
          </a:prstGeom>
          <a:solidFill>
            <a:srgbClr val="009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711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971800"/>
            <a:ext cx="7772400" cy="1362075"/>
          </a:xfrm>
        </p:spPr>
        <p:txBody>
          <a:bodyPr anchor="t"/>
          <a:lstStyle>
            <a:lvl1pPr algn="ctr">
              <a:defRPr sz="4000" b="0" cap="none" baseline="0">
                <a:solidFill>
                  <a:srgbClr val="0067B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264275"/>
            <a:ext cx="2133600" cy="365125"/>
          </a:xfrm>
        </p:spPr>
        <p:txBody>
          <a:bodyPr/>
          <a:lstStyle>
            <a:lvl1pPr algn="ctr">
              <a:defRPr sz="900">
                <a:solidFill>
                  <a:srgbClr val="0067B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C7F9B2C-D582-456A-86D6-CFA05BCC140D}" type="datetime1">
              <a:rPr lang="en-US" smtClean="0"/>
              <a:t>7/20/2021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264275"/>
            <a:ext cx="2133600" cy="365125"/>
          </a:xfrm>
        </p:spPr>
        <p:txBody>
          <a:bodyPr/>
          <a:lstStyle>
            <a:lvl1pPr algn="r">
              <a:defRPr sz="900">
                <a:solidFill>
                  <a:srgbClr val="0067B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9FB7D82-1B90-44C0-ADB8-3A9D5731A9A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BSWH_Logo_RGB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1" y="6400800"/>
            <a:ext cx="1828800" cy="323959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381000" y="6324600"/>
            <a:ext cx="8382000" cy="0"/>
          </a:xfrm>
          <a:prstGeom prst="line">
            <a:avLst/>
          </a:prstGeom>
          <a:ln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006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228600"/>
            <a:ext cx="9144000" cy="76200"/>
          </a:xfrm>
          <a:prstGeom prst="rect">
            <a:avLst/>
          </a:prstGeom>
          <a:solidFill>
            <a:srgbClr val="009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342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172200"/>
            <a:ext cx="2133600" cy="365125"/>
          </a:xfrm>
        </p:spPr>
        <p:txBody>
          <a:bodyPr/>
          <a:lstStyle>
            <a:lvl1pPr algn="r">
              <a:defRPr sz="900">
                <a:solidFill>
                  <a:srgbClr val="0067B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9FB7D82-1B90-44C0-ADB8-3A9D5731A9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67B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264275"/>
            <a:ext cx="2133600" cy="365125"/>
          </a:xfrm>
        </p:spPr>
        <p:txBody>
          <a:bodyPr/>
          <a:lstStyle>
            <a:lvl1pPr algn="ctr">
              <a:defRPr sz="900">
                <a:solidFill>
                  <a:srgbClr val="0067B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B4F028A-8B7C-4FC3-918F-1D4CE288EE2D}" type="datetime1">
              <a:rPr lang="en-US" smtClean="0"/>
              <a:t>7/20/2021</a:t>
            </a:fld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6781800" y="62642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rgbClr val="0067B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FB7D82-1B90-44C0-ADB8-3A9D5731A9A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 descr="BSWH_Logo_RGB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1" y="6400800"/>
            <a:ext cx="1828800" cy="323959"/>
          </a:xfrm>
          <a:prstGeom prst="rect">
            <a:avLst/>
          </a:prstGeom>
        </p:spPr>
      </p:pic>
      <p:cxnSp>
        <p:nvCxnSpPr>
          <p:cNvPr id="21" name="Straight Connector 20"/>
          <p:cNvCxnSpPr/>
          <p:nvPr userDrawn="1"/>
        </p:nvCxnSpPr>
        <p:spPr>
          <a:xfrm>
            <a:off x="381000" y="6324600"/>
            <a:ext cx="8382000" cy="0"/>
          </a:xfrm>
          <a:prstGeom prst="line">
            <a:avLst/>
          </a:prstGeom>
          <a:ln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006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228600"/>
            <a:ext cx="9144000" cy="76200"/>
          </a:xfrm>
          <a:prstGeom prst="rect">
            <a:avLst/>
          </a:prstGeom>
          <a:solidFill>
            <a:srgbClr val="009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087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rgbClr val="0090B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92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rgbClr val="0090B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92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172200"/>
            <a:ext cx="2133600" cy="365125"/>
          </a:xfrm>
        </p:spPr>
        <p:txBody>
          <a:bodyPr/>
          <a:lstStyle>
            <a:lvl1pPr algn="r">
              <a:defRPr sz="900">
                <a:solidFill>
                  <a:srgbClr val="0067B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9FB7D82-1B90-44C0-ADB8-3A9D5731A9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lang="en-US" sz="3600" dirty="0">
                <a:solidFill>
                  <a:srgbClr val="0067B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264275"/>
            <a:ext cx="2133600" cy="365125"/>
          </a:xfrm>
        </p:spPr>
        <p:txBody>
          <a:bodyPr/>
          <a:lstStyle>
            <a:lvl1pPr algn="ctr">
              <a:defRPr sz="900">
                <a:solidFill>
                  <a:srgbClr val="0067B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0A493C3-B566-4226-8041-9C73F49B5298}" type="datetime1">
              <a:rPr lang="en-US" smtClean="0"/>
              <a:t>7/20/2021</a:t>
            </a:fld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6781800" y="62642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rgbClr val="0067B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FB7D82-1B90-44C0-ADB8-3A9D5731A9A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 descr="BSWH_Logo_RGB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1" y="6400800"/>
            <a:ext cx="1828800" cy="323959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381000" y="6324600"/>
            <a:ext cx="8382000" cy="0"/>
          </a:xfrm>
          <a:prstGeom prst="line">
            <a:avLst/>
          </a:prstGeom>
          <a:ln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 userDrawn="1"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006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228600"/>
            <a:ext cx="9144000" cy="76200"/>
          </a:xfrm>
          <a:prstGeom prst="rect">
            <a:avLst/>
          </a:prstGeom>
          <a:solidFill>
            <a:srgbClr val="009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712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175" y="6165850"/>
            <a:ext cx="22669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67B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264275"/>
            <a:ext cx="2133600" cy="365125"/>
          </a:xfrm>
        </p:spPr>
        <p:txBody>
          <a:bodyPr/>
          <a:lstStyle>
            <a:lvl1pPr algn="ctr">
              <a:defRPr sz="900">
                <a:solidFill>
                  <a:srgbClr val="0067B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3A52898-A83E-4AF3-9DCC-1512E1377BC5}" type="datetime1">
              <a:rPr lang="en-US" smtClean="0"/>
              <a:t>7/20/2021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264275"/>
            <a:ext cx="2133600" cy="365125"/>
          </a:xfrm>
        </p:spPr>
        <p:txBody>
          <a:bodyPr/>
          <a:lstStyle>
            <a:lvl1pPr algn="r">
              <a:defRPr sz="900">
                <a:solidFill>
                  <a:srgbClr val="0067B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9FB7D82-1B90-44C0-ADB8-3A9D5731A9A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 descr="BSWH_Logo_RGB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1" y="6400800"/>
            <a:ext cx="1828800" cy="323959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>
            <a:off x="381000" y="6324600"/>
            <a:ext cx="8382000" cy="0"/>
          </a:xfrm>
          <a:prstGeom prst="line">
            <a:avLst/>
          </a:prstGeom>
          <a:ln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006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228600"/>
            <a:ext cx="9144000" cy="76200"/>
          </a:xfrm>
          <a:prstGeom prst="rect">
            <a:avLst/>
          </a:prstGeom>
          <a:solidFill>
            <a:srgbClr val="009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759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264275"/>
            <a:ext cx="2133600" cy="365125"/>
          </a:xfrm>
        </p:spPr>
        <p:txBody>
          <a:bodyPr/>
          <a:lstStyle>
            <a:lvl1pPr algn="ctr">
              <a:defRPr sz="900">
                <a:solidFill>
                  <a:srgbClr val="0067B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CFE2FAE-97E7-413C-8D1D-C5C6F2555C81}" type="datetime1">
              <a:rPr lang="en-US" smtClean="0"/>
              <a:t>7/20/2021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264275"/>
            <a:ext cx="2133600" cy="365125"/>
          </a:xfrm>
        </p:spPr>
        <p:txBody>
          <a:bodyPr/>
          <a:lstStyle>
            <a:lvl1pPr algn="r">
              <a:defRPr sz="900">
                <a:solidFill>
                  <a:srgbClr val="0067B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9FB7D82-1B90-44C0-ADB8-3A9D5731A9A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BSWH_Logo_RGB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1" y="6400800"/>
            <a:ext cx="1828800" cy="323959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381000" y="6324600"/>
            <a:ext cx="8382000" cy="0"/>
          </a:xfrm>
          <a:prstGeom prst="line">
            <a:avLst/>
          </a:prstGeom>
          <a:ln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029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6E7D4-7BAD-4B29-8189-6F8156735576}" type="datetime1">
              <a:rPr lang="en-US" smtClean="0"/>
              <a:t>7/20/2021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KL.LAB.QM.003.F_V1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B7D82-1B90-44C0-ADB8-3A9D5731A9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406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67B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33363" indent="-231775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4D4D4D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4D4D4D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4D4D4D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4D4D4D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4D4D4D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Urorisk/Stone Risk Processing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7/20/21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81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Urorisk/Stone Risk Collection Kit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91000" cy="4191000"/>
          </a:xfrm>
        </p:spPr>
        <p:txBody>
          <a:bodyPr>
            <a:normAutofit/>
          </a:bodyPr>
          <a:lstStyle/>
          <a:p>
            <a:r>
              <a:rPr lang="en-US" dirty="0" smtClean="0"/>
              <a:t>Consists of:</a:t>
            </a:r>
          </a:p>
          <a:p>
            <a:pPr lvl="1"/>
            <a:r>
              <a:rPr lang="en-US" dirty="0" smtClean="0"/>
              <a:t>Collection container</a:t>
            </a:r>
          </a:p>
          <a:p>
            <a:pPr lvl="1"/>
            <a:r>
              <a:rPr lang="en-US" dirty="0" smtClean="0"/>
              <a:t>Specimen Transport Box</a:t>
            </a:r>
          </a:p>
          <a:p>
            <a:pPr lvl="2"/>
            <a:r>
              <a:rPr lang="en-US" dirty="0" smtClean="0"/>
              <a:t>Two specimen jars</a:t>
            </a:r>
          </a:p>
          <a:p>
            <a:pPr lvl="2"/>
            <a:r>
              <a:rPr lang="en-US" dirty="0" smtClean="0"/>
              <a:t>Two sealable bags to place specimen jars</a:t>
            </a:r>
          </a:p>
          <a:p>
            <a:pPr lvl="2"/>
            <a:r>
              <a:rPr lang="en-US" dirty="0" smtClean="0"/>
              <a:t>Two collection labels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B7D82-1B90-44C0-ADB8-3A9D5731A9A8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1066800"/>
            <a:ext cx="2066925" cy="2466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3559175"/>
            <a:ext cx="2066926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191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Pulling Orders from LIS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91000" cy="4191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When pulling orders from LIS, print two extra specimen labels. </a:t>
            </a:r>
          </a:p>
          <a:p>
            <a:pPr marL="515937" indent="-514350">
              <a:buFont typeface="+mj-lt"/>
              <a:buAutoNum type="arabicPeriod"/>
            </a:pPr>
            <a:r>
              <a:rPr lang="en-US" dirty="0" smtClean="0"/>
              <a:t>One for the specimen transport box</a:t>
            </a:r>
          </a:p>
          <a:p>
            <a:pPr marL="515937" indent="-514350">
              <a:buFont typeface="+mj-lt"/>
              <a:buAutoNum type="arabicPeriod"/>
            </a:pPr>
            <a:r>
              <a:rPr lang="en-US" dirty="0" smtClean="0"/>
              <a:t>Other two for the specimen jars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B7D82-1B90-44C0-ADB8-3A9D5731A9A8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1752600"/>
            <a:ext cx="1981200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482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91000" cy="4191000"/>
          </a:xfrm>
        </p:spPr>
        <p:txBody>
          <a:bodyPr>
            <a:normAutofit/>
          </a:bodyPr>
          <a:lstStyle/>
          <a:p>
            <a:r>
              <a:rPr lang="en-US" dirty="0" smtClean="0"/>
              <a:t>Receive completed 24 hour Urorisk/Stone Risk collection</a:t>
            </a:r>
          </a:p>
          <a:p>
            <a:r>
              <a:rPr lang="en-US" dirty="0" smtClean="0"/>
              <a:t>Get Specimen Transport Box</a:t>
            </a:r>
          </a:p>
          <a:p>
            <a:r>
              <a:rPr lang="en-US" dirty="0" smtClean="0"/>
              <a:t>Remove contents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B7D82-1B90-44C0-ADB8-3A9D5731A9A8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5137" y="487361"/>
            <a:ext cx="2066925" cy="2466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5137" y="3086101"/>
            <a:ext cx="2066926" cy="2705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8675" y="1066800"/>
            <a:ext cx="1981200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082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91000" cy="4191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Place one of the specimen labels on the top lid of the Specimen Transport Box</a:t>
            </a:r>
          </a:p>
          <a:p>
            <a:r>
              <a:rPr lang="en-US" dirty="0" smtClean="0"/>
              <a:t>Invert the 24 hour collection container to mix the specimen</a:t>
            </a:r>
          </a:p>
          <a:p>
            <a:r>
              <a:rPr lang="en-US" dirty="0" smtClean="0"/>
              <a:t>Take specimen jars out of the transport box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B7D82-1B90-44C0-ADB8-3A9D5731A9A8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1219200"/>
            <a:ext cx="2824566" cy="2057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414712"/>
            <a:ext cx="2824566" cy="230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260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91000" cy="4191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Carefully pour well mixed specimen from 24 hour container into the jars</a:t>
            </a:r>
          </a:p>
          <a:p>
            <a:r>
              <a:rPr lang="en-US" dirty="0" smtClean="0"/>
              <a:t>Place lid on each jar and tightly secure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IMPORTANT: Do NOT mix the lids.  Each lid is specific to the specimen jar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B7D82-1B90-44C0-ADB8-3A9D5731A9A8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40373"/>
          <a:stretch/>
        </p:blipFill>
        <p:spPr>
          <a:xfrm>
            <a:off x="5077632" y="2286000"/>
            <a:ext cx="3609168" cy="1752600"/>
          </a:xfrm>
          <a:prstGeom prst="rect">
            <a:avLst/>
          </a:prstGeom>
        </p:spPr>
      </p:pic>
      <p:sp>
        <p:nvSpPr>
          <p:cNvPr id="7" name="Up Arrow 6"/>
          <p:cNvSpPr/>
          <p:nvPr/>
        </p:nvSpPr>
        <p:spPr>
          <a:xfrm>
            <a:off x="5638800" y="4267200"/>
            <a:ext cx="685800" cy="1676400"/>
          </a:xfrm>
          <a:prstGeom prst="up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Up Arrow 7"/>
          <p:cNvSpPr/>
          <p:nvPr/>
        </p:nvSpPr>
        <p:spPr>
          <a:xfrm>
            <a:off x="7324725" y="4267200"/>
            <a:ext cx="685800" cy="1676400"/>
          </a:xfrm>
          <a:prstGeom prst="upArrow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553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</a:t>
            </a:r>
            <a:r>
              <a:rPr lang="en-US" dirty="0"/>
              <a:t>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91000" cy="4191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Label the side of each specimen jar with the LIS specimen label</a:t>
            </a:r>
          </a:p>
          <a:p>
            <a:r>
              <a:rPr lang="en-US" dirty="0" smtClean="0"/>
              <a:t>Place completed kit date label on across the top of the labeled specimen jars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B7D82-1B90-44C0-ADB8-3A9D5731A9A8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5950" y="990600"/>
            <a:ext cx="2673090" cy="1981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950" y="3276600"/>
            <a:ext cx="267309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099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91000" cy="4191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Place labels specimen jars in resealable bags</a:t>
            </a:r>
          </a:p>
          <a:p>
            <a:pPr lvl="1"/>
            <a:r>
              <a:rPr lang="en-US" dirty="0" smtClean="0"/>
              <a:t>Do not remove filter pad</a:t>
            </a:r>
          </a:p>
          <a:p>
            <a:r>
              <a:rPr lang="en-US" dirty="0" smtClean="0"/>
              <a:t>Place sealed specimen jars into Specimen Transport Box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B7D82-1B90-44C0-ADB8-3A9D5731A9A8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00" y="1905000"/>
            <a:ext cx="2819400" cy="304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830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91000" cy="4191000"/>
          </a:xfrm>
        </p:spPr>
        <p:txBody>
          <a:bodyPr>
            <a:normAutofit/>
          </a:bodyPr>
          <a:lstStyle/>
          <a:p>
            <a:r>
              <a:rPr lang="en-US" dirty="0" smtClean="0"/>
              <a:t>Close the labeled Specimen Transport Box</a:t>
            </a:r>
          </a:p>
          <a:p>
            <a:r>
              <a:rPr lang="en-US" dirty="0" smtClean="0"/>
              <a:t>Track to destination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B7D82-1B90-44C0-ADB8-3A9D5731A9A8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1493" y="1752600"/>
            <a:ext cx="3540614" cy="274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379827"/>
      </p:ext>
    </p:extLst>
  </p:cSld>
  <p:clrMapOvr>
    <a:masterClrMapping/>
  </p:clrMapOvr>
</p:sld>
</file>

<file path=ppt/theme/theme1.xml><?xml version="1.0" encoding="utf-8"?>
<a:theme xmlns:a="http://schemas.openxmlformats.org/drawingml/2006/main" name="BSWH">
  <a:themeElements>
    <a:clrScheme name="BSWH">
      <a:dk1>
        <a:sysClr val="windowText" lastClr="000000"/>
      </a:dk1>
      <a:lt1>
        <a:sysClr val="window" lastClr="FFFFFF"/>
      </a:lt1>
      <a:dk2>
        <a:srgbClr val="0067B1"/>
      </a:dk2>
      <a:lt2>
        <a:srgbClr val="EEECE1"/>
      </a:lt2>
      <a:accent1>
        <a:srgbClr val="72C7E7"/>
      </a:accent1>
      <a:accent2>
        <a:srgbClr val="FF5800"/>
      </a:accent2>
      <a:accent3>
        <a:srgbClr val="00AF3F"/>
      </a:accent3>
      <a:accent4>
        <a:srgbClr val="FFD478"/>
      </a:accent4>
      <a:accent5>
        <a:srgbClr val="0090BA"/>
      </a:accent5>
      <a:accent6>
        <a:srgbClr val="FFB652"/>
      </a:accent6>
      <a:hlink>
        <a:srgbClr val="0000FF"/>
      </a:hlink>
      <a:folHlink>
        <a:srgbClr val="99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EF4577BA9B1D4393323D48EDC0E82C" ma:contentTypeVersion="15" ma:contentTypeDescription="Create a new document." ma:contentTypeScope="" ma:versionID="7f399e8fde190cf7e4c421c4b7ee0420">
  <xsd:schema xmlns:xsd="http://www.w3.org/2001/XMLSchema" xmlns:xs="http://www.w3.org/2001/XMLSchema" xmlns:p="http://schemas.microsoft.com/office/2006/metadata/properties" xmlns:ns1="http://schemas.microsoft.com/sharepoint/v3" xmlns:ns3="645afda0-de81-4c5b-8ec9-e68673f7af6a" xmlns:ns4="c1e0f61d-3280-400d-920f-6e4d6e2bc896" targetNamespace="http://schemas.microsoft.com/office/2006/metadata/properties" ma:root="true" ma:fieldsID="fdf80e211f2c952df68f075692b6add8" ns1:_="" ns3:_="" ns4:_="">
    <xsd:import namespace="http://schemas.microsoft.com/sharepoint/v3"/>
    <xsd:import namespace="645afda0-de81-4c5b-8ec9-e68673f7af6a"/>
    <xsd:import namespace="c1e0f61d-3280-400d-920f-6e4d6e2bc896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5afda0-de81-4c5b-8ec9-e68673f7af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e0f61d-3280-400d-920f-6e4d6e2bc89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A173696-1DE1-4A3A-85F9-FF55CF672739}">
  <ds:schemaRefs>
    <ds:schemaRef ds:uri="http://purl.org/dc/elements/1.1/"/>
    <ds:schemaRef ds:uri="http://schemas.microsoft.com/office/2006/metadata/properties"/>
    <ds:schemaRef ds:uri="645afda0-de81-4c5b-8ec9-e68673f7af6a"/>
    <ds:schemaRef ds:uri="http://schemas.microsoft.com/sharepoint/v3"/>
    <ds:schemaRef ds:uri="c1e0f61d-3280-400d-920f-6e4d6e2bc896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C192E68-19AB-4B78-AAC8-9A684E13EE9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0A7A0E9-CEF3-49EA-A15B-C24F4F8622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45afda0-de81-4c5b-8ec9-e68673f7af6a"/>
    <ds:schemaRef ds:uri="c1e0f61d-3280-400d-920f-6e4d6e2bc89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</TotalTime>
  <Words>216</Words>
  <Application>Microsoft Office PowerPoint</Application>
  <PresentationFormat>On-screen Show (4:3)</PresentationFormat>
  <Paragraphs>45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BSWH</vt:lpstr>
      <vt:lpstr>Urorisk/Stone Risk Processing</vt:lpstr>
      <vt:lpstr>Urorisk/Stone Risk Collection Kit</vt:lpstr>
      <vt:lpstr>Pulling Orders from LIS</vt:lpstr>
      <vt:lpstr>Step 1 </vt:lpstr>
      <vt:lpstr>Step 2 </vt:lpstr>
      <vt:lpstr>Step 3</vt:lpstr>
      <vt:lpstr>Step 4</vt:lpstr>
      <vt:lpstr>Step 5</vt:lpstr>
      <vt:lpstr>Step 6</vt:lpstr>
    </vt:vector>
  </TitlesOfParts>
  <Company>Baylor Health Care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Horne, Kate A.</dc:creator>
  <cp:lastModifiedBy>Muerer, Cindy M</cp:lastModifiedBy>
  <cp:revision>33</cp:revision>
  <dcterms:created xsi:type="dcterms:W3CDTF">2013-10-03T16:13:41Z</dcterms:created>
  <dcterms:modified xsi:type="dcterms:W3CDTF">2021-07-20T16:05:13Z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0x01010052EF4577BA9B1D4393323D48EDC0E82C</vt:lpwstr>
  </property>
</Properties>
</file>