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7" r:id="rId5"/>
    <p:sldId id="289" r:id="rId6"/>
    <p:sldId id="265" r:id="rId7"/>
    <p:sldId id="283" r:id="rId8"/>
    <p:sldId id="264" r:id="rId9"/>
    <p:sldId id="290" r:id="rId10"/>
    <p:sldId id="291" r:id="rId11"/>
    <p:sldId id="292" r:id="rId12"/>
    <p:sldId id="284" r:id="rId13"/>
    <p:sldId id="257" r:id="rId14"/>
    <p:sldId id="270" r:id="rId15"/>
    <p:sldId id="285" r:id="rId16"/>
    <p:sldId id="286" r:id="rId17"/>
    <p:sldId id="287" r:id="rId18"/>
    <p:sldId id="277" r:id="rId19"/>
    <p:sldId id="276" r:id="rId20"/>
    <p:sldId id="302" r:id="rId21"/>
    <p:sldId id="281" r:id="rId22"/>
    <p:sldId id="294" r:id="rId23"/>
    <p:sldId id="293" r:id="rId24"/>
    <p:sldId id="295" r:id="rId25"/>
    <p:sldId id="282" r:id="rId26"/>
    <p:sldId id="296" r:id="rId27"/>
    <p:sldId id="297" r:id="rId28"/>
    <p:sldId id="298" r:id="rId29"/>
    <p:sldId id="299" r:id="rId30"/>
    <p:sldId id="301" r:id="rId31"/>
    <p:sldId id="300" r:id="rId32"/>
    <p:sldId id="262" r:id="rId33"/>
    <p:sldId id="261" r:id="rId34"/>
    <p:sldId id="259" r:id="rId3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alibri" pitchFamily="34" charset="0"/>
        <a:ea typeface="+mn-ea"/>
        <a:cs typeface="Arial" charset="0"/>
      </a:defRPr>
    </a:lvl1pPr>
    <a:lvl2pPr marL="457200" algn="l" rtl="0" fontAlgn="base">
      <a:spcBef>
        <a:spcPct val="0"/>
      </a:spcBef>
      <a:spcAft>
        <a:spcPct val="0"/>
      </a:spcAft>
      <a:defRPr sz="3200" kern="1200">
        <a:solidFill>
          <a:schemeClr val="tx1"/>
        </a:solidFill>
        <a:latin typeface="Calibri" pitchFamily="34" charset="0"/>
        <a:ea typeface="+mn-ea"/>
        <a:cs typeface="Arial" charset="0"/>
      </a:defRPr>
    </a:lvl2pPr>
    <a:lvl3pPr marL="914400" algn="l" rtl="0" fontAlgn="base">
      <a:spcBef>
        <a:spcPct val="0"/>
      </a:spcBef>
      <a:spcAft>
        <a:spcPct val="0"/>
      </a:spcAft>
      <a:defRPr sz="3200" kern="1200">
        <a:solidFill>
          <a:schemeClr val="tx1"/>
        </a:solidFill>
        <a:latin typeface="Calibri" pitchFamily="34" charset="0"/>
        <a:ea typeface="+mn-ea"/>
        <a:cs typeface="Arial" charset="0"/>
      </a:defRPr>
    </a:lvl3pPr>
    <a:lvl4pPr marL="1371600" algn="l" rtl="0" fontAlgn="base">
      <a:spcBef>
        <a:spcPct val="0"/>
      </a:spcBef>
      <a:spcAft>
        <a:spcPct val="0"/>
      </a:spcAft>
      <a:defRPr sz="3200" kern="1200">
        <a:solidFill>
          <a:schemeClr val="tx1"/>
        </a:solidFill>
        <a:latin typeface="Calibri" pitchFamily="34" charset="0"/>
        <a:ea typeface="+mn-ea"/>
        <a:cs typeface="Arial" charset="0"/>
      </a:defRPr>
    </a:lvl4pPr>
    <a:lvl5pPr marL="1828800" algn="l" rtl="0" fontAlgn="base">
      <a:spcBef>
        <a:spcPct val="0"/>
      </a:spcBef>
      <a:spcAft>
        <a:spcPct val="0"/>
      </a:spcAft>
      <a:defRPr sz="3200" kern="1200">
        <a:solidFill>
          <a:schemeClr val="tx1"/>
        </a:solidFill>
        <a:latin typeface="Calibri" pitchFamily="34" charset="0"/>
        <a:ea typeface="+mn-ea"/>
        <a:cs typeface="Arial" charset="0"/>
      </a:defRPr>
    </a:lvl5pPr>
    <a:lvl6pPr marL="2286000" algn="l" defTabSz="914400" rtl="0" eaLnBrk="1" latinLnBrk="0" hangingPunct="1">
      <a:defRPr sz="3200" kern="1200">
        <a:solidFill>
          <a:schemeClr val="tx1"/>
        </a:solidFill>
        <a:latin typeface="Calibri" pitchFamily="34" charset="0"/>
        <a:ea typeface="+mn-ea"/>
        <a:cs typeface="Arial" charset="0"/>
      </a:defRPr>
    </a:lvl6pPr>
    <a:lvl7pPr marL="2743200" algn="l" defTabSz="914400" rtl="0" eaLnBrk="1" latinLnBrk="0" hangingPunct="1">
      <a:defRPr sz="3200" kern="1200">
        <a:solidFill>
          <a:schemeClr val="tx1"/>
        </a:solidFill>
        <a:latin typeface="Calibri" pitchFamily="34" charset="0"/>
        <a:ea typeface="+mn-ea"/>
        <a:cs typeface="Arial" charset="0"/>
      </a:defRPr>
    </a:lvl7pPr>
    <a:lvl8pPr marL="3200400" algn="l" defTabSz="914400" rtl="0" eaLnBrk="1" latinLnBrk="0" hangingPunct="1">
      <a:defRPr sz="3200" kern="1200">
        <a:solidFill>
          <a:schemeClr val="tx1"/>
        </a:solidFill>
        <a:latin typeface="Calibri" pitchFamily="34" charset="0"/>
        <a:ea typeface="+mn-ea"/>
        <a:cs typeface="Arial" charset="0"/>
      </a:defRPr>
    </a:lvl8pPr>
    <a:lvl9pPr marL="3657600" algn="l" defTabSz="914400" rtl="0" eaLnBrk="1" latinLnBrk="0" hangingPunct="1">
      <a:defRPr sz="32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33FF"/>
    <a:srgbClr val="009900"/>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19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675A90-ED15-4C39-802E-49DC2A5021C7}"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8B2C1-964D-491C-81AB-F540F35D9B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07C67C-9978-499A-9D03-027E7A452F3A}"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A48F9-4764-43DD-9964-BB65682587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D807D2-E260-4188-B5C8-CDE63623B00D}"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6DBAE7-D5B8-4FDB-9356-7719B1A706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B2BCEDF4-C3A8-4374-B035-C86E634485AC}"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953B6E-CF22-4304-B7A9-B92766C4B0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EDC617-B084-4AFC-AE6A-22CA0131FB93}"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4A553-E57B-48D8-8E87-2EE17A94E9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57E3BB-5C85-4AAA-9B54-243F5F319B00}"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34084-C86F-4BC8-A350-9641834683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28F0F1-070B-4C8A-8E22-B1652482370F}"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E2EBD8-65F7-4C5C-8C90-2B86771F85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007A6E-0ECF-4DEF-80E4-E1434D2A709D}" type="datetimeFigureOut">
              <a:rPr lang="en-US"/>
              <a:pPr>
                <a:defRPr/>
              </a:pPr>
              <a:t>11/10/2014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19398E-B1F2-43DC-9C0C-D1F83EA17E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C6CDAE-CE04-4D92-8C45-76F65B5B3C91}" type="datetimeFigureOut">
              <a:rPr lang="en-US"/>
              <a:pPr>
                <a:defRPr/>
              </a:pPr>
              <a:t>11/10/2014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31A5BA-143D-45B3-A204-012EB34FA0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F74A18-591A-4DCC-9C3E-B6EC15E53B77}"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4D0339-039E-4CA2-9375-077E621A07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683D77-EE7F-45C7-8F91-C711B3555BDB}"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B385B0-19F3-4F9A-9A5D-714ED96EA2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7EA1DE-2E98-4FB0-91C2-ED770A05831D}"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855E0B-6318-4698-9606-278234E3C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36CB5A7-5D74-41DA-8158-91C0EB566162}" type="datetimeFigureOut">
              <a:rPr lang="en-US"/>
              <a:pPr>
                <a:defRPr/>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9231FF-F692-41B5-AB9B-925473E5E2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hyperlink" Target="http://www.cms.hhs.gov/clia" TargetMode="External"/><Relationship Id="rId7" Type="http://schemas.openxmlformats.org/officeDocument/2006/relationships/hyperlink" Target="http://www.cola.org/" TargetMode="External"/><Relationship Id="rId2" Type="http://schemas.openxmlformats.org/officeDocument/2006/relationships/hyperlink" Target="http://www.cms.gov/" TargetMode="External"/><Relationship Id="rId1" Type="http://schemas.openxmlformats.org/officeDocument/2006/relationships/slideLayout" Target="../slideLayouts/slideLayout2.xml"/><Relationship Id="rId6" Type="http://schemas.openxmlformats.org/officeDocument/2006/relationships/hyperlink" Target="http://www.cap.org/" TargetMode="External"/><Relationship Id="rId5" Type="http://schemas.openxmlformats.org/officeDocument/2006/relationships/hyperlink" Target="http://www.cdc.gov/" TargetMode="External"/><Relationship Id="rId4" Type="http://schemas.openxmlformats.org/officeDocument/2006/relationships/hyperlink" Target="http://www.osha.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hlebotomy.com/" TargetMode="External"/><Relationship Id="rId3" Type="http://schemas.openxmlformats.org/officeDocument/2006/relationships/hyperlink" Target="http://www.advanceformlp.com/" TargetMode="External"/><Relationship Id="rId7" Type="http://schemas.openxmlformats.org/officeDocument/2006/relationships/hyperlink" Target="http://www.mlo-online.com/" TargetMode="External"/><Relationship Id="rId2" Type="http://schemas.openxmlformats.org/officeDocument/2006/relationships/hyperlink" Target="http://www.advanceforal.com/" TargetMode="External"/><Relationship Id="rId1" Type="http://schemas.openxmlformats.org/officeDocument/2006/relationships/slideLayout" Target="../slideLayouts/slideLayout2.xml"/><Relationship Id="rId6" Type="http://schemas.openxmlformats.org/officeDocument/2006/relationships/hyperlink" Target="http://www.cola.org/" TargetMode="External"/><Relationship Id="rId5" Type="http://schemas.openxmlformats.org/officeDocument/2006/relationships/hyperlink" Target="http://www.aacc.org/" TargetMode="External"/><Relationship Id="rId4" Type="http://schemas.openxmlformats.org/officeDocument/2006/relationships/hyperlink" Target="http://www.aapol.com/" TargetMode="External"/><Relationship Id="rId9" Type="http://schemas.openxmlformats.org/officeDocument/2006/relationships/hyperlink" Target="http://www.decisionhealth.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lma.org/" TargetMode="External"/><Relationship Id="rId7" Type="http://schemas.openxmlformats.org/officeDocument/2006/relationships/hyperlink" Target="http://www.quality-america.com/" TargetMode="External"/><Relationship Id="rId2" Type="http://schemas.openxmlformats.org/officeDocument/2006/relationships/hyperlink" Target="http://www.mgma.org/" TargetMode="External"/><Relationship Id="rId1" Type="http://schemas.openxmlformats.org/officeDocument/2006/relationships/slideLayout" Target="../slideLayouts/slideLayout2.xml"/><Relationship Id="rId6" Type="http://schemas.openxmlformats.org/officeDocument/2006/relationships/hyperlink" Target="http://www.labuniversity.org/" TargetMode="External"/><Relationship Id="rId5" Type="http://schemas.openxmlformats.org/officeDocument/2006/relationships/hyperlink" Target="http://www.labtestsonline.com/" TargetMode="External"/><Relationship Id="rId4" Type="http://schemas.openxmlformats.org/officeDocument/2006/relationships/hyperlink" Target="http://www.codema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130425"/>
            <a:ext cx="7772400" cy="1755775"/>
          </a:xfrm>
        </p:spPr>
        <p:txBody>
          <a:bodyPr/>
          <a:lstStyle/>
          <a:p>
            <a:pPr eaLnBrk="1" hangingPunct="1"/>
            <a:endParaRPr lang="en-US" dirty="0" smtClean="0"/>
          </a:p>
        </p:txBody>
      </p:sp>
      <p:sp>
        <p:nvSpPr>
          <p:cNvPr id="14338" name="Subtitle 2"/>
          <p:cNvSpPr>
            <a:spLocks noGrp="1"/>
          </p:cNvSpPr>
          <p:nvPr>
            <p:ph type="subTitle" idx="1"/>
          </p:nvPr>
        </p:nvSpPr>
        <p:spPr>
          <a:xfrm>
            <a:off x="1371600" y="4267200"/>
            <a:ext cx="6400800" cy="1371600"/>
          </a:xfrm>
        </p:spPr>
        <p:txBody>
          <a:bodyPr/>
          <a:lstStyle/>
          <a:p>
            <a:pPr eaLnBrk="1" hangingPunct="1"/>
            <a:r>
              <a:rPr lang="en-US" b="1" i="1" dirty="0" smtClean="0">
                <a:solidFill>
                  <a:srgbClr val="339966"/>
                </a:solidFill>
                <a:latin typeface="Times New Roman" pitchFamily="18" charset="0"/>
              </a:rPr>
              <a:t>Laboratory Quality Assurance and 	Quality Control</a:t>
            </a:r>
          </a:p>
          <a:p>
            <a:pPr eaLnBrk="1" hangingPunct="1"/>
            <a:endParaRPr lang="en-US" b="1" i="1" dirty="0">
              <a:solidFill>
                <a:srgbClr val="339966"/>
              </a:solidFill>
              <a:latin typeface="Times New Roman" pitchFamily="18" charset="0"/>
            </a:endParaRPr>
          </a:p>
          <a:p>
            <a:pPr algn="r" eaLnBrk="1" hangingPunct="1"/>
            <a:r>
              <a:rPr lang="en-US" b="1" i="1" dirty="0" smtClean="0">
                <a:solidFill>
                  <a:srgbClr val="339966"/>
                </a:solidFill>
                <a:latin typeface="Times New Roman" pitchFamily="18" charset="0"/>
              </a:rPr>
              <a:t>2014</a:t>
            </a:r>
          </a:p>
        </p:txBody>
      </p:sp>
      <p:pic>
        <p:nvPicPr>
          <p:cNvPr id="5" name="Picture 6" descr="http://brandcentral.healthpartners.com/wp-content/uploads/2014/04/HP_OneLine_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7239000" cy="1377332"/>
          </a:xfrm>
          <a:prstGeom prst="rect">
            <a:avLst/>
          </a:prstGeom>
          <a:solidFill>
            <a:schemeClr val="bg1"/>
          </a:solidFill>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i="1" dirty="0" smtClean="0">
                <a:solidFill>
                  <a:srgbClr val="008080"/>
                </a:solidFill>
              </a:rPr>
              <a:t>Analytic Phase</a:t>
            </a:r>
            <a:endParaRPr lang="en-US" sz="4000" i="1" dirty="0">
              <a:solidFill>
                <a:srgbClr val="008080"/>
              </a:solidFill>
            </a:endParaRPr>
          </a:p>
        </p:txBody>
      </p:sp>
      <p:sp>
        <p:nvSpPr>
          <p:cNvPr id="3" name="Content Placeholder 2"/>
          <p:cNvSpPr>
            <a:spLocks noGrp="1"/>
          </p:cNvSpPr>
          <p:nvPr>
            <p:ph idx="1"/>
          </p:nvPr>
        </p:nvSpPr>
        <p:spPr>
          <a:xfrm>
            <a:off x="381000" y="1143000"/>
            <a:ext cx="8534400" cy="5257800"/>
          </a:xfrm>
        </p:spPr>
        <p:txBody>
          <a:bodyPr/>
          <a:lstStyle/>
          <a:p>
            <a:pPr marL="0" indent="0">
              <a:buNone/>
            </a:pPr>
            <a:r>
              <a:rPr lang="en-US" sz="2400" dirty="0"/>
              <a:t>The </a:t>
            </a:r>
            <a:r>
              <a:rPr lang="en-US" sz="2400" b="1" dirty="0"/>
              <a:t>analytic phase</a:t>
            </a:r>
            <a:r>
              <a:rPr lang="en-US" sz="2400" dirty="0"/>
              <a:t> of testing refers to all processes that occur once the sample arrives at the testing bench. This phase deals directly with the testing of samples. QA in the analytical phase of testing involves monitoring the quality of instruments and </a:t>
            </a:r>
            <a:r>
              <a:rPr lang="en-US" sz="2400" dirty="0" smtClean="0"/>
              <a:t>reagents. This continual monitoring helps </a:t>
            </a:r>
            <a:r>
              <a:rPr lang="en-US" sz="2400" dirty="0"/>
              <a:t>detect problems with instruments and reagents. It is the most regulated phase of the testing process. </a:t>
            </a:r>
            <a:r>
              <a:rPr lang="en-US" dirty="0"/>
              <a:t/>
            </a:r>
            <a:br>
              <a:rPr lang="en-US" dirty="0"/>
            </a:br>
            <a:endParaRPr lang="en-US" sz="2000" dirty="0" smtClean="0"/>
          </a:p>
          <a:p>
            <a:pPr marL="0" indent="0">
              <a:buNone/>
            </a:pPr>
            <a:r>
              <a:rPr lang="en-US" sz="2400" dirty="0" smtClean="0"/>
              <a:t>Aspects </a:t>
            </a:r>
            <a:r>
              <a:rPr lang="en-US" sz="2400" dirty="0"/>
              <a:t>of </a:t>
            </a:r>
            <a:r>
              <a:rPr lang="en-US" sz="2400" b="1" dirty="0"/>
              <a:t>analytic</a:t>
            </a:r>
            <a:r>
              <a:rPr lang="en-US" sz="2400" dirty="0"/>
              <a:t> Quality Assurance include</a:t>
            </a:r>
            <a:r>
              <a:rPr lang="en-US" sz="2400" dirty="0" smtClean="0"/>
              <a:t>:</a:t>
            </a:r>
          </a:p>
          <a:p>
            <a:r>
              <a:rPr lang="en-US" sz="2000" dirty="0" smtClean="0"/>
              <a:t>Instrument </a:t>
            </a:r>
            <a:r>
              <a:rPr lang="en-US" sz="2000" dirty="0"/>
              <a:t>selection</a:t>
            </a:r>
          </a:p>
          <a:p>
            <a:r>
              <a:rPr lang="en-US" sz="2000" dirty="0"/>
              <a:t>Method validation</a:t>
            </a:r>
          </a:p>
          <a:p>
            <a:r>
              <a:rPr lang="en-US" sz="2000" dirty="0"/>
              <a:t>Quality control</a:t>
            </a:r>
          </a:p>
          <a:p>
            <a:r>
              <a:rPr lang="en-US" sz="2000" dirty="0"/>
              <a:t>Test performance</a:t>
            </a:r>
          </a:p>
          <a:p>
            <a:r>
              <a:rPr lang="en-US" sz="2000" dirty="0"/>
              <a:t>Result verification</a:t>
            </a:r>
          </a:p>
          <a:p>
            <a:r>
              <a:rPr lang="en-US" sz="2000" dirty="0"/>
              <a:t>Proficiency testing</a:t>
            </a:r>
          </a:p>
          <a:p>
            <a:pPr marL="457200" indent="-457200">
              <a:buFont typeface="+mj-lt"/>
              <a:buAutoNum type="arabicPeriod"/>
            </a:pPr>
            <a:endParaRPr lang="en-US" dirty="0"/>
          </a:p>
        </p:txBody>
      </p:sp>
    </p:spTree>
    <p:extLst>
      <p:ext uri="{BB962C8B-B14F-4D97-AF65-F5344CB8AC3E}">
        <p14:creationId xmlns:p14="http://schemas.microsoft.com/office/powerpoint/2010/main" val="252569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Post-analytic Phase</a:t>
            </a:r>
            <a:endParaRPr lang="en-US" i="1" dirty="0">
              <a:solidFill>
                <a:srgbClr val="008080"/>
              </a:solidFill>
            </a:endParaRPr>
          </a:p>
        </p:txBody>
      </p:sp>
      <p:sp>
        <p:nvSpPr>
          <p:cNvPr id="3" name="Content Placeholder 2"/>
          <p:cNvSpPr>
            <a:spLocks noGrp="1"/>
          </p:cNvSpPr>
          <p:nvPr>
            <p:ph idx="1"/>
          </p:nvPr>
        </p:nvSpPr>
        <p:spPr/>
        <p:txBody>
          <a:bodyPr/>
          <a:lstStyle/>
          <a:p>
            <a:pPr marL="0" indent="0">
              <a:buNone/>
            </a:pPr>
            <a:r>
              <a:rPr lang="en-US" sz="2000" dirty="0"/>
              <a:t>The </a:t>
            </a:r>
            <a:r>
              <a:rPr lang="en-US" sz="2000" b="1" dirty="0"/>
              <a:t>post-analytic phase</a:t>
            </a:r>
            <a:r>
              <a:rPr lang="en-US" sz="2000" dirty="0"/>
              <a:t> of testing refers to all processes that occur after the test is performed. Mistakes in the post-analytic phase can cause erroneous or delayed reporting. QA in the post-analytic phase helps ensure </a:t>
            </a:r>
            <a:r>
              <a:rPr lang="en-US" sz="2000" b="1" dirty="0"/>
              <a:t>clear</a:t>
            </a:r>
            <a:r>
              <a:rPr lang="en-US" sz="2000" dirty="0"/>
              <a:t>, </a:t>
            </a:r>
            <a:r>
              <a:rPr lang="en-US" sz="2000" b="1" dirty="0"/>
              <a:t>reliable</a:t>
            </a:r>
            <a:r>
              <a:rPr lang="en-US" sz="2000" dirty="0"/>
              <a:t>, and </a:t>
            </a:r>
            <a:r>
              <a:rPr lang="en-US" sz="2000" b="1" dirty="0"/>
              <a:t>timely</a:t>
            </a:r>
            <a:r>
              <a:rPr lang="en-US" sz="2000" dirty="0"/>
              <a:t> result reporting. </a:t>
            </a:r>
            <a:br>
              <a:rPr lang="en-US" sz="2000" dirty="0"/>
            </a:br>
            <a:r>
              <a:rPr lang="en-US" sz="2000" dirty="0"/>
              <a:t/>
            </a:r>
            <a:br>
              <a:rPr lang="en-US" sz="2000" dirty="0"/>
            </a:br>
            <a:r>
              <a:rPr lang="en-US" sz="2000" dirty="0"/>
              <a:t>Aspects of </a:t>
            </a:r>
            <a:r>
              <a:rPr lang="en-US" sz="2000" b="1" dirty="0"/>
              <a:t>post-analytic</a:t>
            </a:r>
            <a:r>
              <a:rPr lang="en-US" sz="2000" dirty="0"/>
              <a:t> Quality Assurance include: </a:t>
            </a:r>
            <a:endParaRPr lang="en-US" sz="2000" dirty="0" smtClean="0"/>
          </a:p>
          <a:p>
            <a:pPr marL="0" indent="0">
              <a:buNone/>
            </a:pPr>
            <a:r>
              <a:rPr lang="en-US" sz="2000" dirty="0"/>
              <a:t/>
            </a:r>
            <a:br>
              <a:rPr lang="en-US" sz="2000" dirty="0"/>
            </a:br>
            <a:r>
              <a:rPr lang="en-US" sz="2000" dirty="0"/>
              <a:t>Results reporting</a:t>
            </a:r>
          </a:p>
          <a:p>
            <a:r>
              <a:rPr lang="en-US" sz="2000" dirty="0"/>
              <a:t>Calling of critical and priority results</a:t>
            </a:r>
          </a:p>
          <a:p>
            <a:r>
              <a:rPr lang="en-US" sz="2000" dirty="0"/>
              <a:t>Result recommendations</a:t>
            </a:r>
          </a:p>
          <a:p>
            <a:r>
              <a:rPr lang="en-US" sz="2000" dirty="0"/>
              <a:t>Recording and archiving results and communications</a:t>
            </a:r>
          </a:p>
          <a:p>
            <a:r>
              <a:rPr lang="en-US" sz="2000" dirty="0"/>
              <a:t>Specimen storage</a:t>
            </a:r>
          </a:p>
          <a:p>
            <a:r>
              <a:rPr lang="en-US" sz="2000" dirty="0"/>
              <a:t>Monitoring of result distribution statistics</a:t>
            </a:r>
          </a:p>
          <a:p>
            <a:pPr marL="0" indent="0">
              <a:buNone/>
            </a:pPr>
            <a:endParaRPr lang="en-US" dirty="0"/>
          </a:p>
        </p:txBody>
      </p:sp>
    </p:spTree>
    <p:extLst>
      <p:ext uri="{BB962C8B-B14F-4D97-AF65-F5344CB8AC3E}">
        <p14:creationId xmlns:p14="http://schemas.microsoft.com/office/powerpoint/2010/main" val="167892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i="1" dirty="0" smtClean="0">
                <a:solidFill>
                  <a:srgbClr val="008080"/>
                </a:solidFill>
              </a:rPr>
              <a:t>Laboratory </a:t>
            </a:r>
            <a:r>
              <a:rPr lang="en-US" sz="3200" i="1" dirty="0">
                <a:solidFill>
                  <a:srgbClr val="008080"/>
                </a:solidFill>
              </a:rPr>
              <a:t>Technical </a:t>
            </a:r>
            <a:r>
              <a:rPr lang="en-US" sz="3200" i="1" dirty="0" smtClean="0">
                <a:solidFill>
                  <a:srgbClr val="008080"/>
                </a:solidFill>
              </a:rPr>
              <a:t>Consultant’s</a:t>
            </a:r>
            <a:br>
              <a:rPr lang="en-US" sz="3200" i="1" dirty="0" smtClean="0">
                <a:solidFill>
                  <a:srgbClr val="008080"/>
                </a:solidFill>
              </a:rPr>
            </a:br>
            <a:r>
              <a:rPr lang="en-US" sz="3200" i="1" dirty="0" smtClean="0">
                <a:solidFill>
                  <a:srgbClr val="008080"/>
                </a:solidFill>
              </a:rPr>
              <a:t>Role in Quality Assurance </a:t>
            </a:r>
            <a:endParaRPr lang="en-US" sz="3200" i="1" dirty="0">
              <a:solidFill>
                <a:srgbClr val="008080"/>
              </a:solidFill>
            </a:endParaRPr>
          </a:p>
        </p:txBody>
      </p:sp>
      <p:sp>
        <p:nvSpPr>
          <p:cNvPr id="3" name="Content Placeholder 2"/>
          <p:cNvSpPr>
            <a:spLocks noGrp="1"/>
          </p:cNvSpPr>
          <p:nvPr>
            <p:ph idx="1"/>
          </p:nvPr>
        </p:nvSpPr>
        <p:spPr>
          <a:xfrm>
            <a:off x="228600" y="1295400"/>
            <a:ext cx="8610600" cy="5105400"/>
          </a:xfrm>
        </p:spPr>
        <p:txBody>
          <a:bodyPr/>
          <a:lstStyle/>
          <a:p>
            <a:pPr lvl="0"/>
            <a:r>
              <a:rPr lang="en-US" sz="1400" dirty="0"/>
              <a:t>Technical and scientific oversight of HealthPartners’ Clinic Laboratories to ensure quality test performance.</a:t>
            </a:r>
          </a:p>
          <a:p>
            <a:pPr lvl="0"/>
            <a:r>
              <a:rPr lang="en-US" sz="1400" dirty="0"/>
              <a:t>Selects test methodologies and instrumentation appropriate for clinical use.</a:t>
            </a:r>
          </a:p>
          <a:p>
            <a:pPr lvl="0"/>
            <a:r>
              <a:rPr lang="en-US" sz="1400" dirty="0"/>
              <a:t>Verifies test procedures performed and establishes the laboratory’s performance criteria, including the accuracy and precision of each test and test system.</a:t>
            </a:r>
          </a:p>
          <a:p>
            <a:pPr lvl="0"/>
            <a:r>
              <a:rPr lang="en-US" sz="1400" dirty="0"/>
              <a:t>Enrolls laboratory in an approved proficiency testing (PT) program commensurate with services offered. Documents, reviews and monitors PT results.</a:t>
            </a:r>
          </a:p>
          <a:p>
            <a:pPr lvl="0"/>
            <a:r>
              <a:rPr lang="en-US" sz="1400" dirty="0"/>
              <a:t>Ensures instrument performance to include calibration, maintenance records, quality control and troubleshooting.  </a:t>
            </a:r>
          </a:p>
          <a:p>
            <a:pPr lvl="0"/>
            <a:r>
              <a:rPr lang="en-US" sz="1400" dirty="0"/>
              <a:t>Monitors, reviews, and documents quality control records.  Resolves technical problems and ensures remedial actions are taken whenever test systems deviate from the laboratory’s established performance specifications.</a:t>
            </a:r>
          </a:p>
          <a:p>
            <a:pPr lvl="0"/>
            <a:r>
              <a:rPr lang="en-US" sz="1400" dirty="0"/>
              <a:t>Identifies training needs and ensures testing personnel receive regular in-service training.</a:t>
            </a:r>
          </a:p>
          <a:p>
            <a:pPr lvl="0"/>
            <a:r>
              <a:rPr lang="en-US" sz="1400" dirty="0"/>
              <a:t>Evaluates the competency of all testing personnel on an ongoing basis.  </a:t>
            </a:r>
          </a:p>
          <a:p>
            <a:pPr lvl="0"/>
            <a:r>
              <a:rPr lang="en-US" sz="1400" dirty="0"/>
              <a:t>Reviews patient test results on a daily basis.</a:t>
            </a:r>
          </a:p>
          <a:p>
            <a:pPr lvl="0"/>
            <a:r>
              <a:rPr lang="en-US" sz="1400" dirty="0"/>
              <a:t>Establishes and monitors Quality Assurance protocols to improve laboratory processes.</a:t>
            </a:r>
          </a:p>
          <a:p>
            <a:pPr lvl="0"/>
            <a:r>
              <a:rPr lang="en-US" sz="1400" dirty="0"/>
              <a:t>Implements and monitors “Point of Care” testing within the clinic.</a:t>
            </a:r>
          </a:p>
          <a:p>
            <a:pPr lvl="0"/>
            <a:r>
              <a:rPr lang="en-US" sz="1400" dirty="0"/>
              <a:t>Works in collaboration with the laboratory computer team on day to day operations and facilitates system enhancements and upgrades.</a:t>
            </a:r>
          </a:p>
          <a:p>
            <a:pPr lvl="0"/>
            <a:r>
              <a:rPr lang="en-US" sz="1400" dirty="0"/>
              <a:t>Establishes and implements laboratory policies and procedures.</a:t>
            </a:r>
          </a:p>
          <a:p>
            <a:pPr lvl="0"/>
            <a:r>
              <a:rPr lang="en-US" sz="1400" dirty="0"/>
              <a:t>Provides Quality Assurance and productivity reports to Laboratory Director as requested.</a:t>
            </a:r>
          </a:p>
          <a:p>
            <a:pPr lvl="0"/>
            <a:r>
              <a:rPr lang="en-US" sz="1400" dirty="0"/>
              <a:t>Ensures compliance with applicable regulatory agencies including COLA/CLIA, OSHA and prepares for inspections as required.</a:t>
            </a:r>
          </a:p>
          <a:p>
            <a:pPr marL="0" indent="0">
              <a:buNone/>
            </a:pPr>
            <a:r>
              <a:rPr lang="en-US" sz="2000" dirty="0"/>
              <a:t/>
            </a:r>
            <a:br>
              <a:rPr lang="en-US" sz="2000" dirty="0"/>
            </a:br>
            <a:endParaRPr lang="en-US" dirty="0"/>
          </a:p>
        </p:txBody>
      </p:sp>
    </p:spTree>
    <p:extLst>
      <p:ext uri="{BB962C8B-B14F-4D97-AF65-F5344CB8AC3E}">
        <p14:creationId xmlns:p14="http://schemas.microsoft.com/office/powerpoint/2010/main" val="199852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304800"/>
            <a:ext cx="8229600" cy="838200"/>
          </a:xfrm>
        </p:spPr>
        <p:txBody>
          <a:bodyPr/>
          <a:lstStyle/>
          <a:p>
            <a:pPr eaLnBrk="1" hangingPunct="1"/>
            <a:r>
              <a:rPr lang="en-US" altLang="en-US" i="1" dirty="0" smtClean="0">
                <a:solidFill>
                  <a:srgbClr val="008080"/>
                </a:solidFill>
              </a:rPr>
              <a:t>Why do laboratory errors occur?</a:t>
            </a:r>
          </a:p>
        </p:txBody>
      </p:sp>
      <p:sp>
        <p:nvSpPr>
          <p:cNvPr id="17410" name="Oval 4"/>
          <p:cNvSpPr>
            <a:spLocks noChangeArrowheads="1"/>
          </p:cNvSpPr>
          <p:nvPr/>
        </p:nvSpPr>
        <p:spPr bwMode="auto">
          <a:xfrm>
            <a:off x="5867400" y="4572000"/>
            <a:ext cx="2286000" cy="1447800"/>
          </a:xfrm>
          <a:prstGeom prst="ellipse">
            <a:avLst/>
          </a:prstGeom>
          <a:solidFill>
            <a:schemeClr val="accent1"/>
          </a:solidFill>
          <a:ln w="9525" algn="ctr">
            <a:solidFill>
              <a:schemeClr val="tx1"/>
            </a:solidFill>
            <a:round/>
            <a:headEnd/>
            <a:tailEnd/>
          </a:ln>
        </p:spPr>
        <p:txBody>
          <a:bodyPr wrap="none" anchor="ctr"/>
          <a:lstStyle/>
          <a:p>
            <a:pPr algn="ctr"/>
            <a:r>
              <a:rPr lang="en-US" altLang="en-US" sz="1800" dirty="0">
                <a:latin typeface="Arial Black" pitchFamily="34" charset="0"/>
              </a:rPr>
              <a:t>Quality</a:t>
            </a:r>
          </a:p>
          <a:p>
            <a:pPr algn="ctr"/>
            <a:r>
              <a:rPr lang="en-US" altLang="en-US" sz="1800" dirty="0">
                <a:latin typeface="Arial Black" pitchFamily="34" charset="0"/>
              </a:rPr>
              <a:t>Control &amp;</a:t>
            </a:r>
          </a:p>
          <a:p>
            <a:pPr algn="ctr"/>
            <a:r>
              <a:rPr lang="en-US" altLang="en-US" sz="1800" dirty="0">
                <a:latin typeface="Arial Black" pitchFamily="34" charset="0"/>
              </a:rPr>
              <a:t>Assessment</a:t>
            </a:r>
          </a:p>
        </p:txBody>
      </p:sp>
      <p:sp>
        <p:nvSpPr>
          <p:cNvPr id="17411" name="Oval 5"/>
          <p:cNvSpPr>
            <a:spLocks noChangeArrowheads="1"/>
          </p:cNvSpPr>
          <p:nvPr/>
        </p:nvSpPr>
        <p:spPr bwMode="auto">
          <a:xfrm>
            <a:off x="228600" y="30099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Poor</a:t>
            </a:r>
          </a:p>
          <a:p>
            <a:pPr algn="ctr"/>
            <a:r>
              <a:rPr lang="en-US" altLang="en-US" sz="1800" dirty="0">
                <a:latin typeface="Arial Black" pitchFamily="34" charset="0"/>
              </a:rPr>
              <a:t>Workload </a:t>
            </a:r>
          </a:p>
          <a:p>
            <a:pPr algn="ctr"/>
            <a:r>
              <a:rPr lang="en-US" altLang="en-US" sz="1800" dirty="0">
                <a:latin typeface="Arial Black" pitchFamily="34" charset="0"/>
              </a:rPr>
              <a:t>Management</a:t>
            </a:r>
          </a:p>
        </p:txBody>
      </p:sp>
      <p:sp>
        <p:nvSpPr>
          <p:cNvPr id="17412" name="Oval 6"/>
          <p:cNvSpPr>
            <a:spLocks noChangeArrowheads="1"/>
          </p:cNvSpPr>
          <p:nvPr/>
        </p:nvSpPr>
        <p:spPr bwMode="auto">
          <a:xfrm>
            <a:off x="10668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Understaffed</a:t>
            </a:r>
          </a:p>
        </p:txBody>
      </p:sp>
      <p:sp>
        <p:nvSpPr>
          <p:cNvPr id="17413" name="Oval 7"/>
          <p:cNvSpPr>
            <a:spLocks noChangeArrowheads="1"/>
          </p:cNvSpPr>
          <p:nvPr/>
        </p:nvSpPr>
        <p:spPr bwMode="auto">
          <a:xfrm>
            <a:off x="3543300" y="51054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Non-validated</a:t>
            </a:r>
          </a:p>
          <a:p>
            <a:pPr algn="ctr"/>
            <a:r>
              <a:rPr lang="en-US" altLang="en-US" sz="1800" dirty="0">
                <a:latin typeface="Arial Black" pitchFamily="34" charset="0"/>
              </a:rPr>
              <a:t>Tests</a:t>
            </a:r>
          </a:p>
        </p:txBody>
      </p:sp>
      <p:sp>
        <p:nvSpPr>
          <p:cNvPr id="17414" name="Oval 8"/>
          <p:cNvSpPr>
            <a:spLocks noChangeArrowheads="1"/>
          </p:cNvSpPr>
          <p:nvPr/>
        </p:nvSpPr>
        <p:spPr bwMode="auto">
          <a:xfrm>
            <a:off x="3505200" y="1143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Inadequate</a:t>
            </a:r>
          </a:p>
          <a:p>
            <a:pPr algn="ctr"/>
            <a:r>
              <a:rPr lang="en-US" altLang="en-US" sz="1800" dirty="0">
                <a:latin typeface="Arial Black" pitchFamily="34" charset="0"/>
              </a:rPr>
              <a:t>Attention</a:t>
            </a:r>
          </a:p>
          <a:p>
            <a:pPr algn="ctr"/>
            <a:r>
              <a:rPr lang="en-US" altLang="en-US" sz="1800" dirty="0">
                <a:latin typeface="Arial Black" pitchFamily="34" charset="0"/>
              </a:rPr>
              <a:t>To Detail</a:t>
            </a:r>
          </a:p>
        </p:txBody>
      </p:sp>
      <p:sp>
        <p:nvSpPr>
          <p:cNvPr id="17415" name="Oval 10"/>
          <p:cNvSpPr>
            <a:spLocks noChangeArrowheads="1"/>
          </p:cNvSpPr>
          <p:nvPr/>
        </p:nvSpPr>
        <p:spPr bwMode="auto">
          <a:xfrm>
            <a:off x="1028700" y="4572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Time </a:t>
            </a:r>
          </a:p>
          <a:p>
            <a:pPr algn="ctr"/>
            <a:r>
              <a:rPr lang="en-US" altLang="en-US" sz="1800">
                <a:latin typeface="Arial Black" pitchFamily="34" charset="0"/>
              </a:rPr>
              <a:t>Pressures</a:t>
            </a:r>
          </a:p>
        </p:txBody>
      </p:sp>
      <p:sp>
        <p:nvSpPr>
          <p:cNvPr id="17416" name="Oval 11"/>
          <p:cNvSpPr>
            <a:spLocks noChangeArrowheads="1"/>
          </p:cNvSpPr>
          <p:nvPr/>
        </p:nvSpPr>
        <p:spPr bwMode="auto">
          <a:xfrm>
            <a:off x="6553200" y="2971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Poor Results </a:t>
            </a:r>
          </a:p>
          <a:p>
            <a:pPr algn="ctr"/>
            <a:r>
              <a:rPr lang="en-US" altLang="en-US" sz="1800" dirty="0">
                <a:latin typeface="Arial Black" pitchFamily="34" charset="0"/>
              </a:rPr>
              <a:t>Verification</a:t>
            </a:r>
          </a:p>
        </p:txBody>
      </p:sp>
      <p:sp>
        <p:nvSpPr>
          <p:cNvPr id="17417" name="Oval 12"/>
          <p:cNvSpPr>
            <a:spLocks noChangeArrowheads="1"/>
          </p:cNvSpPr>
          <p:nvPr/>
        </p:nvSpPr>
        <p:spPr bwMode="auto">
          <a:xfrm>
            <a:off x="59436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Black" pitchFamily="34" charset="0"/>
              </a:rPr>
              <a:t>Poor </a:t>
            </a:r>
          </a:p>
          <a:p>
            <a:pPr algn="ctr"/>
            <a:r>
              <a:rPr lang="en-US" altLang="en-US" sz="1800" dirty="0">
                <a:latin typeface="Arial Black" pitchFamily="34" charset="0"/>
              </a:rPr>
              <a:t>Sample Control</a:t>
            </a:r>
          </a:p>
        </p:txBody>
      </p:sp>
      <p:sp>
        <p:nvSpPr>
          <p:cNvPr id="17418" name="AutoShape 14"/>
          <p:cNvSpPr>
            <a:spLocks noChangeArrowheads="1"/>
          </p:cNvSpPr>
          <p:nvPr/>
        </p:nvSpPr>
        <p:spPr bwMode="auto">
          <a:xfrm>
            <a:off x="3048000" y="2819400"/>
            <a:ext cx="2819400" cy="2209800"/>
          </a:xfrm>
          <a:prstGeom prst="star16">
            <a:avLst>
              <a:gd name="adj" fmla="val 37500"/>
            </a:avLst>
          </a:prstGeom>
          <a:solidFill>
            <a:srgbClr val="FF0000">
              <a:alpha val="47842"/>
            </a:srgbClr>
          </a:solidFill>
          <a:ln w="9525">
            <a:solidFill>
              <a:schemeClr val="tx1"/>
            </a:solidFill>
            <a:miter lim="800000"/>
            <a:headEnd/>
            <a:tailEnd/>
          </a:ln>
        </p:spPr>
        <p:txBody>
          <a:bodyPr wrap="none" anchor="ctr"/>
          <a:lstStyle/>
          <a:p>
            <a:pPr algn="ctr"/>
            <a:r>
              <a:rPr lang="en-US" altLang="en-US" sz="1800">
                <a:latin typeface="Arial Black" pitchFamily="34" charset="0"/>
              </a:rPr>
              <a:t>Poor</a:t>
            </a:r>
          </a:p>
          <a:p>
            <a:pPr algn="ctr"/>
            <a:r>
              <a:rPr lang="en-US" altLang="en-US" sz="1800">
                <a:latin typeface="Arial Black" pitchFamily="34" charset="0"/>
              </a:rPr>
              <a:t>Quality</a:t>
            </a:r>
          </a:p>
          <a:p>
            <a:pPr algn="ctr"/>
            <a:r>
              <a:rPr lang="en-US" altLang="en-US" sz="1800">
                <a:latin typeface="Arial Black" pitchFamily="34" charset="0"/>
              </a:rPr>
              <a:t>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b="1" i="1" dirty="0" smtClean="0">
                <a:solidFill>
                  <a:srgbClr val="008080"/>
                </a:solidFill>
              </a:rPr>
              <a:t>Regular Testing</a:t>
            </a:r>
            <a:endParaRPr lang="en-US" i="1" dirty="0" smtClean="0">
              <a:solidFill>
                <a:srgbClr val="008080"/>
              </a:solidFill>
            </a:endParaRPr>
          </a:p>
        </p:txBody>
      </p:sp>
      <p:sp>
        <p:nvSpPr>
          <p:cNvPr id="25602" name="Content Placeholder 2"/>
          <p:cNvSpPr>
            <a:spLocks noGrp="1"/>
          </p:cNvSpPr>
          <p:nvPr>
            <p:ph idx="1"/>
          </p:nvPr>
        </p:nvSpPr>
        <p:spPr>
          <a:xfrm>
            <a:off x="457200" y="1600200"/>
            <a:ext cx="8229600" cy="4800600"/>
          </a:xfrm>
        </p:spPr>
        <p:txBody>
          <a:bodyPr/>
          <a:lstStyle/>
          <a:p>
            <a:pPr marL="0" indent="0">
              <a:buFont typeface="Arial" charset="0"/>
              <a:buNone/>
            </a:pPr>
            <a:r>
              <a:rPr lang="en-US" sz="2400" dirty="0" smtClean="0"/>
              <a:t>Good laboratory practice requires testing normal and abnormal controls for each non-waived test at least daily to monitor the analytical process. If the test is stable for less than 24 hours or some change has occurred which could potentially affect the test stability, controls should be assayed more frequently.</a:t>
            </a:r>
          </a:p>
          <a:p>
            <a:pPr marL="0" indent="0">
              <a:buFont typeface="Arial" charset="0"/>
              <a:buNone/>
            </a:pPr>
            <a:endParaRPr lang="en-US" sz="2000" dirty="0" smtClean="0"/>
          </a:p>
          <a:p>
            <a:pPr marL="0" indent="0">
              <a:buFont typeface="Arial" charset="0"/>
              <a:buNone/>
            </a:pPr>
            <a:r>
              <a:rPr lang="en-US" sz="2400" dirty="0" smtClean="0"/>
              <a:t>Regular testing of quality control products creates a QC database that the laboratory uses to validate the test system. Validation occurs by comparing daily QC results to a laboratory-defined range of QC values. The lab-defined range is calculated from QC data collected from testing of normal and abnormal controls.</a:t>
            </a:r>
          </a:p>
          <a:p>
            <a:pPr marL="0" indent="0">
              <a:buFont typeface="Arial" charset="0"/>
              <a:buNone/>
            </a:pPr>
            <a:r>
              <a:rPr lang="en-US" sz="2400" dirty="0" smtClean="0"/>
              <a:t>(ex. ABX pre-assay control values)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How to Evaluate Quality Control</a:t>
            </a:r>
            <a:endParaRPr lang="en-US" i="1" dirty="0">
              <a:solidFill>
                <a:srgbClr val="00808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z="2000" dirty="0" smtClean="0"/>
              <a:t>Run the quality control product/s following the established procedure.</a:t>
            </a:r>
          </a:p>
          <a:p>
            <a:pPr marL="514350" indent="-514350">
              <a:buFont typeface="+mj-lt"/>
              <a:buAutoNum type="arabicPeriod"/>
            </a:pPr>
            <a:r>
              <a:rPr lang="en-US" sz="2000" dirty="0" smtClean="0"/>
              <a:t>Compare the result obtained with the quality control product/s “acceptable range”. The “acceptable range” has been determined either by the manufacturer or by the laboratory performing the test.</a:t>
            </a:r>
          </a:p>
          <a:p>
            <a:pPr marL="514350" indent="-514350">
              <a:buFont typeface="+mj-lt"/>
              <a:buAutoNum type="arabicPeriod"/>
            </a:pPr>
            <a:r>
              <a:rPr lang="en-US" sz="2000" dirty="0" smtClean="0"/>
              <a:t>If the result/s fall with-in the “acceptable range” for each parameter, the QC is “in-control”.</a:t>
            </a:r>
          </a:p>
          <a:p>
            <a:pPr marL="514350" indent="-514350">
              <a:buFont typeface="+mj-lt"/>
              <a:buAutoNum type="arabicPeriod"/>
            </a:pPr>
            <a:r>
              <a:rPr lang="en-US" sz="2000" dirty="0" smtClean="0"/>
              <a:t>Once QC is “in-control” patient test results may be reported out.</a:t>
            </a:r>
          </a:p>
          <a:p>
            <a:pPr marL="514350" indent="-514350">
              <a:buFont typeface="+mj-lt"/>
              <a:buAutoNum type="arabicPeriod"/>
            </a:pPr>
            <a:r>
              <a:rPr lang="en-US" sz="2000" dirty="0" smtClean="0"/>
              <a:t>If any of the measured parameters for a test do not fall within the established Quality Control acceptable range, QC is “no- in-control”. </a:t>
            </a:r>
          </a:p>
          <a:p>
            <a:pPr marL="514350" indent="-514350">
              <a:buFont typeface="+mj-lt"/>
              <a:buAutoNum type="arabicPeriod"/>
            </a:pPr>
            <a:r>
              <a:rPr lang="en-US" sz="2000" dirty="0" smtClean="0"/>
              <a:t>No patient test results may be reported out until all parameters are “in-control”. </a:t>
            </a:r>
          </a:p>
          <a:p>
            <a:pPr marL="514350" indent="-514350">
              <a:buFont typeface="+mj-lt"/>
              <a:buAutoNum type="arabicPeriod"/>
            </a:pPr>
            <a:endParaRPr lang="en-US" sz="2000"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60898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QC Results “Out-of-Control”</a:t>
            </a:r>
            <a:endParaRPr lang="en-US" i="1" dirty="0">
              <a:solidFill>
                <a:srgbClr val="008080"/>
              </a:solidFill>
            </a:endParaRPr>
          </a:p>
        </p:txBody>
      </p:sp>
      <p:sp>
        <p:nvSpPr>
          <p:cNvPr id="3" name="Content Placeholder 2"/>
          <p:cNvSpPr>
            <a:spLocks noGrp="1"/>
          </p:cNvSpPr>
          <p:nvPr>
            <p:ph idx="1"/>
          </p:nvPr>
        </p:nvSpPr>
        <p:spPr/>
        <p:txBody>
          <a:bodyPr/>
          <a:lstStyle/>
          <a:p>
            <a:r>
              <a:rPr lang="en-US" sz="2800" dirty="0"/>
              <a:t>The simplest rule to follow when no other rules are specified is: For control results outside the range on </a:t>
            </a:r>
            <a:r>
              <a:rPr lang="en-US" sz="2800" b="1" dirty="0"/>
              <a:t>2 consecutive runs</a:t>
            </a:r>
            <a:r>
              <a:rPr lang="en-US" sz="2800" dirty="0"/>
              <a:t> or </a:t>
            </a:r>
            <a:r>
              <a:rPr lang="en-US" sz="2800" b="1" dirty="0"/>
              <a:t>more than 3 times per month</a:t>
            </a:r>
            <a:r>
              <a:rPr lang="en-US" sz="2800" dirty="0"/>
              <a:t>, action must be taken to look for problems with the instrument, reagents, or both.</a:t>
            </a:r>
            <a:br>
              <a:rPr lang="en-US" sz="2800" dirty="0"/>
            </a:br>
            <a:r>
              <a:rPr lang="en-US" sz="2800" dirty="0"/>
              <a:t/>
            </a:r>
            <a:br>
              <a:rPr lang="en-US" sz="2800" dirty="0"/>
            </a:br>
            <a:r>
              <a:rPr lang="en-US" sz="2800" b="1" dirty="0"/>
              <a:t>NOTE</a:t>
            </a:r>
            <a:r>
              <a:rPr lang="en-US" sz="2800" dirty="0"/>
              <a:t>: Repeating the control until it is within range is </a:t>
            </a:r>
            <a:r>
              <a:rPr lang="en-US" sz="2800" b="1" dirty="0"/>
              <a:t>not</a:t>
            </a:r>
            <a:r>
              <a:rPr lang="en-US" sz="2800" dirty="0"/>
              <a:t> the correct response to an "out-of-control" QC result.</a:t>
            </a:r>
          </a:p>
        </p:txBody>
      </p:sp>
    </p:spTree>
    <p:extLst>
      <p:ext uri="{BB962C8B-B14F-4D97-AF65-F5344CB8AC3E}">
        <p14:creationId xmlns:p14="http://schemas.microsoft.com/office/powerpoint/2010/main" val="419069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8080"/>
                </a:solidFill>
              </a:rPr>
              <a:t>Quality Control Corrective Actions</a:t>
            </a:r>
            <a:endParaRPr lang="en-US" i="1" dirty="0">
              <a:solidFill>
                <a:srgbClr val="008080"/>
              </a:solidFill>
            </a:endParaRPr>
          </a:p>
        </p:txBody>
      </p:sp>
      <p:sp>
        <p:nvSpPr>
          <p:cNvPr id="3" name="Content Placeholder 2"/>
          <p:cNvSpPr>
            <a:spLocks noGrp="1"/>
          </p:cNvSpPr>
          <p:nvPr>
            <p:ph idx="1"/>
          </p:nvPr>
        </p:nvSpPr>
        <p:spPr/>
        <p:txBody>
          <a:bodyPr/>
          <a:lstStyle/>
          <a:p>
            <a:pPr marL="0" indent="0">
              <a:buNone/>
            </a:pPr>
            <a:r>
              <a:rPr lang="en-US" sz="1800" dirty="0" smtClean="0"/>
              <a:t>Repeating </a:t>
            </a:r>
            <a:r>
              <a:rPr lang="en-US" sz="1800" dirty="0"/>
              <a:t>the control or trying a new control when a result is </a:t>
            </a:r>
            <a:r>
              <a:rPr lang="en-US" sz="1800" dirty="0" smtClean="0"/>
              <a:t>out-of-control </a:t>
            </a:r>
            <a:r>
              <a:rPr lang="en-US" sz="1800" dirty="0"/>
              <a:t>is conventional wisdom, but </a:t>
            </a:r>
            <a:r>
              <a:rPr lang="en-US" sz="1800" dirty="0" smtClean="0"/>
              <a:t>may be ignoring the </a:t>
            </a:r>
            <a:r>
              <a:rPr lang="en-US" sz="1800" dirty="0"/>
              <a:t>problem. </a:t>
            </a:r>
            <a:endParaRPr lang="en-US" sz="1800" dirty="0" smtClean="0"/>
          </a:p>
          <a:p>
            <a:pPr marL="0" indent="0">
              <a:buNone/>
            </a:pPr>
            <a:r>
              <a:rPr lang="en-US" sz="1800" dirty="0"/>
              <a:t/>
            </a:r>
            <a:br>
              <a:rPr lang="en-US" sz="1800" dirty="0"/>
            </a:br>
            <a:r>
              <a:rPr lang="en-US" sz="1800" dirty="0"/>
              <a:t>The best way to resolve the QC problem is to follow these simple steps</a:t>
            </a:r>
            <a:r>
              <a:rPr lang="en-US" sz="1800" dirty="0" smtClean="0"/>
              <a:t>:</a:t>
            </a:r>
          </a:p>
          <a:p>
            <a:r>
              <a:rPr lang="en-US" sz="1800" dirty="0" smtClean="0"/>
              <a:t>Inspect data and/or </a:t>
            </a:r>
            <a:r>
              <a:rPr lang="en-US" sz="1800" dirty="0" err="1" smtClean="0"/>
              <a:t>Levey</a:t>
            </a:r>
            <a:r>
              <a:rPr lang="en-US" sz="1800" dirty="0" smtClean="0"/>
              <a:t>-Jennings </a:t>
            </a:r>
            <a:r>
              <a:rPr lang="en-US" sz="1800" dirty="0"/>
              <a:t>control charts from previous days or weeks</a:t>
            </a:r>
          </a:p>
          <a:p>
            <a:r>
              <a:rPr lang="en-US" sz="1800" dirty="0"/>
              <a:t>Review for QC rule violations</a:t>
            </a:r>
          </a:p>
          <a:p>
            <a:r>
              <a:rPr lang="en-US" sz="1800" dirty="0"/>
              <a:t>Review maintenance records</a:t>
            </a:r>
          </a:p>
          <a:p>
            <a:r>
              <a:rPr lang="en-US" sz="1800" dirty="0"/>
              <a:t>Determine type or cause of error and plausible causes</a:t>
            </a:r>
          </a:p>
          <a:p>
            <a:r>
              <a:rPr lang="en-US" sz="1800" dirty="0"/>
              <a:t>Fix the problem</a:t>
            </a:r>
          </a:p>
          <a:p>
            <a:r>
              <a:rPr lang="en-US" sz="1800" dirty="0"/>
              <a:t>Verify the solution to the problem</a:t>
            </a:r>
          </a:p>
          <a:p>
            <a:r>
              <a:rPr lang="en-US" sz="1800" dirty="0"/>
              <a:t>Document the troubleshooting steps</a:t>
            </a:r>
          </a:p>
          <a:p>
            <a:pPr marL="400050" lvl="1" indent="0">
              <a:buNone/>
            </a:pPr>
            <a:r>
              <a:rPr lang="en-US" sz="1400" dirty="0"/>
              <a:t/>
            </a:r>
            <a:br>
              <a:rPr lang="en-US" sz="1400" dirty="0"/>
            </a:br>
            <a:r>
              <a:rPr lang="en-US" sz="2000" i="1" dirty="0"/>
              <a:t>Above all, do not report the patient results until the problem is remedied and the QC results are "</a:t>
            </a:r>
            <a:r>
              <a:rPr lang="en-US" sz="2000" i="1" dirty="0" smtClean="0"/>
              <a:t>in-control</a:t>
            </a:r>
            <a:r>
              <a:rPr lang="en-US" sz="2000" i="1" dirty="0"/>
              <a:t>".</a:t>
            </a:r>
          </a:p>
          <a:p>
            <a:endParaRPr lang="en-US" dirty="0"/>
          </a:p>
        </p:txBody>
      </p:sp>
    </p:spTree>
    <p:extLst>
      <p:ext uri="{BB962C8B-B14F-4D97-AF65-F5344CB8AC3E}">
        <p14:creationId xmlns:p14="http://schemas.microsoft.com/office/powerpoint/2010/main" val="36844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i="1" dirty="0" smtClean="0">
                <a:solidFill>
                  <a:srgbClr val="008080"/>
                </a:solidFill>
              </a:rPr>
              <a:t>QC Corrective Actions &amp; Critical Thinking</a:t>
            </a:r>
          </a:p>
        </p:txBody>
      </p:sp>
      <p:sp>
        <p:nvSpPr>
          <p:cNvPr id="31746" name="Content Placeholder 2"/>
          <p:cNvSpPr>
            <a:spLocks noGrp="1"/>
          </p:cNvSpPr>
          <p:nvPr>
            <p:ph idx="1"/>
          </p:nvPr>
        </p:nvSpPr>
        <p:spPr>
          <a:xfrm>
            <a:off x="457200" y="1371600"/>
            <a:ext cx="8229600" cy="5105400"/>
          </a:xfrm>
        </p:spPr>
        <p:txBody>
          <a:bodyPr/>
          <a:lstStyle/>
          <a:p>
            <a:pPr marL="0" indent="0">
              <a:buNone/>
            </a:pPr>
            <a:r>
              <a:rPr lang="en-US" sz="2000" dirty="0" smtClean="0"/>
              <a:t>Several steps in evaluating, “out-of-control”, QC require critical thinking. Ask yourself, “What should I do next?”. “What other steps should I explore?”</a:t>
            </a:r>
          </a:p>
          <a:p>
            <a:pPr marL="857250" lvl="1" indent="-457200">
              <a:buFont typeface="+mj-lt"/>
              <a:buAutoNum type="arabicPeriod"/>
            </a:pPr>
            <a:r>
              <a:rPr lang="en-US" sz="2000" dirty="0"/>
              <a:t>Determine type or cause of error and plausible causes. </a:t>
            </a:r>
          </a:p>
          <a:p>
            <a:pPr marL="857250" lvl="1" indent="-457200">
              <a:buFont typeface="+mj-lt"/>
              <a:buAutoNum type="arabicPeriod"/>
            </a:pPr>
            <a:r>
              <a:rPr lang="en-US" sz="2000" dirty="0" smtClean="0"/>
              <a:t>Review </a:t>
            </a:r>
            <a:r>
              <a:rPr lang="en-US" sz="2000" dirty="0"/>
              <a:t>maintenance </a:t>
            </a:r>
            <a:r>
              <a:rPr lang="en-US" sz="2000" dirty="0" smtClean="0"/>
              <a:t>records</a:t>
            </a:r>
          </a:p>
          <a:p>
            <a:pPr marL="0" indent="0">
              <a:buNone/>
            </a:pPr>
            <a:r>
              <a:rPr lang="en-US" sz="2000" dirty="0" smtClean="0"/>
              <a:t>Example: To evaluate more than one ABX Quality Control “out-of-control”.</a:t>
            </a:r>
          </a:p>
          <a:p>
            <a:pPr lvl="1"/>
            <a:r>
              <a:rPr lang="en-US" sz="2000" dirty="0" smtClean="0"/>
              <a:t>What is the open date of the control?</a:t>
            </a:r>
          </a:p>
          <a:p>
            <a:pPr lvl="2"/>
            <a:r>
              <a:rPr lang="en-US" sz="2000" dirty="0" smtClean="0"/>
              <a:t> Is it expired? </a:t>
            </a:r>
          </a:p>
          <a:p>
            <a:pPr lvl="2"/>
            <a:r>
              <a:rPr lang="en-US" sz="2000" dirty="0" smtClean="0"/>
              <a:t>Has it been open greater than 2 weeks? </a:t>
            </a:r>
          </a:p>
          <a:p>
            <a:pPr lvl="2"/>
            <a:r>
              <a:rPr lang="en-US" sz="2000" dirty="0" smtClean="0"/>
              <a:t>Has it been compromised in some way?</a:t>
            </a:r>
          </a:p>
          <a:p>
            <a:pPr lvl="1"/>
            <a:r>
              <a:rPr lang="en-US" sz="2000" dirty="0" smtClean="0"/>
              <a:t>Options</a:t>
            </a:r>
          </a:p>
          <a:p>
            <a:pPr lvl="2"/>
            <a:r>
              <a:rPr lang="en-US" sz="2000" dirty="0" smtClean="0"/>
              <a:t>If it is expired, or compromised, open new control. If the control comes in proceed with patient testing.</a:t>
            </a:r>
          </a:p>
          <a:p>
            <a:pPr lvl="2"/>
            <a:r>
              <a:rPr lang="en-US" sz="2000" dirty="0" smtClean="0"/>
              <a:t>If it new control is “not-in-control” the cause is the analyzer</a:t>
            </a:r>
            <a:r>
              <a:rPr lang="en-US" sz="2000" dirty="0"/>
              <a:t> </a:t>
            </a:r>
            <a:r>
              <a:rPr lang="en-US" sz="2000" dirty="0" smtClean="0"/>
              <a:t>not the control material.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i="1" dirty="0" smtClean="0">
                <a:solidFill>
                  <a:srgbClr val="008080"/>
                </a:solidFill>
              </a:rPr>
              <a:t>Troubleshoot the analyzer</a:t>
            </a:r>
          </a:p>
        </p:txBody>
      </p:sp>
      <p:sp>
        <p:nvSpPr>
          <p:cNvPr id="36866" name="Content Placeholder 2"/>
          <p:cNvSpPr>
            <a:spLocks noGrp="1"/>
          </p:cNvSpPr>
          <p:nvPr>
            <p:ph idx="1"/>
          </p:nvPr>
        </p:nvSpPr>
        <p:spPr>
          <a:xfrm>
            <a:off x="609600" y="1371600"/>
            <a:ext cx="8382000" cy="5029200"/>
          </a:xfrm>
        </p:spPr>
        <p:txBody>
          <a:bodyPr/>
          <a:lstStyle/>
          <a:p>
            <a:r>
              <a:rPr lang="en-US" sz="2000" dirty="0" smtClean="0"/>
              <a:t>What parameters were “out of control”?</a:t>
            </a:r>
          </a:p>
          <a:p>
            <a:pPr lvl="1"/>
            <a:r>
              <a:rPr lang="en-US" sz="2000" dirty="0" smtClean="0"/>
              <a:t>It will help to identify and isolate the area of the analyzer requiring troubleshooting.</a:t>
            </a:r>
          </a:p>
          <a:p>
            <a:pPr lvl="1"/>
            <a:r>
              <a:rPr lang="en-US" sz="2000" dirty="0" smtClean="0"/>
              <a:t>Review reagent stability associated with these parameters.</a:t>
            </a:r>
          </a:p>
          <a:p>
            <a:r>
              <a:rPr lang="en-US" sz="2000" dirty="0" smtClean="0"/>
              <a:t>What maintenance procedures I can perform to troubleshoot the analyzer?</a:t>
            </a:r>
          </a:p>
          <a:p>
            <a:pPr lvl="1"/>
            <a:r>
              <a:rPr lang="en-US" sz="2000" dirty="0" smtClean="0"/>
              <a:t>Concentrated cleaning</a:t>
            </a:r>
          </a:p>
          <a:p>
            <a:pPr lvl="1"/>
            <a:r>
              <a:rPr lang="en-US" sz="2000" dirty="0" smtClean="0"/>
              <a:t>RBC and WBC flow cell cleaning. </a:t>
            </a:r>
          </a:p>
          <a:p>
            <a:r>
              <a:rPr lang="en-US" sz="2000" dirty="0" smtClean="0"/>
              <a:t>Where do I find the directions if I don’t know how to clean the counting chambers?</a:t>
            </a:r>
          </a:p>
          <a:p>
            <a:pPr lvl="1"/>
            <a:r>
              <a:rPr lang="en-US" sz="2000" dirty="0" smtClean="0"/>
              <a:t>Use on-board troubleshooting manual.</a:t>
            </a:r>
          </a:p>
          <a:p>
            <a:r>
              <a:rPr lang="en-US" sz="2000" dirty="0" smtClean="0"/>
              <a:t>What else can I try?</a:t>
            </a:r>
          </a:p>
          <a:p>
            <a:pPr lvl="1"/>
            <a:r>
              <a:rPr lang="en-US" sz="2000" dirty="0" smtClean="0"/>
              <a:t>Contact Horiba Services.</a:t>
            </a:r>
          </a:p>
          <a:p>
            <a:pPr lvl="1"/>
            <a:r>
              <a:rPr lang="en-US" sz="2000" dirty="0" smtClean="0"/>
              <a:t>Contact another HP lab for advice. </a:t>
            </a:r>
          </a:p>
          <a:p>
            <a:pPr lvl="1"/>
            <a:r>
              <a:rPr lang="en-US" sz="2000" dirty="0" smtClean="0"/>
              <a:t>You have to document something.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i="1" dirty="0" smtClean="0">
                <a:solidFill>
                  <a:srgbClr val="008080"/>
                </a:solidFill>
              </a:rPr>
              <a:t>What is Quality Assurance?</a:t>
            </a:r>
          </a:p>
        </p:txBody>
      </p:sp>
      <p:sp>
        <p:nvSpPr>
          <p:cNvPr id="15362" name="Rectangle 3"/>
          <p:cNvSpPr>
            <a:spLocks noGrp="1"/>
          </p:cNvSpPr>
          <p:nvPr>
            <p:ph type="body" idx="1"/>
          </p:nvPr>
        </p:nvSpPr>
        <p:spPr>
          <a:xfrm>
            <a:off x="533400" y="1371600"/>
            <a:ext cx="8229600" cy="4876800"/>
          </a:xfrm>
        </p:spPr>
        <p:txBody>
          <a:bodyPr/>
          <a:lstStyle/>
          <a:p>
            <a:pPr eaLnBrk="1" hangingPunct="1"/>
            <a:r>
              <a:rPr lang="en-US" sz="2800" dirty="0" smtClean="0"/>
              <a:t>Quality Assurance is a planned, ongoing review process that observes and evaluates the quality of all laboratory-related processes and activities. </a:t>
            </a:r>
          </a:p>
          <a:p>
            <a:pPr eaLnBrk="1" hangingPunct="1">
              <a:buFont typeface="Arial" charset="0"/>
              <a:buNone/>
            </a:pPr>
            <a:endParaRPr lang="en-US" sz="2000" dirty="0" smtClean="0"/>
          </a:p>
          <a:p>
            <a:pPr eaLnBrk="1" hangingPunct="1"/>
            <a:r>
              <a:rPr lang="en-US" sz="2800" dirty="0" smtClean="0"/>
              <a:t>An effective Quality Assurance process increases the quality of the laboratory’s performance and services by identifying, evaluating, correcting and preventing test system problems. </a:t>
            </a:r>
          </a:p>
          <a:p>
            <a:pPr eaLnBrk="1" hangingPunct="1"/>
            <a:endParaRPr lang="en-US" sz="2000" dirty="0"/>
          </a:p>
          <a:p>
            <a:pPr eaLnBrk="1" hangingPunct="1"/>
            <a:r>
              <a:rPr lang="en-US" sz="2800" dirty="0" smtClean="0"/>
              <a:t>Quality Assurance in managed by the Laboratory Technical Consultants and Laboratory Administration.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HemoCue</a:t>
            </a:r>
            <a:r>
              <a:rPr lang="en-US" dirty="0" smtClean="0"/>
              <a:t> QC Errors</a:t>
            </a:r>
            <a:endParaRPr lang="en-US" dirty="0"/>
          </a:p>
        </p:txBody>
      </p:sp>
      <p:pic>
        <p:nvPicPr>
          <p:cNvPr id="3074" name="Picture 2" descr="C:\Users\kekaestner\AppData\Local\Microsoft\Windows\Temporary Internet Files\Content.Outlook\2D96E76H\Hemocue20141110_113631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158"/>
          <a:stretch/>
        </p:blipFill>
        <p:spPr bwMode="auto">
          <a:xfrm>
            <a:off x="457199" y="1524000"/>
            <a:ext cx="4613425" cy="2438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ekaestner\AppData\Local\Microsoft\Windows\Temporary Internet Files\Content.Outlook\2D96E76H\Hemocue20141110_1136315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63508"/>
          <a:stretch/>
        </p:blipFill>
        <p:spPr bwMode="auto">
          <a:xfrm>
            <a:off x="457199" y="3962399"/>
            <a:ext cx="4618806" cy="2181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1905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3962399"/>
            <a:ext cx="381000" cy="1828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2438400" y="4114800"/>
            <a:ext cx="609600" cy="22860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tx1"/>
              </a:solidFill>
            </a:endParaRPr>
          </a:p>
        </p:txBody>
      </p:sp>
      <p:cxnSp>
        <p:nvCxnSpPr>
          <p:cNvPr id="10" name="Straight Arrow Connector 9"/>
          <p:cNvCxnSpPr/>
          <p:nvPr/>
        </p:nvCxnSpPr>
        <p:spPr>
          <a:xfrm flipV="1">
            <a:off x="2971800" y="3429000"/>
            <a:ext cx="2362200" cy="800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95625" y="4648200"/>
            <a:ext cx="2238375"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2019300"/>
            <a:ext cx="3429000" cy="2246769"/>
          </a:xfrm>
          <a:prstGeom prst="rect">
            <a:avLst/>
          </a:prstGeom>
          <a:noFill/>
          <a:ln>
            <a:solidFill>
              <a:srgbClr val="FF0000"/>
            </a:solidFill>
          </a:ln>
        </p:spPr>
        <p:txBody>
          <a:bodyPr wrap="square" rtlCol="0">
            <a:spAutoFit/>
          </a:bodyPr>
          <a:lstStyle/>
          <a:p>
            <a:r>
              <a:rPr lang="en-US" sz="1400" dirty="0" smtClean="0"/>
              <a:t>Compare the result listed to the acceptable Normal QC range. The high end of the range is 14.2 mg/</a:t>
            </a:r>
            <a:r>
              <a:rPr lang="en-US" sz="1400" dirty="0" err="1" smtClean="0"/>
              <a:t>dL</a:t>
            </a:r>
            <a:r>
              <a:rPr lang="en-US" sz="1400" dirty="0" smtClean="0"/>
              <a:t>. This 14.7 mg/</a:t>
            </a:r>
            <a:r>
              <a:rPr lang="en-US" sz="1400" dirty="0" err="1" smtClean="0"/>
              <a:t>dL</a:t>
            </a:r>
            <a:r>
              <a:rPr lang="en-US" sz="1400" dirty="0" smtClean="0"/>
              <a:t> result is out-of-control and should not have been accepted. The control should have been repeated. If “in”, accepted or if still “out of control” a new vial opened, with all documentation recorded.  In addition, no patient’s test result should have been reported until the control was “in-control”.</a:t>
            </a:r>
            <a:endParaRPr lang="en-US" sz="1400" dirty="0"/>
          </a:p>
        </p:txBody>
      </p:sp>
      <p:sp>
        <p:nvSpPr>
          <p:cNvPr id="15" name="TextBox 14"/>
          <p:cNvSpPr txBox="1"/>
          <p:nvPr/>
        </p:nvSpPr>
        <p:spPr>
          <a:xfrm>
            <a:off x="5334000" y="4419600"/>
            <a:ext cx="3429000" cy="1815882"/>
          </a:xfrm>
          <a:prstGeom prst="rect">
            <a:avLst/>
          </a:prstGeom>
          <a:noFill/>
          <a:ln>
            <a:solidFill>
              <a:srgbClr val="FF0000"/>
            </a:solidFill>
          </a:ln>
        </p:spPr>
        <p:txBody>
          <a:bodyPr wrap="square" rtlCol="0">
            <a:spAutoFit/>
          </a:bodyPr>
          <a:lstStyle/>
          <a:p>
            <a:r>
              <a:rPr lang="en-US" sz="1400" dirty="0" smtClean="0"/>
              <a:t>The Normal Control has a “New Exp. Date” of 10-22-14 (30 days after opening). Normal Controls ran on 10/23-10/25 were used after their “open expiration date”. None of these results should have been accepted. A new normal control should have been opened on 10/23/14, labeled with the new “open expiration date of  11/23/14.</a:t>
            </a:r>
            <a:endParaRPr lang="en-US" sz="1400" dirty="0"/>
          </a:p>
        </p:txBody>
      </p:sp>
      <p:sp>
        <p:nvSpPr>
          <p:cNvPr id="19" name="Frame 18"/>
          <p:cNvSpPr/>
          <p:nvPr/>
        </p:nvSpPr>
        <p:spPr>
          <a:xfrm>
            <a:off x="2362200" y="5181600"/>
            <a:ext cx="838200" cy="762000"/>
          </a:xfrm>
          <a:prstGeom prst="frame">
            <a:avLst/>
          </a:prstGeom>
          <a:solidFill>
            <a:srgbClr val="FF0000"/>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tx1"/>
              </a:solidFill>
            </a:endParaRPr>
          </a:p>
        </p:txBody>
      </p:sp>
    </p:spTree>
    <p:extLst>
      <p:ext uri="{BB962C8B-B14F-4D97-AF65-F5344CB8AC3E}">
        <p14:creationId xmlns:p14="http://schemas.microsoft.com/office/powerpoint/2010/main" val="68204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i="1" dirty="0" smtClean="0">
                <a:solidFill>
                  <a:srgbClr val="008080"/>
                </a:solidFill>
              </a:rPr>
              <a:t>Urine Quality Control</a:t>
            </a:r>
          </a:p>
        </p:txBody>
      </p:sp>
      <p:sp>
        <p:nvSpPr>
          <p:cNvPr id="46083" name="Rectangle 3"/>
          <p:cNvSpPr>
            <a:spLocks noGrp="1"/>
          </p:cNvSpPr>
          <p:nvPr>
            <p:ph type="body" idx="1"/>
          </p:nvPr>
        </p:nvSpPr>
        <p:spPr/>
        <p:txBody>
          <a:bodyPr/>
          <a:lstStyle/>
          <a:p>
            <a:pPr>
              <a:buFont typeface="Arial" charset="0"/>
              <a:buNone/>
            </a:pPr>
            <a:r>
              <a:rPr lang="en-US" dirty="0" smtClean="0"/>
              <a:t>Please review the Urine QC Log on the following slide. Note the required information contained on the top of the worksheet. </a:t>
            </a:r>
          </a:p>
          <a:p>
            <a:r>
              <a:rPr lang="en-US" dirty="0" smtClean="0"/>
              <a:t>Clinic name and location</a:t>
            </a:r>
          </a:p>
          <a:p>
            <a:r>
              <a:rPr lang="en-US" dirty="0" smtClean="0"/>
              <a:t>Date/year</a:t>
            </a:r>
          </a:p>
          <a:p>
            <a:r>
              <a:rPr lang="en-US" dirty="0" smtClean="0"/>
              <a:t>Control name, lot #, expiration date</a:t>
            </a:r>
          </a:p>
          <a:p>
            <a:r>
              <a:rPr lang="en-US" dirty="0" smtClean="0"/>
              <a:t>Multi-</a:t>
            </a:r>
            <a:r>
              <a:rPr lang="en-US" dirty="0" err="1" smtClean="0"/>
              <a:t>stix</a:t>
            </a:r>
            <a:r>
              <a:rPr lang="en-US" dirty="0" smtClean="0"/>
              <a:t> SG lot # and expiration date</a:t>
            </a:r>
          </a:p>
          <a:p>
            <a:endParaRPr lang="en-US" dirty="0" smtClean="0"/>
          </a:p>
          <a:p>
            <a:endParaRPr lang="en-US" dirty="0" smtClean="0"/>
          </a:p>
          <a:p>
            <a:endParaRPr lang="en-US" dirty="0" smtClean="0"/>
          </a:p>
          <a:p>
            <a:pPr lvl="1">
              <a:buFont typeface="Arial" charset="0"/>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Manufacturer’s Acceptable Range</a:t>
            </a:r>
            <a:endParaRPr lang="en-US" i="1" dirty="0">
              <a:solidFill>
                <a:srgbClr val="00808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 y="1219200"/>
            <a:ext cx="8229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971800"/>
            <a:ext cx="8001000" cy="3539430"/>
          </a:xfrm>
          <a:prstGeom prst="rect">
            <a:avLst/>
          </a:prstGeom>
          <a:noFill/>
        </p:spPr>
        <p:txBody>
          <a:bodyPr wrap="square" rtlCol="0">
            <a:spAutoFit/>
          </a:bodyPr>
          <a:lstStyle/>
          <a:p>
            <a:r>
              <a:rPr lang="en-US" sz="2400" dirty="0" smtClean="0"/>
              <a:t>In addition to the control and test strip information, notice the listed acceptable limits for the controls. The QC ranges for the urine controls listed above is specific for the MultiStix SG reagent strip assayed on the Clinitek analyzer. These ranges are listed in the Bio-Rad urine control’s product insert. With each new urine control lot number the </a:t>
            </a:r>
            <a:r>
              <a:rPr lang="en-US" sz="2400" dirty="0" err="1" smtClean="0"/>
              <a:t>analyte’s</a:t>
            </a:r>
            <a:r>
              <a:rPr lang="en-US" sz="2400" dirty="0" smtClean="0"/>
              <a:t> range vary so be sure to verify and record new ranges for each new lot number of controls off the product insert.</a:t>
            </a:r>
          </a:p>
          <a:p>
            <a:endParaRPr lang="en-US" dirty="0"/>
          </a:p>
        </p:txBody>
      </p:sp>
      <p:sp>
        <p:nvSpPr>
          <p:cNvPr id="3" name="Rectangle 2"/>
          <p:cNvSpPr/>
          <p:nvPr/>
        </p:nvSpPr>
        <p:spPr>
          <a:xfrm>
            <a:off x="1295400" y="1524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34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TERPRISE\LabAdmin\Karen Kaestner\Karen Kaestner\Karen Kaestner\Eagan\Urine QC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9" y="1836"/>
            <a:ext cx="9144000" cy="664876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5867400" y="4876800"/>
            <a:ext cx="589402" cy="4572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Frame 5"/>
          <p:cNvSpPr/>
          <p:nvPr/>
        </p:nvSpPr>
        <p:spPr>
          <a:xfrm>
            <a:off x="5867400" y="1066800"/>
            <a:ext cx="457200" cy="5334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 name="Rectangle 1"/>
          <p:cNvSpPr/>
          <p:nvPr/>
        </p:nvSpPr>
        <p:spPr>
          <a:xfrm>
            <a:off x="533400" y="304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77200" y="1447800"/>
            <a:ext cx="381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1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i="1" dirty="0" smtClean="0">
                <a:solidFill>
                  <a:srgbClr val="008080"/>
                </a:solidFill>
              </a:rPr>
              <a:t>Out-of-Control</a:t>
            </a:r>
            <a:endParaRPr lang="en-US" i="1" dirty="0">
              <a:solidFill>
                <a:srgbClr val="008080"/>
              </a:solidFill>
            </a:endParaRPr>
          </a:p>
        </p:txBody>
      </p:sp>
      <p:sp>
        <p:nvSpPr>
          <p:cNvPr id="3" name="Content Placeholder 2"/>
          <p:cNvSpPr>
            <a:spLocks noGrp="1"/>
          </p:cNvSpPr>
          <p:nvPr>
            <p:ph idx="1"/>
          </p:nvPr>
        </p:nvSpPr>
        <p:spPr>
          <a:xfrm>
            <a:off x="457200" y="1143000"/>
            <a:ext cx="8382000" cy="5410200"/>
          </a:xfrm>
        </p:spPr>
        <p:txBody>
          <a:bodyPr/>
          <a:lstStyle/>
          <a:p>
            <a:pPr marL="0" indent="0">
              <a:buNone/>
            </a:pPr>
            <a:r>
              <a:rPr lang="en-US" sz="2000" dirty="0" smtClean="0"/>
              <a:t>Note that the pH is not within the acceptable range of 6.5 – 8.0. The tech recorded 8.5 as the abnormal control’s pH result. pH is out-of-control and patient test results should not be reported out until all control results are within the acceptable limit. </a:t>
            </a:r>
            <a:endParaRPr lang="en-US" sz="2000" dirty="0"/>
          </a:p>
          <a:p>
            <a:pPr marL="0" indent="0">
              <a:buNone/>
            </a:pPr>
            <a:r>
              <a:rPr lang="en-US" sz="1800" dirty="0" smtClean="0"/>
              <a:t>The corrective action for this pH result would have been to,</a:t>
            </a:r>
          </a:p>
          <a:p>
            <a:pPr marL="457200" indent="-457200">
              <a:buFont typeface="+mj-lt"/>
              <a:buAutoNum type="arabicPeriod"/>
            </a:pPr>
            <a:r>
              <a:rPr lang="en-US" sz="1800" dirty="0" smtClean="0"/>
              <a:t>Recognize that the pH is out-of-control and document it on the worksheet as out-of-control along with all corrective actions.</a:t>
            </a:r>
          </a:p>
          <a:p>
            <a:pPr marL="457200" indent="-457200">
              <a:buFont typeface="+mj-lt"/>
              <a:buAutoNum type="arabicPeriod"/>
            </a:pPr>
            <a:r>
              <a:rPr lang="en-US" sz="1800" dirty="0" smtClean="0"/>
              <a:t>Verify that the quality control products in use are acceptable (current lot #, not expired, not past open expiration date, not compromised, etc.).</a:t>
            </a:r>
          </a:p>
          <a:p>
            <a:pPr marL="457200" indent="-457200">
              <a:buFont typeface="+mj-lt"/>
              <a:buAutoNum type="arabicPeriod"/>
            </a:pPr>
            <a:r>
              <a:rPr lang="en-US" sz="1800" dirty="0" smtClean="0"/>
              <a:t>Be sure the urine controls have come to room temperature before testing. Urine pH and specific gravity are the two </a:t>
            </a:r>
            <a:r>
              <a:rPr lang="en-US" sz="1800" dirty="0" err="1" smtClean="0"/>
              <a:t>analytes</a:t>
            </a:r>
            <a:r>
              <a:rPr lang="en-US" sz="1800" dirty="0" smtClean="0"/>
              <a:t> most affect by temperature.</a:t>
            </a:r>
          </a:p>
          <a:p>
            <a:pPr marL="457200" indent="-457200">
              <a:buFont typeface="+mj-lt"/>
              <a:buAutoNum type="arabicPeriod"/>
            </a:pPr>
            <a:r>
              <a:rPr lang="en-US" sz="1800" dirty="0" smtClean="0"/>
              <a:t>If QC product is acceptable, repeat the test using the same quality control product. If the control is now acceptable record result and proceed with patient testing. </a:t>
            </a:r>
          </a:p>
          <a:p>
            <a:pPr marL="457200" indent="-457200">
              <a:buFont typeface="+mj-lt"/>
              <a:buAutoNum type="arabicPeriod"/>
            </a:pPr>
            <a:r>
              <a:rPr lang="en-US" sz="1800" dirty="0" smtClean="0"/>
              <a:t>If the pH is still out-of-control, verify that the reagent strip lot #, expiration date, are acceptable. Consider storage conditions, etc. </a:t>
            </a:r>
          </a:p>
          <a:p>
            <a:pPr marL="457200" indent="-457200">
              <a:buFont typeface="+mj-lt"/>
              <a:buAutoNum type="arabicPeriod"/>
            </a:pPr>
            <a:r>
              <a:rPr lang="en-US" sz="1800" dirty="0" smtClean="0"/>
              <a:t>If the pH is still out of control, replace either the control or test strips. One at a time so you know the impact of each.</a:t>
            </a:r>
          </a:p>
          <a:p>
            <a:pPr marL="0" indent="0">
              <a:buNone/>
            </a:pPr>
            <a:endParaRPr lang="en-US" sz="1800" dirty="0"/>
          </a:p>
        </p:txBody>
      </p:sp>
    </p:spTree>
    <p:extLst>
      <p:ext uri="{BB962C8B-B14F-4D97-AF65-F5344CB8AC3E}">
        <p14:creationId xmlns:p14="http://schemas.microsoft.com/office/powerpoint/2010/main" val="57077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Analyzer Troubleshooting – </a:t>
            </a:r>
            <a:br>
              <a:rPr lang="en-US" i="1" dirty="0" smtClean="0">
                <a:solidFill>
                  <a:srgbClr val="008080"/>
                </a:solidFill>
              </a:rPr>
            </a:br>
            <a:r>
              <a:rPr lang="en-US" i="1" dirty="0" smtClean="0">
                <a:solidFill>
                  <a:srgbClr val="008080"/>
                </a:solidFill>
              </a:rPr>
              <a:t>Critical Thinking</a:t>
            </a:r>
            <a:endParaRPr lang="en-US" i="1" dirty="0">
              <a:solidFill>
                <a:srgbClr val="008080"/>
              </a:solidFill>
            </a:endParaRPr>
          </a:p>
        </p:txBody>
      </p:sp>
      <p:sp>
        <p:nvSpPr>
          <p:cNvPr id="3" name="Content Placeholder 2"/>
          <p:cNvSpPr>
            <a:spLocks noGrp="1"/>
          </p:cNvSpPr>
          <p:nvPr>
            <p:ph idx="1"/>
          </p:nvPr>
        </p:nvSpPr>
        <p:spPr>
          <a:xfrm>
            <a:off x="533400" y="1752600"/>
            <a:ext cx="8229600" cy="4525963"/>
          </a:xfrm>
        </p:spPr>
        <p:txBody>
          <a:bodyPr/>
          <a:lstStyle/>
          <a:p>
            <a:pPr marL="0" indent="0">
              <a:buNone/>
            </a:pPr>
            <a:r>
              <a:rPr lang="en-US" sz="3600" i="1" u="sng" dirty="0" smtClean="0">
                <a:solidFill>
                  <a:srgbClr val="008080"/>
                </a:solidFill>
              </a:rPr>
              <a:t>Why don’t I think it is an analyzer problem?</a:t>
            </a:r>
          </a:p>
          <a:p>
            <a:pPr marL="514350" indent="-514350">
              <a:buFont typeface="+mj-lt"/>
              <a:buAutoNum type="arabicPeriod"/>
            </a:pPr>
            <a:r>
              <a:rPr lang="en-US" sz="2400" dirty="0" smtClean="0"/>
              <a:t>Only 1 of ten results is out of control. If it was an analyzer problem more results would be affected.</a:t>
            </a:r>
          </a:p>
          <a:p>
            <a:pPr marL="514350" indent="-514350">
              <a:buFont typeface="+mj-lt"/>
              <a:buAutoNum type="arabicPeriod"/>
            </a:pPr>
            <a:r>
              <a:rPr lang="en-US" sz="2400" dirty="0" smtClean="0"/>
              <a:t>Knowing and understanding what methodology the Clinitek is using. The Clinitek is using a light source to measure the color developed on the test strip. If the light was out or damaged it couldn’t read any of the test strip results.</a:t>
            </a:r>
          </a:p>
          <a:p>
            <a:pPr marL="514350" indent="-514350">
              <a:buFont typeface="+mj-lt"/>
              <a:buAutoNum type="arabicPeriod"/>
            </a:pPr>
            <a:r>
              <a:rPr lang="en-US" sz="2400" dirty="0" smtClean="0"/>
              <a:t>If the calibration strip or test strip holder was damaged or misaligned, more than one parameter would be affected and the Clinitek would not work correctly and give you an error message. </a:t>
            </a:r>
          </a:p>
          <a:p>
            <a:pPr marL="514350" indent="-514350">
              <a:buFont typeface="+mj-lt"/>
              <a:buAutoNum type="arabicPeriod"/>
            </a:pPr>
            <a:endParaRPr lang="en-US" sz="2800" dirty="0"/>
          </a:p>
        </p:txBody>
      </p:sp>
    </p:spTree>
    <p:extLst>
      <p:ext uri="{BB962C8B-B14F-4D97-AF65-F5344CB8AC3E}">
        <p14:creationId xmlns:p14="http://schemas.microsoft.com/office/powerpoint/2010/main" val="401980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Temperature</a:t>
            </a:r>
            <a:endParaRPr lang="en-US" i="1" dirty="0">
              <a:solidFill>
                <a:srgbClr val="008080"/>
              </a:solidFill>
            </a:endParaRPr>
          </a:p>
        </p:txBody>
      </p:sp>
      <p:sp>
        <p:nvSpPr>
          <p:cNvPr id="3" name="Content Placeholder 2"/>
          <p:cNvSpPr>
            <a:spLocks noGrp="1"/>
          </p:cNvSpPr>
          <p:nvPr>
            <p:ph idx="1"/>
          </p:nvPr>
        </p:nvSpPr>
        <p:spPr>
          <a:xfrm>
            <a:off x="685800" y="1600200"/>
            <a:ext cx="7924800" cy="4525963"/>
          </a:xfrm>
        </p:spPr>
        <p:txBody>
          <a:bodyPr/>
          <a:lstStyle/>
          <a:p>
            <a:pPr marL="0" indent="0">
              <a:buNone/>
            </a:pPr>
            <a:r>
              <a:rPr lang="en-US" sz="2800" dirty="0" smtClean="0"/>
              <a:t>On </a:t>
            </a:r>
            <a:r>
              <a:rPr lang="en-US" sz="2800" dirty="0"/>
              <a:t>the following slide </a:t>
            </a:r>
            <a:r>
              <a:rPr lang="en-US" sz="2800" dirty="0" smtClean="0"/>
              <a:t>the acceptable temperature range for each piece of equipment is listed across the top of the temperature log. </a:t>
            </a:r>
          </a:p>
          <a:p>
            <a:pPr marL="0" indent="0">
              <a:buNone/>
            </a:pPr>
            <a:endParaRPr lang="en-US" sz="2800" dirty="0" smtClean="0"/>
          </a:p>
          <a:p>
            <a:pPr marL="0" indent="0">
              <a:buNone/>
            </a:pPr>
            <a:r>
              <a:rPr lang="en-US" sz="2800" dirty="0" smtClean="0"/>
              <a:t>Notice there are two dates when the incubator temperature is out-of-control. </a:t>
            </a:r>
          </a:p>
          <a:p>
            <a:pPr marL="0" indent="0">
              <a:buNone/>
            </a:pPr>
            <a:endParaRPr lang="en-US" sz="2800" dirty="0"/>
          </a:p>
          <a:p>
            <a:pPr marL="0" indent="0">
              <a:buNone/>
            </a:pPr>
            <a:r>
              <a:rPr lang="en-US" sz="2800" dirty="0" smtClean="0"/>
              <a:t>Note that no corrective action was documented for either instance. </a:t>
            </a:r>
            <a:endParaRPr lang="en-US" sz="2800" dirty="0"/>
          </a:p>
        </p:txBody>
      </p:sp>
    </p:spTree>
    <p:extLst>
      <p:ext uri="{BB962C8B-B14F-4D97-AF65-F5344CB8AC3E}">
        <p14:creationId xmlns:p14="http://schemas.microsoft.com/office/powerpoint/2010/main" val="30336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TERPRISE\LabAdmin\Karen Kaestner\Karen Kaestner\Karen Kaestner\Eagan\Temp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715" y="0"/>
            <a:ext cx="4986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4044223" y="5410200"/>
            <a:ext cx="637601"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2514600" y="5715000"/>
            <a:ext cx="3962400" cy="797053"/>
          </a:xfrm>
          <a:prstGeom prst="frame">
            <a:avLst>
              <a:gd name="adj1" fmla="val 550"/>
            </a:avLst>
          </a:prstGeom>
          <a:ln w="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tx1"/>
              </a:solidFill>
            </a:endParaRPr>
          </a:p>
        </p:txBody>
      </p:sp>
      <p:sp>
        <p:nvSpPr>
          <p:cNvPr id="2" name="Rectangle 1"/>
          <p:cNvSpPr/>
          <p:nvPr/>
        </p:nvSpPr>
        <p:spPr>
          <a:xfrm>
            <a:off x="2971800" y="8382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19800" y="1371600"/>
            <a:ext cx="457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4044222" y="2133600"/>
            <a:ext cx="637601"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93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Temperature Corrective Action</a:t>
            </a:r>
            <a:endParaRPr lang="en-US" i="1" dirty="0">
              <a:solidFill>
                <a:srgbClr val="00808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72400" cy="1211580"/>
          </a:xfrm>
          <a:prstGeom prst="rect">
            <a:avLst/>
          </a:prstGeom>
          <a:noFill/>
          <a:ln w="2540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696" y="2895600"/>
            <a:ext cx="8077200" cy="3693319"/>
          </a:xfrm>
          <a:prstGeom prst="rect">
            <a:avLst/>
          </a:prstGeom>
          <a:noFill/>
        </p:spPr>
        <p:txBody>
          <a:bodyPr wrap="square" rtlCol="0">
            <a:spAutoFit/>
          </a:bodyPr>
          <a:lstStyle/>
          <a:p>
            <a:pPr marL="514350" indent="-514350">
              <a:buFont typeface="+mj-lt"/>
              <a:buAutoNum type="arabicPeriod"/>
            </a:pPr>
            <a:r>
              <a:rPr lang="en-US" sz="1800" dirty="0" smtClean="0"/>
              <a:t>Record the out-of-control temperature measured on the temperature log.</a:t>
            </a:r>
          </a:p>
          <a:p>
            <a:pPr marL="514350" indent="-514350">
              <a:buFont typeface="+mj-lt"/>
              <a:buAutoNum type="arabicPeriod"/>
            </a:pPr>
            <a:r>
              <a:rPr lang="en-US" sz="1800" dirty="0" smtClean="0"/>
              <a:t>If there is no apparent reason why the temperature is not in range, adjust the temperature appropriately and re-check in one hour. </a:t>
            </a:r>
          </a:p>
          <a:p>
            <a:pPr marL="514350" indent="-514350">
              <a:buFont typeface="+mj-lt"/>
              <a:buAutoNum type="arabicPeriod"/>
            </a:pPr>
            <a:r>
              <a:rPr lang="en-US" sz="1800" dirty="0" smtClean="0"/>
              <a:t>If you know the reason why the temperature is not in range, (door found open, recently added cold reroute packs to incubator, etc.) record the out-of-range temperature along with the reason why. Do not adjust the temperature, allow the appliance to reach the established temperature normally. </a:t>
            </a:r>
          </a:p>
          <a:p>
            <a:pPr marL="514350" indent="-514350">
              <a:buFont typeface="+mj-lt"/>
              <a:buAutoNum type="arabicPeriod"/>
            </a:pPr>
            <a:r>
              <a:rPr lang="en-US" sz="1800" dirty="0" smtClean="0"/>
              <a:t>Recheck in one hour and document the temperature.</a:t>
            </a:r>
          </a:p>
          <a:p>
            <a:pPr marL="514350" indent="-514350">
              <a:buFont typeface="+mj-lt"/>
              <a:buAutoNum type="arabicPeriod"/>
            </a:pPr>
            <a:r>
              <a:rPr lang="en-US" sz="1800" dirty="0" smtClean="0"/>
              <a:t>Repeat this process until the appliance has reached an acceptable range. </a:t>
            </a:r>
          </a:p>
          <a:p>
            <a:pPr marL="514350" indent="-514350">
              <a:buFont typeface="+mj-lt"/>
              <a:buAutoNum type="arabicPeriod"/>
            </a:pPr>
            <a:r>
              <a:rPr lang="en-US" sz="1800" dirty="0" smtClean="0"/>
              <a:t>If the appliance does not reach an acceptable range within a few hours, move its contents to another location.</a:t>
            </a:r>
          </a:p>
          <a:p>
            <a:pPr marL="514350" indent="-514350">
              <a:buFont typeface="+mj-lt"/>
              <a:buAutoNum type="arabicPeriod"/>
            </a:pPr>
            <a:r>
              <a:rPr lang="en-US" sz="1800" dirty="0" smtClean="0"/>
              <a:t>Contact Biomedical Engineering for additional suggestions or service.</a:t>
            </a:r>
          </a:p>
          <a:p>
            <a:pPr marL="514350" indent="-514350">
              <a:buFont typeface="+mj-lt"/>
              <a:buAutoNum type="arabicPeriod"/>
            </a:pPr>
            <a:r>
              <a:rPr lang="en-US" sz="1800" dirty="0" smtClean="0"/>
              <a:t>Notify your Technical Consultant.</a:t>
            </a:r>
          </a:p>
        </p:txBody>
      </p:sp>
    </p:spTree>
    <p:extLst>
      <p:ext uri="{BB962C8B-B14F-4D97-AF65-F5344CB8AC3E}">
        <p14:creationId xmlns:p14="http://schemas.microsoft.com/office/powerpoint/2010/main" val="429237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Patient Test Result Documentation</a:t>
            </a:r>
            <a:endParaRPr lang="en-US" i="1" dirty="0">
              <a:solidFill>
                <a:srgbClr val="008080"/>
              </a:solidFill>
            </a:endParaRPr>
          </a:p>
        </p:txBody>
      </p:sp>
      <p:sp>
        <p:nvSpPr>
          <p:cNvPr id="3" name="Content Placeholder 2"/>
          <p:cNvSpPr>
            <a:spLocks noGrp="1"/>
          </p:cNvSpPr>
          <p:nvPr>
            <p:ph idx="1"/>
          </p:nvPr>
        </p:nvSpPr>
        <p:spPr>
          <a:xfrm>
            <a:off x="457200" y="1447800"/>
            <a:ext cx="8229600" cy="4953000"/>
          </a:xfrm>
        </p:spPr>
        <p:txBody>
          <a:bodyPr/>
          <a:lstStyle/>
          <a:p>
            <a:pPr marL="0" indent="0">
              <a:buNone/>
            </a:pPr>
            <a:r>
              <a:rPr lang="en-US" sz="2400" dirty="0" smtClean="0"/>
              <a:t>Patient identification and test results must be documented on the test worksheet. This is a regulatory requirement that verifies;</a:t>
            </a:r>
          </a:p>
          <a:p>
            <a:pPr marL="514350" indent="-514350">
              <a:buFont typeface="+mj-lt"/>
              <a:buAutoNum type="arabicPeriod"/>
            </a:pPr>
            <a:r>
              <a:rPr lang="en-US" sz="2400" dirty="0" smtClean="0"/>
              <a:t>Who was tested.</a:t>
            </a:r>
          </a:p>
          <a:p>
            <a:pPr marL="514350" indent="-514350">
              <a:buFont typeface="+mj-lt"/>
              <a:buAutoNum type="arabicPeriod"/>
            </a:pPr>
            <a:r>
              <a:rPr lang="en-US" sz="2400" dirty="0" smtClean="0"/>
              <a:t>The test was performed with valid quality controls. </a:t>
            </a:r>
          </a:p>
          <a:p>
            <a:pPr marL="514350" indent="-514350">
              <a:buFont typeface="+mj-lt"/>
              <a:buAutoNum type="arabicPeriod"/>
            </a:pPr>
            <a:r>
              <a:rPr lang="en-US" sz="2400" dirty="0" smtClean="0"/>
              <a:t>What testing materials and reagents lot numbers were used.</a:t>
            </a:r>
          </a:p>
          <a:p>
            <a:pPr marL="514350" indent="-514350">
              <a:buFont typeface="+mj-lt"/>
              <a:buAutoNum type="arabicPeriod"/>
            </a:pPr>
            <a:r>
              <a:rPr lang="en-US" sz="2400" dirty="0" smtClean="0"/>
              <a:t>What the patient’s test result was.</a:t>
            </a:r>
          </a:p>
          <a:p>
            <a:pPr marL="514350" indent="-514350">
              <a:buFont typeface="+mj-lt"/>
              <a:buAutoNum type="arabicPeriod"/>
            </a:pPr>
            <a:r>
              <a:rPr lang="en-US" sz="2400" dirty="0" smtClean="0"/>
              <a:t>Person </a:t>
            </a:r>
            <a:r>
              <a:rPr lang="en-US" sz="2400" dirty="0"/>
              <a:t>performing the </a:t>
            </a:r>
            <a:r>
              <a:rPr lang="en-US" sz="2400" dirty="0" smtClean="0"/>
              <a:t>test tech code. </a:t>
            </a:r>
          </a:p>
          <a:p>
            <a:pPr marL="514350" indent="-514350">
              <a:buFont typeface="+mj-lt"/>
              <a:buAutoNum type="arabicPeriod"/>
            </a:pPr>
            <a:r>
              <a:rPr lang="en-US" sz="2400" dirty="0" smtClean="0"/>
              <a:t>Worksheet is used as resource to enter patient test results in Sunquest.</a:t>
            </a:r>
          </a:p>
          <a:p>
            <a:pPr marL="514350" indent="-514350">
              <a:buFont typeface="+mj-lt"/>
              <a:buAutoNum type="arabicPeriod"/>
            </a:pPr>
            <a:r>
              <a:rPr lang="en-US" sz="2400" dirty="0" smtClean="0"/>
              <a:t>Technical Consultant review.</a:t>
            </a:r>
          </a:p>
          <a:p>
            <a:pPr marL="514350" indent="-514350">
              <a:buFont typeface="+mj-lt"/>
              <a:buAutoNum type="arabicPeriod"/>
            </a:pPr>
            <a:r>
              <a:rPr lang="en-US" sz="2400" dirty="0" smtClean="0"/>
              <a:t>Documentation for follow-up.</a:t>
            </a:r>
            <a:endParaRPr lang="en-US" sz="2400" dirty="0"/>
          </a:p>
        </p:txBody>
      </p:sp>
    </p:spTree>
    <p:extLst>
      <p:ext uri="{BB962C8B-B14F-4D97-AF65-F5344CB8AC3E}">
        <p14:creationId xmlns:p14="http://schemas.microsoft.com/office/powerpoint/2010/main" val="10723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609600"/>
            <a:ext cx="8229600" cy="1295400"/>
          </a:xfrm>
        </p:spPr>
        <p:txBody>
          <a:bodyPr/>
          <a:lstStyle/>
          <a:p>
            <a:pPr eaLnBrk="1" hangingPunct="1"/>
            <a:r>
              <a:rPr lang="en-US" sz="4000" i="1" dirty="0" smtClean="0">
                <a:solidFill>
                  <a:srgbClr val="008080"/>
                </a:solidFill>
              </a:rPr>
              <a:t>HealthPartners/GHI </a:t>
            </a:r>
            <a:br>
              <a:rPr lang="en-US" sz="4000" i="1" dirty="0" smtClean="0">
                <a:solidFill>
                  <a:srgbClr val="008080"/>
                </a:solidFill>
              </a:rPr>
            </a:br>
            <a:r>
              <a:rPr lang="en-US" sz="4000" i="1" dirty="0" smtClean="0">
                <a:solidFill>
                  <a:srgbClr val="008080"/>
                </a:solidFill>
              </a:rPr>
              <a:t>Laboratory </a:t>
            </a:r>
            <a:r>
              <a:rPr lang="en-US" i="1" dirty="0" smtClean="0">
                <a:solidFill>
                  <a:srgbClr val="008080"/>
                </a:solidFill>
              </a:rPr>
              <a:t>Quality</a:t>
            </a:r>
            <a:r>
              <a:rPr lang="en-US" sz="4000" i="1" dirty="0" smtClean="0">
                <a:solidFill>
                  <a:srgbClr val="008080"/>
                </a:solidFill>
              </a:rPr>
              <a:t> Assurance Plan</a:t>
            </a:r>
            <a:r>
              <a:rPr lang="en-US" sz="4000" dirty="0" smtClean="0"/>
              <a:t> </a:t>
            </a:r>
          </a:p>
        </p:txBody>
      </p:sp>
      <p:sp>
        <p:nvSpPr>
          <p:cNvPr id="16386" name="Rectangle 3"/>
          <p:cNvSpPr>
            <a:spLocks noGrp="1"/>
          </p:cNvSpPr>
          <p:nvPr>
            <p:ph type="body" idx="1"/>
          </p:nvPr>
        </p:nvSpPr>
        <p:spPr>
          <a:xfrm>
            <a:off x="381000" y="2209800"/>
            <a:ext cx="8610600" cy="3916363"/>
          </a:xfrm>
        </p:spPr>
        <p:txBody>
          <a:bodyPr/>
          <a:lstStyle/>
          <a:p>
            <a:pPr eaLnBrk="1" hangingPunct="1">
              <a:lnSpc>
                <a:spcPct val="80000"/>
              </a:lnSpc>
            </a:pPr>
            <a:r>
              <a:rPr lang="en-US" sz="2800" dirty="0" smtClean="0"/>
              <a:t>The HealthPartners QA Plan is designed to monitor and evaluate the ongoing and overall quality of the pre-analytic, analytic and post-analytic testing process at Central Lab and the HPMG and affiliated clinics. </a:t>
            </a:r>
          </a:p>
          <a:p>
            <a:pPr eaLnBrk="1" hangingPunct="1">
              <a:lnSpc>
                <a:spcPct val="80000"/>
              </a:lnSpc>
            </a:pPr>
            <a:endParaRPr lang="en-US" sz="2800" dirty="0" smtClean="0"/>
          </a:p>
          <a:p>
            <a:pPr eaLnBrk="1" hangingPunct="1">
              <a:lnSpc>
                <a:spcPct val="80000"/>
              </a:lnSpc>
            </a:pPr>
            <a:r>
              <a:rPr lang="en-US" sz="2800" dirty="0" smtClean="0"/>
              <a:t>One of several goals of the HP QA Plan is to;</a:t>
            </a:r>
          </a:p>
          <a:p>
            <a:pPr lvl="1" eaLnBrk="1" hangingPunct="1">
              <a:lnSpc>
                <a:spcPct val="80000"/>
              </a:lnSpc>
              <a:buFont typeface="Arial" charset="0"/>
              <a:buNone/>
            </a:pPr>
            <a:r>
              <a:rPr lang="en-US" sz="2400" dirty="0" smtClean="0"/>
              <a:t>Assess the level of performance of laboratory functions;</a:t>
            </a:r>
          </a:p>
          <a:p>
            <a:pPr lvl="1" eaLnBrk="1" hangingPunct="1">
              <a:lnSpc>
                <a:spcPct val="80000"/>
              </a:lnSpc>
            </a:pPr>
            <a:r>
              <a:rPr lang="en-US" sz="2400" dirty="0" smtClean="0"/>
              <a:t>To identify barriers to consistent high performance</a:t>
            </a:r>
          </a:p>
          <a:p>
            <a:pPr lvl="1" eaLnBrk="1" hangingPunct="1">
              <a:lnSpc>
                <a:spcPct val="80000"/>
              </a:lnSpc>
            </a:pPr>
            <a:r>
              <a:rPr lang="en-US" sz="2400" dirty="0" smtClean="0"/>
              <a:t>To systematically eliminate those barriers; thus continuously improving patient care and service.</a:t>
            </a:r>
          </a:p>
          <a:p>
            <a:pPr eaLnBrk="1" hangingPunct="1">
              <a:lnSpc>
                <a:spcPct val="80000"/>
              </a:lnSpc>
            </a:pPr>
            <a:endParaRPr lang="en-US" sz="2800" dirty="0" smtClean="0"/>
          </a:p>
          <a:p>
            <a:pPr eaLnBrk="1" hangingPunct="1">
              <a:lnSpc>
                <a:spcPct val="80000"/>
              </a:lnSpc>
            </a:pPr>
            <a:endParaRPr lang="en-US"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Patient Test Result</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1806"/>
          <a:stretch/>
        </p:blipFill>
        <p:spPr>
          <a:xfrm>
            <a:off x="1600200" y="1828800"/>
            <a:ext cx="6325696" cy="3886200"/>
          </a:xfrm>
        </p:spPr>
      </p:pic>
      <p:sp>
        <p:nvSpPr>
          <p:cNvPr id="6" name="Rectangle 5"/>
          <p:cNvSpPr/>
          <p:nvPr/>
        </p:nvSpPr>
        <p:spPr>
          <a:xfrm>
            <a:off x="2209800" y="2057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3886200"/>
            <a:ext cx="381000" cy="823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72100" y="4962525"/>
            <a:ext cx="26670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4648200"/>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71650" y="5172075"/>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2819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038600" y="4495800"/>
            <a:ext cx="1828800" cy="466726"/>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3924836"/>
            <a:ext cx="2057400" cy="1569660"/>
          </a:xfrm>
          <a:prstGeom prst="rect">
            <a:avLst/>
          </a:prstGeom>
          <a:solidFill>
            <a:schemeClr val="bg1"/>
          </a:solidFill>
        </p:spPr>
        <p:txBody>
          <a:bodyPr wrap="square" rtlCol="0">
            <a:spAutoFit/>
          </a:bodyPr>
          <a:lstStyle/>
          <a:p>
            <a:r>
              <a:rPr lang="en-US" sz="1600" dirty="0" smtClean="0">
                <a:solidFill>
                  <a:srgbClr val="FF0000"/>
                </a:solidFill>
              </a:rPr>
              <a:t>No QC, patient result or tech ID  documented. Only patient label applied. Audit shows result was entered in Epic.  </a:t>
            </a:r>
            <a:endParaRPr lang="en-US" sz="1600" dirty="0">
              <a:solidFill>
                <a:srgbClr val="FF0000"/>
              </a:solidFill>
            </a:endParaRPr>
          </a:p>
        </p:txBody>
      </p:sp>
      <p:sp>
        <p:nvSpPr>
          <p:cNvPr id="17" name="Rectangle 16"/>
          <p:cNvSpPr/>
          <p:nvPr/>
        </p:nvSpPr>
        <p:spPr>
          <a:xfrm>
            <a:off x="4343400" y="5172075"/>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050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8080"/>
                </a:solidFill>
              </a:rPr>
              <a:t>Summary</a:t>
            </a:r>
            <a:endParaRPr lang="en-US" i="1" dirty="0">
              <a:solidFill>
                <a:srgbClr val="008080"/>
              </a:solidFill>
            </a:endParaRPr>
          </a:p>
        </p:txBody>
      </p:sp>
      <p:sp>
        <p:nvSpPr>
          <p:cNvPr id="3" name="Content Placeholder 2"/>
          <p:cNvSpPr>
            <a:spLocks noGrp="1"/>
          </p:cNvSpPr>
          <p:nvPr>
            <p:ph idx="1"/>
          </p:nvPr>
        </p:nvSpPr>
        <p:spPr>
          <a:xfrm>
            <a:off x="685800" y="1295400"/>
            <a:ext cx="8001000" cy="5257800"/>
          </a:xfrm>
        </p:spPr>
        <p:txBody>
          <a:bodyPr/>
          <a:lstStyle/>
          <a:p>
            <a:r>
              <a:rPr lang="en-US" sz="2400" dirty="0" smtClean="0"/>
              <a:t>This presentation was a review of a few basic laboratory, “Best Practices”. Please make sure that you have a clear understanding of each.</a:t>
            </a:r>
          </a:p>
          <a:p>
            <a:r>
              <a:rPr lang="en-US" sz="2400" dirty="0" smtClean="0"/>
              <a:t>This review may include analyzers that are not used at your clinic. Regardless, the principals are the same and can be used to evaluate any analyzer’s performance. </a:t>
            </a:r>
          </a:p>
          <a:p>
            <a:r>
              <a:rPr lang="en-US" sz="2400" dirty="0" smtClean="0"/>
              <a:t>These tips by no means cover the entire scope of Quality Assurance and Quality Control.</a:t>
            </a:r>
          </a:p>
          <a:p>
            <a:r>
              <a:rPr lang="en-US" sz="2400" dirty="0" smtClean="0"/>
              <a:t>Please use Compliance 360 for additional HealthPartners policies and procedures.</a:t>
            </a:r>
          </a:p>
          <a:p>
            <a:r>
              <a:rPr lang="en-US" sz="2400" dirty="0" smtClean="0"/>
              <a:t>The following list of resources are made available if you have further questions on CLIA ’88, regulatory agencies, newsletters or professional organizations. </a:t>
            </a:r>
          </a:p>
          <a:p>
            <a:endParaRPr lang="en-US" sz="2400" dirty="0"/>
          </a:p>
        </p:txBody>
      </p:sp>
    </p:spTree>
    <p:extLst>
      <p:ext uri="{BB962C8B-B14F-4D97-AF65-F5344CB8AC3E}">
        <p14:creationId xmlns:p14="http://schemas.microsoft.com/office/powerpoint/2010/main" val="34948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533400" y="274638"/>
            <a:ext cx="8153400" cy="2239962"/>
          </a:xfrm>
        </p:spPr>
        <p:txBody>
          <a:bodyPr/>
          <a:lstStyle/>
          <a:p>
            <a:pPr eaLnBrk="1" hangingPunct="1"/>
            <a:r>
              <a:rPr lang="en-US" sz="2000" b="1" smtClean="0">
                <a:latin typeface="Arial" charset="0"/>
              </a:rPr>
              <a:t/>
            </a:r>
            <a:br>
              <a:rPr lang="en-US" sz="2000" b="1" smtClean="0">
                <a:latin typeface="Arial" charset="0"/>
              </a:rPr>
            </a:br>
            <a:r>
              <a:rPr lang="en-US" sz="2000" b="1" smtClean="0">
                <a:latin typeface="Arial" charset="0"/>
              </a:rPr>
              <a:t>Regulatory Information - </a:t>
            </a:r>
            <a:r>
              <a:rPr lang="en-US" sz="2000" smtClean="0">
                <a:latin typeface="Arial" charset="0"/>
              </a:rPr>
              <a:t>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a:t>
            </a:r>
            <a:br>
              <a:rPr lang="en-US" sz="2000" smtClean="0">
                <a:latin typeface="Arial" charset="0"/>
              </a:rPr>
            </a:br>
            <a:endParaRPr lang="en-US" sz="4800" b="1" smtClean="0">
              <a:latin typeface="Arial" charset="0"/>
            </a:endParaRPr>
          </a:p>
        </p:txBody>
      </p:sp>
      <p:sp>
        <p:nvSpPr>
          <p:cNvPr id="43010" name="Rectangle 3"/>
          <p:cNvSpPr>
            <a:spLocks noGrp="1"/>
          </p:cNvSpPr>
          <p:nvPr>
            <p:ph type="body" idx="1"/>
          </p:nvPr>
        </p:nvSpPr>
        <p:spPr>
          <a:xfrm>
            <a:off x="381000" y="2057400"/>
            <a:ext cx="8458200" cy="4419600"/>
          </a:xfrm>
        </p:spPr>
        <p:txBody>
          <a:bodyPr/>
          <a:lstStyle/>
          <a:p>
            <a:pPr>
              <a:lnSpc>
                <a:spcPct val="80000"/>
              </a:lnSpc>
            </a:pPr>
            <a:endParaRPr lang="en-US" sz="1200" smtClean="0">
              <a:latin typeface="Arial" charset="0"/>
            </a:endParaRPr>
          </a:p>
          <a:p>
            <a:pPr>
              <a:lnSpc>
                <a:spcPct val="80000"/>
              </a:lnSpc>
            </a:pPr>
            <a:r>
              <a:rPr lang="en-US" sz="1600" b="1" smtClean="0">
                <a:latin typeface="Arial" charset="0"/>
              </a:rPr>
              <a:t>Centers for Medicare and Medicaid Services (CMS) </a:t>
            </a:r>
            <a:r>
              <a:rPr lang="en-US" sz="1600" smtClean="0">
                <a:latin typeface="Arial" charset="0"/>
                <a:hlinkClick r:id="rId2"/>
              </a:rPr>
              <a:t/>
            </a:r>
            <a:br>
              <a:rPr lang="en-US" sz="1600" smtClean="0">
                <a:latin typeface="Arial" charset="0"/>
                <a:hlinkClick r:id="rId2"/>
              </a:rPr>
            </a:br>
            <a:r>
              <a:rPr lang="en-US" sz="1600" smtClean="0">
                <a:latin typeface="Arial" charset="0"/>
                <a:hlinkClick r:id="rId2"/>
              </a:rPr>
              <a:t>www.cms.gov</a:t>
            </a:r>
            <a:r>
              <a:rPr lang="en-US" sz="1600" smtClean="0">
                <a:latin typeface="Arial" charset="0"/>
              </a:rPr>
              <a:t> </a:t>
            </a:r>
            <a:br>
              <a:rPr lang="en-US" sz="1600" smtClean="0">
                <a:latin typeface="Arial" charset="0"/>
              </a:rPr>
            </a:br>
            <a:r>
              <a:rPr lang="en-US" sz="1600" smtClean="0">
                <a:latin typeface="Arial" charset="0"/>
              </a:rPr>
              <a:t>877-267-2323</a:t>
            </a:r>
            <a:endParaRPr lang="en-US" sz="1600" b="1" smtClean="0">
              <a:latin typeface="Arial" charset="0"/>
            </a:endParaRPr>
          </a:p>
          <a:p>
            <a:pPr>
              <a:lnSpc>
                <a:spcPct val="80000"/>
              </a:lnSpc>
            </a:pPr>
            <a:r>
              <a:rPr lang="en-US" sz="1600" b="1" smtClean="0">
                <a:latin typeface="Arial" charset="0"/>
              </a:rPr>
              <a:t>CLIA Program</a:t>
            </a:r>
            <a:r>
              <a:rPr lang="en-US" sz="1600" smtClean="0">
                <a:latin typeface="Arial" charset="0"/>
              </a:rPr>
              <a:t/>
            </a:r>
            <a:br>
              <a:rPr lang="en-US" sz="1600" smtClean="0">
                <a:latin typeface="Arial" charset="0"/>
              </a:rPr>
            </a:br>
            <a:r>
              <a:rPr lang="en-US" sz="1600" smtClean="0">
                <a:latin typeface="Arial" charset="0"/>
                <a:hlinkClick r:id="rId3"/>
              </a:rPr>
              <a:t>www.cms.hhs.gov/clia</a:t>
            </a:r>
            <a:endParaRPr lang="en-US" sz="1600" b="1" smtClean="0">
              <a:latin typeface="Arial" charset="0"/>
            </a:endParaRPr>
          </a:p>
          <a:p>
            <a:pPr>
              <a:lnSpc>
                <a:spcPct val="80000"/>
              </a:lnSpc>
            </a:pPr>
            <a:r>
              <a:rPr lang="en-US" sz="1600" b="1" smtClean="0">
                <a:latin typeface="Arial" charset="0"/>
              </a:rPr>
              <a:t>Occupational Safety &amp; Health Administration (OSHA) </a:t>
            </a:r>
            <a:r>
              <a:rPr lang="en-US" sz="1600" smtClean="0">
                <a:latin typeface="Arial" charset="0"/>
              </a:rPr>
              <a:t/>
            </a:r>
            <a:br>
              <a:rPr lang="en-US" sz="1600" smtClean="0">
                <a:latin typeface="Arial" charset="0"/>
              </a:rPr>
            </a:br>
            <a:r>
              <a:rPr lang="en-US" sz="1600" smtClean="0">
                <a:latin typeface="Arial" charset="0"/>
                <a:hlinkClick r:id="rId4"/>
              </a:rPr>
              <a:t>www.osha.gov</a:t>
            </a:r>
            <a:r>
              <a:rPr lang="en-US" sz="1600" smtClean="0">
                <a:latin typeface="Arial" charset="0"/>
              </a:rPr>
              <a:t> </a:t>
            </a:r>
            <a:br>
              <a:rPr lang="en-US" sz="1600" smtClean="0">
                <a:latin typeface="Arial" charset="0"/>
              </a:rPr>
            </a:br>
            <a:r>
              <a:rPr lang="en-US" sz="1600" smtClean="0">
                <a:latin typeface="Arial" charset="0"/>
              </a:rPr>
              <a:t>202-693-2100</a:t>
            </a:r>
            <a:endParaRPr lang="en-US" sz="1600" b="1" smtClean="0">
              <a:latin typeface="Arial" charset="0"/>
            </a:endParaRPr>
          </a:p>
          <a:p>
            <a:pPr>
              <a:lnSpc>
                <a:spcPct val="80000"/>
              </a:lnSpc>
            </a:pPr>
            <a:r>
              <a:rPr lang="en-US" sz="1600" b="1" smtClean="0">
                <a:latin typeface="Arial" charset="0"/>
              </a:rPr>
              <a:t>Centers for Disease Control and Prevention (CDC) </a:t>
            </a:r>
            <a:r>
              <a:rPr lang="en-US" sz="1600" smtClean="0">
                <a:latin typeface="Arial" charset="0"/>
              </a:rPr>
              <a:t/>
            </a:r>
            <a:br>
              <a:rPr lang="en-US" sz="1600" smtClean="0">
                <a:latin typeface="Arial" charset="0"/>
              </a:rPr>
            </a:br>
            <a:r>
              <a:rPr lang="en-US" sz="1600" smtClean="0">
                <a:latin typeface="Arial" charset="0"/>
                <a:hlinkClick r:id="rId5"/>
              </a:rPr>
              <a:t>www.cdc.gov</a:t>
            </a:r>
            <a:r>
              <a:rPr lang="en-US" sz="1600" smtClean="0">
                <a:latin typeface="Arial" charset="0"/>
              </a:rPr>
              <a:t> </a:t>
            </a:r>
            <a:br>
              <a:rPr lang="en-US" sz="1600" smtClean="0">
                <a:latin typeface="Arial" charset="0"/>
              </a:rPr>
            </a:br>
            <a:r>
              <a:rPr lang="en-US" sz="1600" smtClean="0">
                <a:latin typeface="Arial" charset="0"/>
              </a:rPr>
              <a:t>800-311-3435</a:t>
            </a:r>
          </a:p>
          <a:p>
            <a:pPr>
              <a:lnSpc>
                <a:spcPct val="80000"/>
              </a:lnSpc>
            </a:pPr>
            <a:r>
              <a:rPr lang="en-US" sz="1600" b="1" smtClean="0">
                <a:latin typeface="Arial" charset="0"/>
              </a:rPr>
              <a:t>College of American Pathologists (CAP) </a:t>
            </a:r>
            <a:r>
              <a:rPr lang="en-US" sz="1600" smtClean="0">
                <a:latin typeface="Arial" charset="0"/>
                <a:hlinkClick r:id="rId6"/>
              </a:rPr>
              <a:t/>
            </a:r>
            <a:br>
              <a:rPr lang="en-US" sz="1600" smtClean="0">
                <a:latin typeface="Arial" charset="0"/>
                <a:hlinkClick r:id="rId6"/>
              </a:rPr>
            </a:br>
            <a:r>
              <a:rPr lang="en-US" sz="1600" smtClean="0">
                <a:latin typeface="Arial" charset="0"/>
                <a:hlinkClick r:id="rId6"/>
              </a:rPr>
              <a:t>www.cap.org</a:t>
            </a:r>
            <a:r>
              <a:rPr lang="en-US" sz="1600" smtClean="0">
                <a:latin typeface="Arial" charset="0"/>
              </a:rPr>
              <a:t> </a:t>
            </a:r>
            <a:br>
              <a:rPr lang="en-US" sz="1600" smtClean="0">
                <a:latin typeface="Arial" charset="0"/>
              </a:rPr>
            </a:br>
            <a:r>
              <a:rPr lang="en-US" sz="1600" smtClean="0">
                <a:latin typeface="Arial" charset="0"/>
              </a:rPr>
              <a:t>800-323-4040</a:t>
            </a:r>
            <a:endParaRPr lang="en-US" sz="1600" b="1" smtClean="0">
              <a:latin typeface="Arial" charset="0"/>
            </a:endParaRPr>
          </a:p>
          <a:p>
            <a:pPr>
              <a:lnSpc>
                <a:spcPct val="80000"/>
              </a:lnSpc>
            </a:pPr>
            <a:r>
              <a:rPr lang="en-US" sz="1600" b="1" smtClean="0">
                <a:latin typeface="Arial" charset="0"/>
              </a:rPr>
              <a:t>COLA</a:t>
            </a:r>
            <a:r>
              <a:rPr lang="en-US" sz="1600" smtClean="0">
                <a:latin typeface="Arial" charset="0"/>
              </a:rPr>
              <a:t> </a:t>
            </a:r>
            <a:r>
              <a:rPr lang="en-US" sz="1600" smtClean="0">
                <a:latin typeface="Arial" charset="0"/>
                <a:hlinkClick r:id="rId7"/>
              </a:rPr>
              <a:t/>
            </a:r>
            <a:br>
              <a:rPr lang="en-US" sz="1600" smtClean="0">
                <a:latin typeface="Arial" charset="0"/>
                <a:hlinkClick r:id="rId7"/>
              </a:rPr>
            </a:br>
            <a:r>
              <a:rPr lang="en-US" sz="1600" smtClean="0">
                <a:latin typeface="Arial" charset="0"/>
                <a:hlinkClick r:id="rId7"/>
              </a:rPr>
              <a:t>www.cola.org</a:t>
            </a:r>
            <a:r>
              <a:rPr lang="en-US" sz="1600" smtClean="0">
                <a:latin typeface="Arial" charset="0"/>
              </a:rPr>
              <a:t> </a:t>
            </a:r>
            <a:br>
              <a:rPr lang="en-US" sz="1600" smtClean="0">
                <a:latin typeface="Arial" charset="0"/>
              </a:rPr>
            </a:br>
            <a:r>
              <a:rPr lang="en-US" sz="1600" smtClean="0">
                <a:latin typeface="Arial" charset="0"/>
              </a:rPr>
              <a:t>800-981-9883</a:t>
            </a:r>
            <a:endParaRPr lang="en-US" sz="1600" b="1" smtClean="0">
              <a:latin typeface="Arial" charset="0"/>
            </a:endParaRPr>
          </a:p>
          <a:p>
            <a:pPr>
              <a:lnSpc>
                <a:spcPct val="80000"/>
              </a:lnSpc>
            </a:pPr>
            <a:r>
              <a:rPr lang="en-US" sz="1600" b="1" smtClean="0">
                <a:latin typeface="Arial" charset="0"/>
              </a:rPr>
              <a:t>The Joint Commission</a:t>
            </a:r>
            <a:r>
              <a:rPr lang="en-US" sz="1600" smtClean="0">
                <a:latin typeface="Arial" charset="0"/>
              </a:rPr>
              <a:t/>
            </a:r>
            <a:br>
              <a:rPr lang="en-US" sz="1600" smtClean="0">
                <a:latin typeface="Arial" charset="0"/>
              </a:rPr>
            </a:br>
            <a:r>
              <a:rPr lang="en-US" sz="1600" smtClean="0">
                <a:latin typeface="Arial" charset="0"/>
                <a:hlinkClick r:id="rId8"/>
              </a:rPr>
              <a:t>www.jointcommission.org</a:t>
            </a:r>
            <a:r>
              <a:rPr lang="en-US" sz="1600" smtClean="0">
                <a:latin typeface="Arial" charset="0"/>
              </a:rPr>
              <a:t/>
            </a:r>
            <a:br>
              <a:rPr lang="en-US" sz="1600" smtClean="0">
                <a:latin typeface="Arial" charset="0"/>
              </a:rPr>
            </a:br>
            <a:r>
              <a:rPr lang="en-US" sz="1600" smtClean="0">
                <a:latin typeface="Arial" charset="0"/>
              </a:rPr>
              <a:t>630-792-5000</a:t>
            </a:r>
            <a:endParaRPr lang="en-US" sz="1600" b="1" smtClean="0">
              <a:latin typeface="Arial" charset="0"/>
            </a:endParaRPr>
          </a:p>
          <a:p>
            <a:pPr>
              <a:lnSpc>
                <a:spcPct val="80000"/>
              </a:lnSpc>
            </a:pPr>
            <a:endParaRPr lang="en-US" sz="1600" smtClean="0">
              <a:latin typeface="Arial" charset="0"/>
            </a:endParaRPr>
          </a:p>
          <a:p>
            <a:pPr>
              <a:lnSpc>
                <a:spcPct val="80000"/>
              </a:lnSpc>
            </a:pPr>
            <a:endParaRPr lang="en-US" sz="1200" smtClean="0">
              <a:latin typeface="Arial" charset="0"/>
            </a:endParaRPr>
          </a:p>
          <a:p>
            <a:pPr>
              <a:lnSpc>
                <a:spcPct val="80000"/>
              </a:lnSpc>
            </a:pPr>
            <a:endParaRPr lang="en-US" sz="900" b="1" smtClean="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p:cNvSpPr>
          <p:nvPr>
            <p:ph type="title" idx="4294967295"/>
          </p:nvPr>
        </p:nvSpPr>
        <p:spPr/>
        <p:txBody>
          <a:bodyPr/>
          <a:lstStyle/>
          <a:p>
            <a:r>
              <a:rPr lang="en-US" sz="4000" b="1" smtClean="0"/>
              <a:t/>
            </a:r>
            <a:br>
              <a:rPr lang="en-US" sz="4000" b="1" smtClean="0"/>
            </a:br>
            <a:r>
              <a:rPr lang="en-US" sz="2400" smtClean="0"/>
              <a:t>Newsletters</a:t>
            </a:r>
            <a:r>
              <a:rPr lang="en-US" sz="2400" b="1" smtClean="0"/>
              <a:t>-</a:t>
            </a:r>
            <a:r>
              <a:rPr lang="en-US" sz="2000" smtClean="0"/>
              <a:t>There are several clinical laboratory magazines </a:t>
            </a:r>
            <a:br>
              <a:rPr lang="en-US" sz="2000" smtClean="0"/>
            </a:br>
            <a:r>
              <a:rPr lang="en-US" sz="2000" smtClean="0"/>
              <a:t>that cover topics in laboratory medicine.</a:t>
            </a:r>
            <a:r>
              <a:rPr lang="en-US" sz="4000" b="1" smtClean="0"/>
              <a:t/>
            </a:r>
            <a:br>
              <a:rPr lang="en-US" sz="4000" b="1" smtClean="0"/>
            </a:br>
            <a:endParaRPr lang="en-US" sz="4000" b="1" smtClean="0"/>
          </a:p>
        </p:txBody>
      </p:sp>
      <p:sp>
        <p:nvSpPr>
          <p:cNvPr id="44034" name="Rectangle 6"/>
          <p:cNvSpPr>
            <a:spLocks noGrp="1"/>
          </p:cNvSpPr>
          <p:nvPr>
            <p:ph type="body" idx="4294967295"/>
          </p:nvPr>
        </p:nvSpPr>
        <p:spPr>
          <a:xfrm>
            <a:off x="457200" y="1600200"/>
            <a:ext cx="8229600" cy="4953000"/>
          </a:xfrm>
        </p:spPr>
        <p:txBody>
          <a:bodyPr/>
          <a:lstStyle/>
          <a:p>
            <a:pPr>
              <a:lnSpc>
                <a:spcPct val="80000"/>
              </a:lnSpc>
            </a:pPr>
            <a:r>
              <a:rPr lang="en-US" sz="1400" b="1" smtClean="0"/>
              <a:t>Advance for Administrators of the Laboratory</a:t>
            </a:r>
            <a:r>
              <a:rPr lang="en-US" sz="1400" smtClean="0"/>
              <a:t/>
            </a:r>
            <a:br>
              <a:rPr lang="en-US" sz="1400" smtClean="0"/>
            </a:br>
            <a:r>
              <a:rPr lang="en-US" sz="1400" smtClean="0">
                <a:hlinkClick r:id="rId2"/>
              </a:rPr>
              <a:t>www.advanceforal.com</a:t>
            </a:r>
            <a:r>
              <a:rPr lang="en-US" sz="1400" smtClean="0"/>
              <a:t> </a:t>
            </a:r>
            <a:br>
              <a:rPr lang="en-US" sz="1400" smtClean="0"/>
            </a:br>
            <a:r>
              <a:rPr lang="en-US" sz="1400" smtClean="0"/>
              <a:t>800-355-5627</a:t>
            </a:r>
            <a:endParaRPr lang="en-US" sz="1400" b="1" smtClean="0"/>
          </a:p>
          <a:p>
            <a:pPr>
              <a:lnSpc>
                <a:spcPct val="80000"/>
              </a:lnSpc>
            </a:pPr>
            <a:r>
              <a:rPr lang="en-US" sz="1400" b="1" smtClean="0"/>
              <a:t>Advance for Medical Laboratory Professionals</a:t>
            </a:r>
            <a:r>
              <a:rPr lang="en-US" sz="1400" smtClean="0"/>
              <a:t/>
            </a:r>
            <a:br>
              <a:rPr lang="en-US" sz="1400" smtClean="0"/>
            </a:br>
            <a:r>
              <a:rPr lang="en-US" sz="1400" smtClean="0">
                <a:hlinkClick r:id="rId3"/>
              </a:rPr>
              <a:t>www.advanceformlp.com</a:t>
            </a:r>
            <a:r>
              <a:rPr lang="en-US" sz="1400" smtClean="0"/>
              <a:t> </a:t>
            </a:r>
            <a:br>
              <a:rPr lang="en-US" sz="1400" smtClean="0"/>
            </a:br>
            <a:r>
              <a:rPr lang="en-US" sz="1400" smtClean="0"/>
              <a:t>800-355-5627 </a:t>
            </a:r>
            <a:endParaRPr lang="en-US" sz="1400" b="1" smtClean="0"/>
          </a:p>
          <a:p>
            <a:pPr>
              <a:lnSpc>
                <a:spcPct val="80000"/>
              </a:lnSpc>
            </a:pPr>
            <a:r>
              <a:rPr lang="en-US" sz="1400" b="1" smtClean="0"/>
              <a:t>American Association of Physician Offices and Laboratories </a:t>
            </a:r>
            <a:r>
              <a:rPr lang="en-US" sz="1400" smtClean="0"/>
              <a:t/>
            </a:r>
            <a:br>
              <a:rPr lang="en-US" sz="1400" smtClean="0"/>
            </a:br>
            <a:r>
              <a:rPr lang="en-US" sz="1400" smtClean="0">
                <a:hlinkClick r:id="rId4"/>
              </a:rPr>
              <a:t>www.aapol.com</a:t>
            </a:r>
            <a:r>
              <a:rPr lang="en-US" sz="1400" smtClean="0"/>
              <a:t> </a:t>
            </a:r>
            <a:br>
              <a:rPr lang="en-US" sz="1400" smtClean="0"/>
            </a:br>
            <a:r>
              <a:rPr lang="en-US" sz="1400" smtClean="0"/>
              <a:t>800-470-9605 </a:t>
            </a:r>
            <a:endParaRPr lang="en-US" sz="1400" b="1" smtClean="0"/>
          </a:p>
          <a:p>
            <a:pPr>
              <a:lnSpc>
                <a:spcPct val="80000"/>
              </a:lnSpc>
            </a:pPr>
            <a:r>
              <a:rPr lang="en-US" sz="1400" b="1" smtClean="0"/>
              <a:t>Clinical Laboratory News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Clinical Laboratory Strategies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COLA Insights</a:t>
            </a:r>
            <a:r>
              <a:rPr lang="en-US" sz="1400" smtClean="0"/>
              <a:t/>
            </a:r>
            <a:br>
              <a:rPr lang="en-US" sz="1400" smtClean="0"/>
            </a:br>
            <a:r>
              <a:rPr lang="en-US" sz="1400" smtClean="0">
                <a:hlinkClick r:id="rId6"/>
              </a:rPr>
              <a:t>www.cola.org</a:t>
            </a:r>
            <a:r>
              <a:rPr lang="en-US" sz="1400" smtClean="0"/>
              <a:t> </a:t>
            </a:r>
            <a:br>
              <a:rPr lang="en-US" sz="1400" smtClean="0"/>
            </a:br>
            <a:r>
              <a:rPr lang="en-US" sz="1400" smtClean="0"/>
              <a:t>800-981-9883</a:t>
            </a:r>
            <a:endParaRPr lang="en-US" sz="1400" b="1" smtClean="0"/>
          </a:p>
          <a:p>
            <a:pPr>
              <a:lnSpc>
                <a:spcPct val="80000"/>
              </a:lnSpc>
            </a:pPr>
            <a:r>
              <a:rPr lang="en-US" sz="1400" b="1" smtClean="0"/>
              <a:t>Medical Laboratory Observer (MLO) </a:t>
            </a:r>
            <a:r>
              <a:rPr lang="en-US" sz="1400" smtClean="0"/>
              <a:t/>
            </a:r>
            <a:br>
              <a:rPr lang="en-US" sz="1400" smtClean="0"/>
            </a:br>
            <a:r>
              <a:rPr lang="en-US" sz="1400" smtClean="0">
                <a:hlinkClick r:id="rId7"/>
              </a:rPr>
              <a:t>www.mlo-online.com</a:t>
            </a:r>
            <a:r>
              <a:rPr lang="en-US" sz="1400" smtClean="0"/>
              <a:t> </a:t>
            </a:r>
            <a:br>
              <a:rPr lang="en-US" sz="1400" smtClean="0"/>
            </a:br>
            <a:r>
              <a:rPr lang="en-US" sz="1400" smtClean="0"/>
              <a:t>941-966-9521</a:t>
            </a:r>
            <a:endParaRPr lang="en-US" sz="1400" b="1" smtClean="0"/>
          </a:p>
          <a:p>
            <a:pPr>
              <a:lnSpc>
                <a:spcPct val="80000"/>
              </a:lnSpc>
            </a:pPr>
            <a:r>
              <a:rPr lang="en-US" sz="1400" b="1" smtClean="0"/>
              <a:t>Phlebotomy Newsletter (Center for Phlebotomy Education, Inc.)</a:t>
            </a:r>
            <a:r>
              <a:rPr lang="en-US" sz="1400" smtClean="0"/>
              <a:t/>
            </a:r>
            <a:br>
              <a:rPr lang="en-US" sz="1400" smtClean="0"/>
            </a:br>
            <a:r>
              <a:rPr lang="en-US" sz="1400" smtClean="0">
                <a:hlinkClick r:id="rId8"/>
              </a:rPr>
              <a:t>www.phlebotomy.com</a:t>
            </a:r>
            <a:r>
              <a:rPr lang="en-US" sz="1400" smtClean="0"/>
              <a:t> </a:t>
            </a:r>
            <a:br>
              <a:rPr lang="en-US" sz="1400" smtClean="0"/>
            </a:br>
            <a:r>
              <a:rPr lang="en-US" sz="1400" smtClean="0"/>
              <a:t>812-633-4636</a:t>
            </a:r>
            <a:endParaRPr lang="en-US" sz="1400" b="1" smtClean="0"/>
          </a:p>
          <a:p>
            <a:pPr>
              <a:lnSpc>
                <a:spcPct val="80000"/>
              </a:lnSpc>
            </a:pPr>
            <a:r>
              <a:rPr lang="en-US" sz="1400" b="1" smtClean="0"/>
              <a:t>Physician Office Lab News</a:t>
            </a:r>
            <a:r>
              <a:rPr lang="en-US" sz="1400" smtClean="0"/>
              <a:t> </a:t>
            </a:r>
          </a:p>
          <a:p>
            <a:pPr>
              <a:lnSpc>
                <a:spcPct val="80000"/>
              </a:lnSpc>
            </a:pPr>
            <a:r>
              <a:rPr lang="en-US" sz="1400" smtClean="0">
                <a:hlinkClick r:id="rId9"/>
              </a:rPr>
              <a:t>www.decisionhealth.com</a:t>
            </a:r>
            <a:r>
              <a:rPr lang="en-US" sz="1400" smtClean="0"/>
              <a:t> </a:t>
            </a:r>
            <a:br>
              <a:rPr lang="en-US" sz="1400" smtClean="0"/>
            </a:br>
            <a:r>
              <a:rPr lang="en-US" sz="1400" smtClean="0"/>
              <a:t>877-397-1496</a:t>
            </a:r>
          </a:p>
          <a:p>
            <a:pPr>
              <a:lnSpc>
                <a:spcPct val="80000"/>
              </a:lnSpc>
            </a:pPr>
            <a:endParaRPr lang="en-US" sz="1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57200" y="457200"/>
            <a:ext cx="8229600" cy="960438"/>
          </a:xfrm>
        </p:spPr>
        <p:txBody>
          <a:bodyPr/>
          <a:lstStyle/>
          <a:p>
            <a:pPr eaLnBrk="1" hangingPunct="1"/>
            <a:r>
              <a:rPr lang="en-US" sz="2400" b="1" smtClean="0"/>
              <a:t>Professional Management Organizations</a:t>
            </a:r>
            <a:br>
              <a:rPr lang="en-US" sz="2400" b="1" smtClean="0"/>
            </a:br>
            <a:r>
              <a:rPr lang="en-US" sz="2000" smtClean="0"/>
              <a:t>There are several organizations that focus on </a:t>
            </a:r>
            <a:br>
              <a:rPr lang="en-US" sz="2000" smtClean="0"/>
            </a:br>
            <a:r>
              <a:rPr lang="en-US" sz="2000" smtClean="0"/>
              <a:t>management of a clinical laboratory.</a:t>
            </a:r>
            <a:r>
              <a:rPr lang="en-US" sz="2000" b="1" smtClean="0"/>
              <a:t/>
            </a:r>
            <a:br>
              <a:rPr lang="en-US" sz="2000" b="1" smtClean="0"/>
            </a:br>
            <a:endParaRPr lang="en-US" sz="2000" b="1" smtClean="0"/>
          </a:p>
        </p:txBody>
      </p:sp>
      <p:sp>
        <p:nvSpPr>
          <p:cNvPr id="45058" name="Rectangle 3"/>
          <p:cNvSpPr>
            <a:spLocks noGrp="1"/>
          </p:cNvSpPr>
          <p:nvPr>
            <p:ph type="body" idx="1"/>
          </p:nvPr>
        </p:nvSpPr>
        <p:spPr>
          <a:xfrm>
            <a:off x="457200" y="1600200"/>
            <a:ext cx="8229600" cy="4876800"/>
          </a:xfrm>
        </p:spPr>
        <p:txBody>
          <a:bodyPr/>
          <a:lstStyle/>
          <a:p>
            <a:pPr>
              <a:lnSpc>
                <a:spcPct val="80000"/>
              </a:lnSpc>
            </a:pPr>
            <a:r>
              <a:rPr lang="en-US" sz="1800" b="1" smtClean="0"/>
              <a:t>Medical Group Management Association (MGMA) </a:t>
            </a:r>
            <a:r>
              <a:rPr lang="en-US" sz="1800" smtClean="0">
                <a:hlinkClick r:id="rId2"/>
              </a:rPr>
              <a:t/>
            </a:r>
            <a:br>
              <a:rPr lang="en-US" sz="1800" smtClean="0">
                <a:hlinkClick r:id="rId2"/>
              </a:rPr>
            </a:br>
            <a:r>
              <a:rPr lang="en-US" sz="1800" smtClean="0">
                <a:hlinkClick r:id="rId2"/>
              </a:rPr>
              <a:t>www.mgma.org</a:t>
            </a:r>
            <a:r>
              <a:rPr lang="en-US" sz="1800" smtClean="0"/>
              <a:t> </a:t>
            </a:r>
            <a:br>
              <a:rPr lang="en-US" sz="1800" smtClean="0"/>
            </a:br>
            <a:r>
              <a:rPr lang="en-US" sz="1800" smtClean="0"/>
              <a:t>877-275-6462</a:t>
            </a:r>
            <a:endParaRPr lang="en-US" sz="1800" b="1" smtClean="0"/>
          </a:p>
          <a:p>
            <a:pPr>
              <a:lnSpc>
                <a:spcPct val="80000"/>
              </a:lnSpc>
            </a:pPr>
            <a:r>
              <a:rPr lang="en-US" sz="1800" b="1" smtClean="0"/>
              <a:t>Clinical Laboratory Management Association (CLMA) </a:t>
            </a:r>
            <a:r>
              <a:rPr lang="en-US" sz="1800" smtClean="0">
                <a:hlinkClick r:id="rId3"/>
              </a:rPr>
              <a:t/>
            </a:r>
            <a:br>
              <a:rPr lang="en-US" sz="1800" smtClean="0">
                <a:hlinkClick r:id="rId3"/>
              </a:rPr>
            </a:br>
            <a:r>
              <a:rPr lang="en-US" sz="1800" smtClean="0">
                <a:hlinkClick r:id="rId3"/>
              </a:rPr>
              <a:t>www.clma.org</a:t>
            </a:r>
            <a:r>
              <a:rPr lang="en-US" sz="1800" smtClean="0"/>
              <a:t> </a:t>
            </a:r>
            <a:br>
              <a:rPr lang="en-US" sz="1800" smtClean="0"/>
            </a:br>
            <a:r>
              <a:rPr lang="en-US" sz="1800" smtClean="0"/>
              <a:t>610-995-9580</a:t>
            </a:r>
            <a:endParaRPr lang="en-US" sz="1800" b="1" smtClean="0"/>
          </a:p>
          <a:p>
            <a:pPr>
              <a:lnSpc>
                <a:spcPct val="80000"/>
              </a:lnSpc>
            </a:pPr>
            <a:r>
              <a:rPr lang="en-US" sz="1800" b="1" smtClean="0"/>
              <a:t>Other Education and Information Sources</a:t>
            </a:r>
          </a:p>
          <a:p>
            <a:pPr>
              <a:lnSpc>
                <a:spcPct val="80000"/>
              </a:lnSpc>
            </a:pPr>
            <a:r>
              <a:rPr lang="en-US" sz="1800" smtClean="0"/>
              <a:t>There are many other publications and internet websites that focus on clinical laboratory topics. Here is a sampling of a few.</a:t>
            </a:r>
            <a:endParaRPr lang="en-US" sz="1800" b="1" smtClean="0"/>
          </a:p>
          <a:p>
            <a:pPr>
              <a:lnSpc>
                <a:spcPct val="80000"/>
              </a:lnSpc>
            </a:pPr>
            <a:r>
              <a:rPr lang="en-US" sz="1800" b="1" smtClean="0"/>
              <a:t>CodeMap (MCF Compliance) </a:t>
            </a:r>
            <a:r>
              <a:rPr lang="en-US" sz="1800" smtClean="0"/>
              <a:t/>
            </a:r>
            <a:br>
              <a:rPr lang="en-US" sz="1800" smtClean="0"/>
            </a:br>
            <a:r>
              <a:rPr lang="en-US" sz="1800" smtClean="0">
                <a:hlinkClick r:id="rId4"/>
              </a:rPr>
              <a:t>www.codemap.com</a:t>
            </a:r>
            <a:r>
              <a:rPr lang="en-US" sz="1800" smtClean="0"/>
              <a:t> </a:t>
            </a:r>
            <a:br>
              <a:rPr lang="en-US" sz="1800" smtClean="0"/>
            </a:br>
            <a:r>
              <a:rPr lang="en-US" sz="1800" smtClean="0"/>
              <a:t>847-381-5465 </a:t>
            </a:r>
            <a:endParaRPr lang="en-US" sz="1800" b="1" smtClean="0"/>
          </a:p>
          <a:p>
            <a:pPr>
              <a:lnSpc>
                <a:spcPct val="80000"/>
              </a:lnSpc>
            </a:pPr>
            <a:r>
              <a:rPr lang="en-US" sz="1800" b="1" smtClean="0"/>
              <a:t>LabTestsOnline.com (American Association for Clinical Chemistry) </a:t>
            </a:r>
            <a:r>
              <a:rPr lang="en-US" sz="1800" smtClean="0"/>
              <a:t/>
            </a:r>
            <a:br>
              <a:rPr lang="en-US" sz="1800" smtClean="0"/>
            </a:br>
            <a:r>
              <a:rPr lang="en-US" sz="1800" smtClean="0">
                <a:hlinkClick r:id="rId5"/>
              </a:rPr>
              <a:t>www.labtestsonline.com</a:t>
            </a:r>
            <a:r>
              <a:rPr lang="en-US" sz="1800" smtClean="0"/>
              <a:t> </a:t>
            </a:r>
            <a:endParaRPr lang="en-US" sz="1800" b="1" smtClean="0"/>
          </a:p>
          <a:p>
            <a:pPr>
              <a:lnSpc>
                <a:spcPct val="80000"/>
              </a:lnSpc>
            </a:pPr>
            <a:r>
              <a:rPr lang="en-US" sz="1800" b="1" smtClean="0"/>
              <a:t>LabUniversity® (COLA)</a:t>
            </a:r>
            <a:r>
              <a:rPr lang="en-US" sz="1800" smtClean="0"/>
              <a:t/>
            </a:r>
            <a:br>
              <a:rPr lang="en-US" sz="1800" smtClean="0"/>
            </a:br>
            <a:r>
              <a:rPr lang="en-US" sz="1800" smtClean="0">
                <a:hlinkClick r:id="rId6"/>
              </a:rPr>
              <a:t>www.labuniversity.org</a:t>
            </a:r>
            <a:r>
              <a:rPr lang="en-US" sz="1800" smtClean="0"/>
              <a:t> </a:t>
            </a:r>
            <a:br>
              <a:rPr lang="en-US" sz="1800" smtClean="0"/>
            </a:br>
            <a:r>
              <a:rPr lang="en-US" sz="1800" smtClean="0"/>
              <a:t>800-981-9883 </a:t>
            </a:r>
            <a:endParaRPr lang="en-US" sz="1800" b="1" smtClean="0"/>
          </a:p>
          <a:p>
            <a:pPr>
              <a:lnSpc>
                <a:spcPct val="80000"/>
              </a:lnSpc>
            </a:pPr>
            <a:r>
              <a:rPr lang="en-US" sz="1800" b="1" smtClean="0"/>
              <a:t>OSHA Watch (Quality America)</a:t>
            </a:r>
            <a:r>
              <a:rPr lang="en-US" sz="1800" smtClean="0"/>
              <a:t/>
            </a:r>
            <a:br>
              <a:rPr lang="en-US" sz="1800" smtClean="0"/>
            </a:br>
            <a:r>
              <a:rPr lang="en-US" sz="1800" smtClean="0">
                <a:hlinkClick r:id="rId7"/>
              </a:rPr>
              <a:t>www.quality-america.com</a:t>
            </a:r>
            <a:r>
              <a:rPr lang="en-US" sz="1800" smtClean="0"/>
              <a:t> </a:t>
            </a:r>
            <a:br>
              <a:rPr lang="en-US" sz="1800" smtClean="0"/>
            </a:br>
            <a:r>
              <a:rPr lang="en-US" sz="1800" smtClean="0"/>
              <a:t>800-946-9956 </a:t>
            </a:r>
          </a:p>
          <a:p>
            <a:pPr eaLnBrk="1" hangingPunct="1">
              <a:lnSpc>
                <a:spcPct val="80000"/>
              </a:lnSpc>
            </a:pPr>
            <a:endParaRPr 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i="1" dirty="0" smtClean="0">
                <a:solidFill>
                  <a:srgbClr val="008080"/>
                </a:solidFill>
              </a:rPr>
              <a:t>Ownership &amp; Responsibilities</a:t>
            </a:r>
          </a:p>
        </p:txBody>
      </p:sp>
      <p:sp>
        <p:nvSpPr>
          <p:cNvPr id="3" name="Content Placeholder 2"/>
          <p:cNvSpPr>
            <a:spLocks noGrp="1"/>
          </p:cNvSpPr>
          <p:nvPr>
            <p:ph idx="1"/>
          </p:nvPr>
        </p:nvSpPr>
        <p:spPr>
          <a:xfrm>
            <a:off x="304800" y="1676400"/>
            <a:ext cx="8610600" cy="4572000"/>
          </a:xfrm>
        </p:spPr>
        <p:txBody>
          <a:bodyPr/>
          <a:lstStyle/>
          <a:p>
            <a:pPr>
              <a:defRPr/>
            </a:pPr>
            <a:r>
              <a:rPr lang="en-US" sz="2000" dirty="0" smtClean="0"/>
              <a:t>In HealthPartners Clinic laboratory’s </a:t>
            </a:r>
            <a:r>
              <a:rPr lang="en-US" sz="2000" dirty="0"/>
              <a:t>Q</a:t>
            </a:r>
            <a:r>
              <a:rPr lang="en-US" sz="2000" dirty="0" smtClean="0"/>
              <a:t>uality </a:t>
            </a:r>
            <a:r>
              <a:rPr lang="en-US" sz="2000" dirty="0"/>
              <a:t>A</a:t>
            </a:r>
            <a:r>
              <a:rPr lang="en-US" sz="2000" dirty="0" smtClean="0"/>
              <a:t>ssurance is every staff member’s responsibility to manage and participate in to ensure quality testing and accurate result reporting.  </a:t>
            </a:r>
          </a:p>
          <a:p>
            <a:pPr>
              <a:defRPr/>
            </a:pPr>
            <a:r>
              <a:rPr lang="en-US" sz="2000" dirty="0" smtClean="0"/>
              <a:t>Maintaining Quality Assurance in a laboratory requires all staff to follow established policies and procedures as written. Including;</a:t>
            </a:r>
          </a:p>
          <a:p>
            <a:pPr lvl="1">
              <a:defRPr/>
            </a:pPr>
            <a:r>
              <a:rPr lang="en-US" sz="2000" dirty="0" smtClean="0"/>
              <a:t>Documentation of daily maintenance (temperatures, start-up, shut-down)</a:t>
            </a:r>
          </a:p>
          <a:p>
            <a:pPr lvl="1">
              <a:defRPr/>
            </a:pPr>
            <a:r>
              <a:rPr lang="en-US" sz="2000" dirty="0" smtClean="0"/>
              <a:t>Documentation of daily Quality Control (hematology, urinalysis, glucose)</a:t>
            </a:r>
          </a:p>
          <a:p>
            <a:pPr lvl="1">
              <a:defRPr/>
            </a:pPr>
            <a:r>
              <a:rPr lang="en-US" sz="2000" dirty="0" smtClean="0"/>
              <a:t>Monthly maintenance</a:t>
            </a:r>
          </a:p>
          <a:p>
            <a:pPr lvl="1">
              <a:defRPr/>
            </a:pPr>
            <a:r>
              <a:rPr lang="en-US" sz="2000" dirty="0" smtClean="0"/>
              <a:t>Monthly Quality Control for Kit Tests (performed on the first day of the month the clinic is open)</a:t>
            </a:r>
          </a:p>
          <a:p>
            <a:pPr>
              <a:defRPr/>
            </a:pPr>
            <a:r>
              <a:rPr lang="en-US" sz="2000" dirty="0" smtClean="0"/>
              <a:t>Documentation of all required information, </a:t>
            </a:r>
          </a:p>
          <a:p>
            <a:pPr lvl="1">
              <a:defRPr/>
            </a:pPr>
            <a:r>
              <a:rPr lang="en-US" sz="2000" dirty="0" smtClean="0"/>
              <a:t>Date, time, lot number, expiration dates, open dates, acceptable ranges, etc.</a:t>
            </a:r>
          </a:p>
          <a:p>
            <a:pPr marL="457200" lvl="1" indent="0">
              <a:buFont typeface="Arial" charset="0"/>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25562"/>
          </a:xfrm>
        </p:spPr>
        <p:txBody>
          <a:bodyPr/>
          <a:lstStyle/>
          <a:p>
            <a:r>
              <a:rPr lang="en-US" i="1" dirty="0" smtClean="0">
                <a:solidFill>
                  <a:srgbClr val="008080"/>
                </a:solidFill>
              </a:rPr>
              <a:t>Quality Assurance vs. </a:t>
            </a:r>
            <a:br>
              <a:rPr lang="en-US" i="1" dirty="0" smtClean="0">
                <a:solidFill>
                  <a:srgbClr val="008080"/>
                </a:solidFill>
              </a:rPr>
            </a:br>
            <a:r>
              <a:rPr lang="en-US" i="1" dirty="0" smtClean="0">
                <a:solidFill>
                  <a:srgbClr val="008080"/>
                </a:solidFill>
              </a:rPr>
              <a:t>Quality Control</a:t>
            </a:r>
            <a:endParaRPr lang="en-US" i="1" dirty="0">
              <a:solidFill>
                <a:srgbClr val="008080"/>
              </a:solidFill>
            </a:endParaRPr>
          </a:p>
        </p:txBody>
      </p:sp>
      <p:sp>
        <p:nvSpPr>
          <p:cNvPr id="3" name="Content Placeholder 2"/>
          <p:cNvSpPr>
            <a:spLocks noGrp="1"/>
          </p:cNvSpPr>
          <p:nvPr>
            <p:ph idx="1"/>
          </p:nvPr>
        </p:nvSpPr>
        <p:spPr>
          <a:xfrm>
            <a:off x="457200" y="2332037"/>
            <a:ext cx="8229600" cy="3306763"/>
          </a:xfrm>
        </p:spPr>
        <p:txBody>
          <a:bodyPr/>
          <a:lstStyle/>
          <a:p>
            <a:r>
              <a:rPr lang="en-US" dirty="0"/>
              <a:t>Quality </a:t>
            </a:r>
            <a:r>
              <a:rPr lang="en-US" b="1" dirty="0"/>
              <a:t>Assurance</a:t>
            </a:r>
            <a:r>
              <a:rPr lang="en-US" dirty="0"/>
              <a:t> makes sure you are doing the right things, the right way. </a:t>
            </a:r>
            <a:endParaRPr lang="en-US" dirty="0" smtClean="0"/>
          </a:p>
          <a:p>
            <a:pPr marL="0" indent="0">
              <a:buNone/>
            </a:pPr>
            <a:endParaRPr lang="en-US" dirty="0"/>
          </a:p>
          <a:p>
            <a:r>
              <a:rPr lang="en-US" dirty="0"/>
              <a:t>Quality </a:t>
            </a:r>
            <a:r>
              <a:rPr lang="en-US" b="1" dirty="0"/>
              <a:t>Control</a:t>
            </a:r>
            <a:r>
              <a:rPr lang="en-US" dirty="0"/>
              <a:t> makes sure the results of what you've done are what you expected.</a:t>
            </a:r>
          </a:p>
          <a:p>
            <a:pPr marL="0" indent="0">
              <a:buNone/>
            </a:pPr>
            <a:endParaRPr lang="en-US" dirty="0"/>
          </a:p>
        </p:txBody>
      </p:sp>
    </p:spTree>
    <p:extLst>
      <p:ext uri="{BB962C8B-B14F-4D97-AF65-F5344CB8AC3E}">
        <p14:creationId xmlns:p14="http://schemas.microsoft.com/office/powerpoint/2010/main" val="186812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i="1" dirty="0" smtClean="0">
                <a:solidFill>
                  <a:srgbClr val="008080"/>
                </a:solidFill>
              </a:rPr>
              <a:t>What is Quality Control?</a:t>
            </a:r>
            <a:endParaRPr lang="en-US" i="1" dirty="0" smtClean="0">
              <a:solidFill>
                <a:srgbClr val="008080"/>
              </a:solidFill>
            </a:endParaRPr>
          </a:p>
        </p:txBody>
      </p:sp>
      <p:sp>
        <p:nvSpPr>
          <p:cNvPr id="21506" name="Content Placeholder 2"/>
          <p:cNvSpPr>
            <a:spLocks noGrp="1"/>
          </p:cNvSpPr>
          <p:nvPr>
            <p:ph idx="1"/>
          </p:nvPr>
        </p:nvSpPr>
        <p:spPr>
          <a:xfrm>
            <a:off x="457200" y="1828800"/>
            <a:ext cx="8229600" cy="4297363"/>
          </a:xfrm>
        </p:spPr>
        <p:txBody>
          <a:bodyPr/>
          <a:lstStyle/>
          <a:p>
            <a:r>
              <a:rPr lang="en-US" dirty="0" smtClean="0"/>
              <a:t>Quality control in the medical laboratory is a statistical process used to monitor and evaluate the analytical process that produces patient results.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solidFill>
                  <a:srgbClr val="008080"/>
                </a:solidFill>
              </a:rPr>
              <a:t>A Quality </a:t>
            </a:r>
            <a:r>
              <a:rPr lang="en-US" sz="3200" i="1" dirty="0">
                <a:solidFill>
                  <a:srgbClr val="008080"/>
                </a:solidFill>
              </a:rPr>
              <a:t>Control Program </a:t>
            </a:r>
            <a:r>
              <a:rPr lang="en-US" sz="3200" i="1" dirty="0" smtClean="0">
                <a:solidFill>
                  <a:srgbClr val="008080"/>
                </a:solidFill>
              </a:rPr>
              <a:t/>
            </a:r>
            <a:br>
              <a:rPr lang="en-US" sz="3200" i="1" dirty="0" smtClean="0">
                <a:solidFill>
                  <a:srgbClr val="008080"/>
                </a:solidFill>
              </a:rPr>
            </a:br>
            <a:r>
              <a:rPr lang="en-US" sz="3200" i="1" dirty="0" smtClean="0">
                <a:solidFill>
                  <a:srgbClr val="008080"/>
                </a:solidFill>
              </a:rPr>
              <a:t>must specify the following</a:t>
            </a:r>
            <a:endParaRPr lang="en-US" sz="3200" i="1" dirty="0">
              <a:solidFill>
                <a:srgbClr val="008080"/>
              </a:solidFill>
            </a:endParaRPr>
          </a:p>
        </p:txBody>
      </p:sp>
      <p:sp>
        <p:nvSpPr>
          <p:cNvPr id="3" name="Content Placeholder 2"/>
          <p:cNvSpPr>
            <a:spLocks noGrp="1"/>
          </p:cNvSpPr>
          <p:nvPr>
            <p:ph idx="1"/>
          </p:nvPr>
        </p:nvSpPr>
        <p:spPr/>
        <p:txBody>
          <a:bodyPr/>
          <a:lstStyle/>
          <a:p>
            <a:pPr marL="0" indent="0">
              <a:buNone/>
            </a:pPr>
            <a:r>
              <a:rPr lang="en-US" b="1" dirty="0" smtClean="0"/>
              <a:t>• </a:t>
            </a:r>
            <a:r>
              <a:rPr lang="en-US" sz="2800" dirty="0"/>
              <a:t>Type of controls for each test.</a:t>
            </a:r>
          </a:p>
          <a:p>
            <a:pPr marL="0" indent="0">
              <a:buNone/>
            </a:pPr>
            <a:r>
              <a:rPr lang="en-US" sz="2800" b="1" dirty="0"/>
              <a:t>• </a:t>
            </a:r>
            <a:r>
              <a:rPr lang="en-US" sz="2800" dirty="0"/>
              <a:t>Number of controls to run and at what frequency.</a:t>
            </a:r>
          </a:p>
          <a:p>
            <a:pPr marL="0" indent="0">
              <a:buNone/>
            </a:pPr>
            <a:r>
              <a:rPr lang="en-US" sz="2800" b="1" dirty="0"/>
              <a:t>• </a:t>
            </a:r>
            <a:r>
              <a:rPr lang="en-US" sz="2800" dirty="0"/>
              <a:t>Expected range of the control material.</a:t>
            </a:r>
          </a:p>
          <a:p>
            <a:pPr marL="0" indent="0">
              <a:buNone/>
            </a:pPr>
            <a:r>
              <a:rPr lang="en-US" sz="2800" b="1" dirty="0"/>
              <a:t>• </a:t>
            </a:r>
            <a:r>
              <a:rPr lang="en-US" sz="2800" dirty="0"/>
              <a:t>Corrective actions to take in response to out of</a:t>
            </a:r>
          </a:p>
          <a:p>
            <a:pPr marL="400050" lvl="1" indent="0">
              <a:buNone/>
            </a:pPr>
            <a:r>
              <a:rPr lang="en-US" dirty="0"/>
              <a:t>control situations.</a:t>
            </a:r>
          </a:p>
          <a:p>
            <a:pPr marL="0" indent="0">
              <a:buNone/>
            </a:pPr>
            <a:r>
              <a:rPr lang="en-US" sz="2800" b="1" dirty="0"/>
              <a:t>• </a:t>
            </a:r>
            <a:r>
              <a:rPr lang="en-US" sz="2800" dirty="0"/>
              <a:t>Process of proper documentation and periodic</a:t>
            </a:r>
          </a:p>
          <a:p>
            <a:pPr marL="400050" lvl="1" indent="0">
              <a:buNone/>
            </a:pPr>
            <a:r>
              <a:rPr lang="en-US" dirty="0"/>
              <a:t>review by the laboratory director.</a:t>
            </a:r>
          </a:p>
        </p:txBody>
      </p:sp>
    </p:spTree>
    <p:extLst>
      <p:ext uri="{BB962C8B-B14F-4D97-AF65-F5344CB8AC3E}">
        <p14:creationId xmlns:p14="http://schemas.microsoft.com/office/powerpoint/2010/main" val="3858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1325562"/>
          </a:xfrm>
        </p:spPr>
        <p:txBody>
          <a:bodyPr/>
          <a:lstStyle/>
          <a:p>
            <a:r>
              <a:rPr lang="en-US" sz="3600" b="1" dirty="0" smtClean="0"/>
              <a:t/>
            </a:r>
            <a:br>
              <a:rPr lang="en-US" sz="3600" b="1" dirty="0" smtClean="0"/>
            </a:br>
            <a:r>
              <a:rPr lang="en-US" sz="3600" i="1" dirty="0" smtClean="0">
                <a:solidFill>
                  <a:srgbClr val="008080"/>
                </a:solidFill>
              </a:rPr>
              <a:t>Quality Control = </a:t>
            </a:r>
            <a:r>
              <a:rPr lang="en-US" sz="3600" b="1" i="1" dirty="0" smtClean="0">
                <a:solidFill>
                  <a:srgbClr val="008080"/>
                </a:solidFill>
              </a:rPr>
              <a:t>Statistical Process</a:t>
            </a:r>
            <a:r>
              <a:rPr lang="en-US" b="1" dirty="0" smtClean="0"/>
              <a:t/>
            </a:r>
            <a:br>
              <a:rPr lang="en-US" b="1" dirty="0" smtClean="0"/>
            </a:br>
            <a:endParaRPr lang="en-US" dirty="0" smtClean="0"/>
          </a:p>
        </p:txBody>
      </p:sp>
      <p:sp>
        <p:nvSpPr>
          <p:cNvPr id="3" name="Content Placeholder 2"/>
          <p:cNvSpPr>
            <a:spLocks noGrp="1"/>
          </p:cNvSpPr>
          <p:nvPr>
            <p:ph idx="1"/>
          </p:nvPr>
        </p:nvSpPr>
        <p:spPr>
          <a:xfrm>
            <a:off x="304800" y="1600200"/>
            <a:ext cx="8610600" cy="4525963"/>
          </a:xfrm>
          <a:ln w="57150"/>
        </p:spPr>
        <p:txBody>
          <a:bodyPr/>
          <a:lstStyle/>
          <a:p>
            <a:pPr marL="0" indent="0">
              <a:buNone/>
              <a:defRPr/>
            </a:pPr>
            <a:r>
              <a:rPr lang="en-US" sz="2800" dirty="0" smtClean="0"/>
              <a:t>Quality Control </a:t>
            </a:r>
            <a:r>
              <a:rPr lang="en-US" sz="2800" dirty="0"/>
              <a:t>results are used to validate whether the instrument or test kit are operating within pre-defined specifications, inferring that patient test results are reliable. Once the test system is validated, patient results can then be used for diagnosis, prognosis, or treatment planning</a:t>
            </a:r>
            <a:r>
              <a:rPr lang="en-US" sz="2800" dirty="0" smtClean="0"/>
              <a:t>. Required processes for Quality Control are;</a:t>
            </a:r>
            <a:endParaRPr lang="en-US" sz="2800" dirty="0"/>
          </a:p>
          <a:p>
            <a:pPr marL="514350" indent="-514350">
              <a:buFont typeface="+mj-lt"/>
              <a:buAutoNum type="arabicPeriod"/>
              <a:defRPr/>
            </a:pPr>
            <a:r>
              <a:rPr lang="en-US" sz="2800" b="1" dirty="0" smtClean="0"/>
              <a:t>Regular </a:t>
            </a:r>
            <a:r>
              <a:rPr lang="en-US" sz="2800" b="1" dirty="0"/>
              <a:t>testing of </a:t>
            </a:r>
            <a:r>
              <a:rPr lang="en-US" sz="2800" b="1" dirty="0" smtClean="0"/>
              <a:t>quality control </a:t>
            </a:r>
            <a:r>
              <a:rPr lang="en-US" sz="2800" b="1" dirty="0"/>
              <a:t>products </a:t>
            </a:r>
            <a:r>
              <a:rPr lang="en-US" sz="2800" b="1" dirty="0" smtClean="0"/>
              <a:t>along with </a:t>
            </a:r>
            <a:r>
              <a:rPr lang="en-US" sz="2800" b="1" dirty="0"/>
              <a:t>patient samples</a:t>
            </a:r>
            <a:r>
              <a:rPr lang="en-US" sz="2800" b="1" dirty="0" smtClean="0"/>
              <a:t>. </a:t>
            </a:r>
          </a:p>
          <a:p>
            <a:pPr marL="514350" indent="-514350">
              <a:buFont typeface="+mj-lt"/>
              <a:buAutoNum type="arabicPeriod"/>
              <a:defRPr/>
            </a:pPr>
            <a:r>
              <a:rPr lang="en-US" sz="2800" b="1" dirty="0" smtClean="0"/>
              <a:t>Comparison </a:t>
            </a:r>
            <a:r>
              <a:rPr lang="en-US" sz="2800" b="1" dirty="0"/>
              <a:t>of </a:t>
            </a:r>
            <a:r>
              <a:rPr lang="en-US" sz="2800" b="1" dirty="0" smtClean="0"/>
              <a:t>quality control </a:t>
            </a:r>
            <a:r>
              <a:rPr lang="en-US" sz="2800" b="1" dirty="0"/>
              <a:t>results to </a:t>
            </a:r>
            <a:r>
              <a:rPr lang="en-US" sz="2800" b="1" dirty="0" smtClean="0"/>
              <a:t>specific statistical </a:t>
            </a:r>
            <a:r>
              <a:rPr lang="en-US" sz="2800" b="1" dirty="0"/>
              <a:t>limits (ranges</a:t>
            </a:r>
            <a:r>
              <a:rPr lang="en-US" sz="2800" b="1" dirty="0" smtClean="0"/>
              <a:t>). </a:t>
            </a:r>
            <a:endParaRPr lang="en-US" sz="2000" dirty="0" smtClean="0"/>
          </a:p>
          <a:p>
            <a:pPr>
              <a:defRPr/>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8080"/>
                </a:solidFill>
              </a:rPr>
              <a:t>The Three Phases of Testing </a:t>
            </a:r>
          </a:p>
        </p:txBody>
      </p:sp>
      <p:sp>
        <p:nvSpPr>
          <p:cNvPr id="3" name="Content Placeholder 2"/>
          <p:cNvSpPr>
            <a:spLocks noGrp="1"/>
          </p:cNvSpPr>
          <p:nvPr>
            <p:ph idx="1"/>
          </p:nvPr>
        </p:nvSpPr>
        <p:spPr/>
        <p:txBody>
          <a:bodyPr/>
          <a:lstStyle/>
          <a:p>
            <a:pPr marL="457200" indent="-457200">
              <a:buFont typeface="+mj-lt"/>
              <a:buAutoNum type="arabicPeriod"/>
            </a:pPr>
            <a:r>
              <a:rPr lang="en-US" sz="2800" dirty="0" smtClean="0"/>
              <a:t>Pre-analytic Phase</a:t>
            </a:r>
          </a:p>
          <a:p>
            <a:pPr marL="457200" indent="-457200">
              <a:buFont typeface="+mj-lt"/>
              <a:buAutoNum type="arabicPeriod"/>
            </a:pPr>
            <a:r>
              <a:rPr lang="en-US" sz="2800" dirty="0" smtClean="0"/>
              <a:t>Analytic Phase</a:t>
            </a:r>
          </a:p>
          <a:p>
            <a:pPr marL="457200" indent="-457200">
              <a:buFont typeface="+mj-lt"/>
              <a:buAutoNum type="arabicPeriod"/>
            </a:pPr>
            <a:r>
              <a:rPr lang="en-US" sz="2800" dirty="0" smtClean="0"/>
              <a:t>Post-analytic Phase</a:t>
            </a:r>
          </a:p>
          <a:p>
            <a:pPr marL="0" indent="0">
              <a:buNone/>
            </a:pPr>
            <a:endParaRPr lang="en-US" sz="2400" dirty="0"/>
          </a:p>
          <a:p>
            <a:pPr marL="0" indent="0">
              <a:buNone/>
            </a:pPr>
            <a:r>
              <a:rPr lang="en-US" sz="2800" i="1" u="sng" dirty="0">
                <a:solidFill>
                  <a:srgbClr val="008080"/>
                </a:solidFill>
              </a:rPr>
              <a:t>Pre-analytic </a:t>
            </a:r>
            <a:r>
              <a:rPr lang="en-US" sz="2800" i="1" u="sng" dirty="0" smtClean="0">
                <a:solidFill>
                  <a:srgbClr val="008080"/>
                </a:solidFill>
              </a:rPr>
              <a:t>Phase</a:t>
            </a:r>
            <a:endParaRPr lang="en-US" sz="2800" i="1" u="sng" dirty="0">
              <a:solidFill>
                <a:srgbClr val="008080"/>
              </a:solidFill>
            </a:endParaRPr>
          </a:p>
          <a:p>
            <a:pPr marL="0" indent="0">
              <a:buNone/>
            </a:pPr>
            <a:r>
              <a:rPr lang="en-US" sz="2000" dirty="0" smtClean="0"/>
              <a:t>The </a:t>
            </a:r>
            <a:r>
              <a:rPr lang="en-US" sz="2000" dirty="0"/>
              <a:t>pre-analytic phase of testing refers to all processes from the test order until the sample arrives at the bench for testing. It includes the test order, patient preparation, sample collection, handling, transportation, storage, and </a:t>
            </a:r>
            <a:r>
              <a:rPr lang="en-US" sz="2000" dirty="0" smtClean="0"/>
              <a:t>login. The </a:t>
            </a:r>
            <a:r>
              <a:rPr lang="en-US" sz="2000" dirty="0"/>
              <a:t>highest fraction of errors tend to happen in the pre-analytic phase. This is because there are more manual, error-prone steps in the pre-analytic process. </a:t>
            </a:r>
            <a:endParaRPr lang="en-US" sz="1600" dirty="0"/>
          </a:p>
        </p:txBody>
      </p:sp>
    </p:spTree>
    <p:extLst>
      <p:ext uri="{BB962C8B-B14F-4D97-AF65-F5344CB8AC3E}">
        <p14:creationId xmlns:p14="http://schemas.microsoft.com/office/powerpoint/2010/main" val="1634809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2537</Words>
  <Application>Microsoft Office PowerPoint</Application>
  <PresentationFormat>On-screen Show (4:3)</PresentationFormat>
  <Paragraphs>246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What is Quality Assurance?</vt:lpstr>
      <vt:lpstr>HealthPartners/GHI  Laboratory Quality Assurance Plan </vt:lpstr>
      <vt:lpstr>Ownership &amp; Responsibilities</vt:lpstr>
      <vt:lpstr>Quality Assurance vs.  Quality Control</vt:lpstr>
      <vt:lpstr>What is Quality Control?</vt:lpstr>
      <vt:lpstr>A Quality Control Program  must specify the following</vt:lpstr>
      <vt:lpstr> Quality Control = Statistical Process </vt:lpstr>
      <vt:lpstr>The Three Phases of Testing </vt:lpstr>
      <vt:lpstr>Analytic Phase</vt:lpstr>
      <vt:lpstr>Post-analytic Phase</vt:lpstr>
      <vt:lpstr>Laboratory Technical Consultant’s Role in Quality Assurance </vt:lpstr>
      <vt:lpstr>Why do laboratory errors occur?</vt:lpstr>
      <vt:lpstr>Regular Testing</vt:lpstr>
      <vt:lpstr>How to Evaluate Quality Control</vt:lpstr>
      <vt:lpstr>QC Results “Out-of-Control”</vt:lpstr>
      <vt:lpstr>Quality Control Corrective Actions</vt:lpstr>
      <vt:lpstr>QC Corrective Actions &amp; Critical Thinking</vt:lpstr>
      <vt:lpstr>Troubleshoot the analyzer</vt:lpstr>
      <vt:lpstr>HemoCue QC Errors</vt:lpstr>
      <vt:lpstr>Urine Quality Control</vt:lpstr>
      <vt:lpstr>Manufacturer’s Acceptable Range</vt:lpstr>
      <vt:lpstr>PowerPoint Presentation</vt:lpstr>
      <vt:lpstr>Out-of-Control</vt:lpstr>
      <vt:lpstr>Analyzer Troubleshooting –  Critical Thinking</vt:lpstr>
      <vt:lpstr>Temperature</vt:lpstr>
      <vt:lpstr>PowerPoint Presentation</vt:lpstr>
      <vt:lpstr>Temperature Corrective Action</vt:lpstr>
      <vt:lpstr>Patient Test Result Documentation</vt:lpstr>
      <vt:lpstr>Missing Patient Test Result</vt:lpstr>
      <vt:lpstr>Summary</vt:lpstr>
      <vt:lpstr> Regulatory Information - 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 </vt:lpstr>
      <vt:lpstr> Newsletters-There are several clinical laboratory magazines  that cover topics in laboratory medicine. </vt:lpstr>
      <vt:lpstr>Professional Management Organizations There are several organizations that focus on  management of a clinical laboratory. </vt:lpstr>
    </vt:vector>
  </TitlesOfParts>
  <Company>HealthPartners,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kekaestner</dc:creator>
  <cp:lastModifiedBy>kekaestner</cp:lastModifiedBy>
  <cp:revision>86</cp:revision>
  <dcterms:created xsi:type="dcterms:W3CDTF">2014-05-20T12:57:04Z</dcterms:created>
  <dcterms:modified xsi:type="dcterms:W3CDTF">2014-11-10T18:35:37Z</dcterms:modified>
</cp:coreProperties>
</file>