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10"/>
  </p:notesMasterIdLst>
  <p:handoutMasterIdLst>
    <p:handoutMasterId r:id="rId11"/>
  </p:handoutMasterIdLst>
  <p:sldIdLst>
    <p:sldId id="271" r:id="rId2"/>
    <p:sldId id="272" r:id="rId3"/>
    <p:sldId id="273" r:id="rId4"/>
    <p:sldId id="280" r:id="rId5"/>
    <p:sldId id="278" r:id="rId6"/>
    <p:sldId id="274" r:id="rId7"/>
    <p:sldId id="275" r:id="rId8"/>
    <p:sldId id="279" r:id="rId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2A92"/>
    <a:srgbClr val="522398"/>
    <a:srgbClr val="3D7EDB"/>
    <a:srgbClr val="A1A1A4"/>
    <a:srgbClr val="009B48"/>
    <a:srgbClr val="4E84C4"/>
    <a:srgbClr val="00A160"/>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snapToObjects="1">
      <p:cViewPr varScale="1">
        <p:scale>
          <a:sx n="110" d="100"/>
          <a:sy n="110" d="100"/>
        </p:scale>
        <p:origin x="-1656"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5639DE-F99D-4553-93CC-CCF3A4C2947B}" type="datetimeFigureOut">
              <a:rPr lang="en-US" smtClean="0"/>
              <a:pPr/>
              <a:t>2/18/2017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A4D1ED8-37D3-47F4-B969-B7FF8515EB8C}" type="slidenum">
              <a:rPr lang="en-US" smtClean="0"/>
              <a:pPr/>
              <a:t>‹#›</a:t>
            </a:fld>
            <a:endParaRPr lang="en-US"/>
          </a:p>
        </p:txBody>
      </p:sp>
    </p:spTree>
    <p:extLst>
      <p:ext uri="{BB962C8B-B14F-4D97-AF65-F5344CB8AC3E}">
        <p14:creationId xmlns:p14="http://schemas.microsoft.com/office/powerpoint/2010/main" val="24083566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ＭＳ Ｐゴシック"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D477CE6-0A5B-459A-BA70-28FDF378FCBC}" type="datetimeFigureOut">
              <a:rPr lang="en-US"/>
              <a:pPr>
                <a:defRPr/>
              </a:pPr>
              <a:t>2/18/2017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ＭＳ Ｐゴシック"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F18682E-A3D8-4872-BFEE-E14AAA6FCCE0}" type="slidenum">
              <a:rPr lang="en-US"/>
              <a:pPr/>
              <a:t>‹#›</a:t>
            </a:fld>
            <a:endParaRPr lang="en-US"/>
          </a:p>
        </p:txBody>
      </p:sp>
    </p:spTree>
    <p:extLst>
      <p:ext uri="{BB962C8B-B14F-4D97-AF65-F5344CB8AC3E}">
        <p14:creationId xmlns:p14="http://schemas.microsoft.com/office/powerpoint/2010/main" val="29136147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bwMode="white">
          <a:xfrm>
            <a:off x="6870700" y="6033293"/>
            <a:ext cx="2000584" cy="6461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9556" y="3557671"/>
            <a:ext cx="6084888" cy="965212"/>
          </a:xfrm>
        </p:spPr>
        <p:txBody>
          <a:bodyPr/>
          <a:lstStyle>
            <a:lvl1pPr algn="ctr">
              <a:defRPr sz="3500">
                <a:solidFill>
                  <a:schemeClr val="tx1">
                    <a:lumMod val="75000"/>
                    <a:lumOff val="25000"/>
                  </a:schemeClr>
                </a:solidFill>
                <a:latin typeface="Calibri"/>
                <a:cs typeface="Calibri"/>
              </a:defRPr>
            </a:lvl1pPr>
          </a:lstStyle>
          <a:p>
            <a:r>
              <a:rPr lang="en-US" smtClean="0"/>
              <a:t>Click to edit Master title style</a:t>
            </a:r>
            <a:endParaRPr lang="en-US" dirty="0"/>
          </a:p>
        </p:txBody>
      </p:sp>
      <p:sp>
        <p:nvSpPr>
          <p:cNvPr id="3" name="Subtitle 2"/>
          <p:cNvSpPr>
            <a:spLocks noGrp="1"/>
          </p:cNvSpPr>
          <p:nvPr>
            <p:ph type="subTitle" idx="1"/>
          </p:nvPr>
        </p:nvSpPr>
        <p:spPr>
          <a:xfrm>
            <a:off x="1529557" y="4599330"/>
            <a:ext cx="6084888" cy="737937"/>
          </a:xfrm>
        </p:spPr>
        <p:txBody>
          <a:bodyPr/>
          <a:lstStyle>
            <a:lvl1pPr marL="0" indent="0" algn="ctr">
              <a:buNone/>
              <a:defRPr sz="2500">
                <a:solidFill>
                  <a:schemeClr val="tx1">
                    <a:tint val="7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Rectangle 9"/>
          <p:cNvSpPr/>
          <p:nvPr userDrawn="1"/>
        </p:nvSpPr>
        <p:spPr>
          <a:xfrm>
            <a:off x="0" y="5463634"/>
            <a:ext cx="9144000" cy="1394366"/>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HP_Logomark_color.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64367" y="5868326"/>
            <a:ext cx="1024758" cy="685800"/>
          </a:xfrm>
          <a:prstGeom prst="rect">
            <a:avLst/>
          </a:prstGeom>
        </p:spPr>
      </p:pic>
    </p:spTree>
    <p:extLst>
      <p:ext uri="{BB962C8B-B14F-4D97-AF65-F5344CB8AC3E}">
        <p14:creationId xmlns:p14="http://schemas.microsoft.com/office/powerpoint/2010/main" val="32082029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9" name="Rectangle 8"/>
          <p:cNvSpPr/>
          <p:nvPr userDrawn="1"/>
        </p:nvSpPr>
        <p:spPr bwMode="white">
          <a:xfrm>
            <a:off x="0" y="-25400"/>
            <a:ext cx="9144000" cy="16748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457200" y="6332386"/>
            <a:ext cx="1687282"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64DF820E-36D8-4D07-BCB3-2233D1770D4F}" type="datetime1">
              <a:rPr lang="en-US" smtClean="0"/>
              <a:pPr>
                <a:defRPr/>
              </a:pPr>
              <a:t>2/18/2017</a:t>
            </a:fld>
            <a:r>
              <a:rPr lang="en-US" dirty="0" smtClean="0"/>
              <a:t>  |  </a:t>
            </a:r>
            <a:fld id="{7F78C99D-AA55-46FA-8ABE-0AAEA23F020C}" type="slidenum">
              <a:rPr lang="en-US" smtClean="0"/>
              <a:pPr>
                <a:defRPr/>
              </a:pPr>
              <a:t>‹#›</a:t>
            </a:fld>
            <a:endParaRPr lang="en-US" dirty="0" smtClean="0"/>
          </a:p>
        </p:txBody>
      </p:sp>
      <p:sp>
        <p:nvSpPr>
          <p:cNvPr id="7" name="Footer Placeholder 4"/>
          <p:cNvSpPr>
            <a:spLocks noGrp="1"/>
          </p:cNvSpPr>
          <p:nvPr>
            <p:ph type="ftr" sz="quarter" idx="3"/>
          </p:nvPr>
        </p:nvSpPr>
        <p:spPr>
          <a:xfrm>
            <a:off x="6661072" y="6332386"/>
            <a:ext cx="202572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Tree>
    <p:extLst>
      <p:ext uri="{BB962C8B-B14F-4D97-AF65-F5344CB8AC3E}">
        <p14:creationId xmlns:p14="http://schemas.microsoft.com/office/powerpoint/2010/main" val="310345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Title 1"/>
          <p:cNvSpPr>
            <a:spLocks noGrp="1"/>
          </p:cNvSpPr>
          <p:nvPr>
            <p:ph type="ctrTitle"/>
          </p:nvPr>
        </p:nvSpPr>
        <p:spPr>
          <a:xfrm>
            <a:off x="678096" y="1675596"/>
            <a:ext cx="8008704" cy="1470025"/>
          </a:xfrm>
        </p:spPr>
        <p:txBody>
          <a:bodyPr/>
          <a:lstStyle>
            <a:lvl1pPr algn="ctr">
              <a:defRPr sz="3800">
                <a:solidFill>
                  <a:schemeClr val="tx1">
                    <a:lumMod val="75000"/>
                    <a:lumOff val="25000"/>
                  </a:schemeClr>
                </a:solidFill>
                <a:latin typeface="Calibri"/>
                <a:cs typeface="Calibri"/>
              </a:defRPr>
            </a:lvl1pPr>
          </a:lstStyle>
          <a:p>
            <a:r>
              <a:rPr lang="en-US" smtClean="0"/>
              <a:t>Click to edit Master title style</a:t>
            </a:r>
            <a:endParaRPr lang="en-US" dirty="0"/>
          </a:p>
        </p:txBody>
      </p:sp>
      <p:sp>
        <p:nvSpPr>
          <p:cNvPr id="7" name="Subtitle 2"/>
          <p:cNvSpPr>
            <a:spLocks noGrp="1"/>
          </p:cNvSpPr>
          <p:nvPr>
            <p:ph type="subTitle" idx="1"/>
          </p:nvPr>
        </p:nvSpPr>
        <p:spPr>
          <a:xfrm>
            <a:off x="678096" y="3714003"/>
            <a:ext cx="8008704" cy="1316755"/>
          </a:xfrm>
        </p:spPr>
        <p:txBody>
          <a:bodyPr/>
          <a:lstStyle>
            <a:lvl1pPr marL="0" indent="0" algn="ctr">
              <a:buNone/>
              <a:defRPr sz="2800">
                <a:solidFill>
                  <a:schemeClr val="tx1">
                    <a:tint val="7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Rectangle 15"/>
          <p:cNvSpPr/>
          <p:nvPr userDrawn="1"/>
        </p:nvSpPr>
        <p:spPr bwMode="white">
          <a:xfrm>
            <a:off x="0" y="-25400"/>
            <a:ext cx="9144000" cy="16748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457200" y="6332386"/>
            <a:ext cx="1687282"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64DF820E-36D8-4D07-BCB3-2233D1770D4F}" type="datetime1">
              <a:rPr lang="en-US" smtClean="0"/>
              <a:pPr>
                <a:defRPr/>
              </a:pPr>
              <a:t>2/18/2017</a:t>
            </a:fld>
            <a:r>
              <a:rPr lang="en-US" dirty="0" smtClean="0"/>
              <a:t>  |  </a:t>
            </a:r>
            <a:fld id="{7F78C99D-AA55-46FA-8ABE-0AAEA23F020C}" type="slidenum">
              <a:rPr lang="en-US" smtClean="0"/>
              <a:pPr>
                <a:defRPr/>
              </a:pPr>
              <a:t>‹#›</a:t>
            </a:fld>
            <a:endParaRPr lang="en-US" dirty="0" smtClean="0"/>
          </a:p>
        </p:txBody>
      </p:sp>
      <p:sp>
        <p:nvSpPr>
          <p:cNvPr id="9" name="Footer Placeholder 4"/>
          <p:cNvSpPr>
            <a:spLocks noGrp="1"/>
          </p:cNvSpPr>
          <p:nvPr>
            <p:ph type="ftr" sz="quarter" idx="3"/>
          </p:nvPr>
        </p:nvSpPr>
        <p:spPr>
          <a:xfrm>
            <a:off x="6661072" y="6332386"/>
            <a:ext cx="202572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Tree>
    <p:extLst>
      <p:ext uri="{BB962C8B-B14F-4D97-AF65-F5344CB8AC3E}">
        <p14:creationId xmlns:p14="http://schemas.microsoft.com/office/powerpoint/2010/main" val="26453080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Bar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400" b="0"/>
            </a:lvl1pPr>
          </a:lstStyle>
          <a:p>
            <a:r>
              <a:rPr lang="en-US" smtClean="0"/>
              <a:t>Click to edit Master title style</a:t>
            </a:r>
            <a:endParaRPr lang="en-US" dirty="0"/>
          </a:p>
        </p:txBody>
      </p:sp>
      <p:sp>
        <p:nvSpPr>
          <p:cNvPr id="8" name="Content Placeholder 2"/>
          <p:cNvSpPr>
            <a:spLocks noGrp="1"/>
          </p:cNvSpPr>
          <p:nvPr>
            <p:ph idx="1"/>
          </p:nvPr>
        </p:nvSpPr>
        <p:spPr>
          <a:xfrm>
            <a:off x="457200" y="1600201"/>
            <a:ext cx="8229600" cy="43212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2"/>
          </p:nvPr>
        </p:nvSpPr>
        <p:spPr>
          <a:xfrm>
            <a:off x="457200" y="6332386"/>
            <a:ext cx="1687282"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64DF820E-36D8-4D07-BCB3-2233D1770D4F}" type="datetime1">
              <a:rPr lang="en-US" smtClean="0"/>
              <a:pPr>
                <a:defRPr/>
              </a:pPr>
              <a:t>2/18/2017</a:t>
            </a:fld>
            <a:r>
              <a:rPr lang="en-US" dirty="0" smtClean="0"/>
              <a:t>  |  </a:t>
            </a:r>
            <a:fld id="{7F78C99D-AA55-46FA-8ABE-0AAEA23F020C}" type="slidenum">
              <a:rPr lang="en-US" smtClean="0"/>
              <a:pPr>
                <a:defRPr/>
              </a:pPr>
              <a:t>‹#›</a:t>
            </a:fld>
            <a:endParaRPr lang="en-US" dirty="0" smtClean="0"/>
          </a:p>
        </p:txBody>
      </p:sp>
      <p:sp>
        <p:nvSpPr>
          <p:cNvPr id="9" name="Footer Placeholder 4"/>
          <p:cNvSpPr>
            <a:spLocks noGrp="1"/>
          </p:cNvSpPr>
          <p:nvPr>
            <p:ph type="ftr" sz="quarter" idx="3"/>
          </p:nvPr>
        </p:nvSpPr>
        <p:spPr>
          <a:xfrm>
            <a:off x="6661072" y="6332386"/>
            <a:ext cx="202572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Tree>
    <p:extLst>
      <p:ext uri="{BB962C8B-B14F-4D97-AF65-F5344CB8AC3E}">
        <p14:creationId xmlns:p14="http://schemas.microsoft.com/office/powerpoint/2010/main" val="38601969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Bar">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2198" cy="1143000"/>
          </a:xfrm>
        </p:spPr>
        <p:txBody>
          <a:bodyPr>
            <a:normAutofit/>
          </a:bodyPr>
          <a:lstStyle>
            <a:lvl1pPr algn="l">
              <a:defRPr sz="4400" b="0">
                <a:solidFill>
                  <a:srgbClr val="404040"/>
                </a:solidFill>
              </a:defRPr>
            </a:lvl1pPr>
          </a:lstStyle>
          <a:p>
            <a:r>
              <a:rPr lang="en-US" smtClean="0"/>
              <a:t>Click to edit Master title style</a:t>
            </a:r>
            <a:endParaRPr lang="en-US" dirty="0"/>
          </a:p>
        </p:txBody>
      </p:sp>
      <p:sp>
        <p:nvSpPr>
          <p:cNvPr id="5" name="Date Placeholder 3"/>
          <p:cNvSpPr>
            <a:spLocks noGrp="1"/>
          </p:cNvSpPr>
          <p:nvPr>
            <p:ph type="dt" sz="half" idx="2"/>
          </p:nvPr>
        </p:nvSpPr>
        <p:spPr>
          <a:xfrm>
            <a:off x="457200" y="6332386"/>
            <a:ext cx="1687282"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64DF820E-36D8-4D07-BCB3-2233D1770D4F}" type="datetime1">
              <a:rPr lang="en-US" smtClean="0"/>
              <a:pPr>
                <a:defRPr/>
              </a:pPr>
              <a:t>2/18/2017</a:t>
            </a:fld>
            <a:r>
              <a:rPr lang="en-US" dirty="0" smtClean="0"/>
              <a:t>  |  </a:t>
            </a:r>
            <a:fld id="{7F78C99D-AA55-46FA-8ABE-0AAEA23F020C}" type="slidenum">
              <a:rPr lang="en-US" smtClean="0"/>
              <a:pPr>
                <a:defRPr/>
              </a:pPr>
              <a:t>‹#›</a:t>
            </a:fld>
            <a:endParaRPr lang="en-US" dirty="0" smtClean="0"/>
          </a:p>
        </p:txBody>
      </p:sp>
      <p:sp>
        <p:nvSpPr>
          <p:cNvPr id="6" name="Footer Placeholder 4"/>
          <p:cNvSpPr>
            <a:spLocks noGrp="1"/>
          </p:cNvSpPr>
          <p:nvPr>
            <p:ph type="ftr" sz="quarter" idx="3"/>
          </p:nvPr>
        </p:nvSpPr>
        <p:spPr>
          <a:xfrm>
            <a:off x="6661072" y="6332386"/>
            <a:ext cx="202572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Tree>
    <p:extLst>
      <p:ext uri="{BB962C8B-B14F-4D97-AF65-F5344CB8AC3E}">
        <p14:creationId xmlns:p14="http://schemas.microsoft.com/office/powerpoint/2010/main" val="425856744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Block Title">
    <p:spTree>
      <p:nvGrpSpPr>
        <p:cNvPr id="1" name=""/>
        <p:cNvGrpSpPr/>
        <p:nvPr/>
      </p:nvGrpSpPr>
      <p:grpSpPr>
        <a:xfrm>
          <a:off x="0" y="0"/>
          <a:ext cx="0" cy="0"/>
          <a:chOff x="0" y="0"/>
          <a:chExt cx="0" cy="0"/>
        </a:xfrm>
      </p:grpSpPr>
      <p:sp>
        <p:nvSpPr>
          <p:cNvPr id="13" name="Title 1"/>
          <p:cNvSpPr>
            <a:spLocks noGrp="1"/>
          </p:cNvSpPr>
          <p:nvPr>
            <p:ph type="title"/>
          </p:nvPr>
        </p:nvSpPr>
        <p:spPr>
          <a:xfrm>
            <a:off x="457200" y="1301749"/>
            <a:ext cx="7932198" cy="1143000"/>
          </a:xfrm>
        </p:spPr>
        <p:txBody>
          <a:bodyPr/>
          <a:lstStyle>
            <a:lvl1pPr algn="l">
              <a:defRPr b="0">
                <a:solidFill>
                  <a:srgbClr val="404040"/>
                </a:solidFill>
              </a:defRPr>
            </a:lvl1pPr>
          </a:lstStyle>
          <a:p>
            <a:r>
              <a:rPr lang="en-US" smtClean="0"/>
              <a:t>Click to edit Master title style</a:t>
            </a:r>
            <a:endParaRPr lang="en-US" dirty="0"/>
          </a:p>
        </p:txBody>
      </p:sp>
      <p:sp>
        <p:nvSpPr>
          <p:cNvPr id="5" name="Date Placeholder 3"/>
          <p:cNvSpPr>
            <a:spLocks noGrp="1"/>
          </p:cNvSpPr>
          <p:nvPr>
            <p:ph type="dt" sz="half" idx="2"/>
          </p:nvPr>
        </p:nvSpPr>
        <p:spPr>
          <a:xfrm>
            <a:off x="457200" y="6332386"/>
            <a:ext cx="1687282"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64DF820E-36D8-4D07-BCB3-2233D1770D4F}" type="datetime1">
              <a:rPr lang="en-US" smtClean="0"/>
              <a:pPr>
                <a:defRPr/>
              </a:pPr>
              <a:t>2/18/2017</a:t>
            </a:fld>
            <a:r>
              <a:rPr lang="en-US" dirty="0" smtClean="0"/>
              <a:t>  |  </a:t>
            </a:r>
            <a:fld id="{7F78C99D-AA55-46FA-8ABE-0AAEA23F020C}" type="slidenum">
              <a:rPr lang="en-US" smtClean="0"/>
              <a:pPr>
                <a:defRPr/>
              </a:pPr>
              <a:t>‹#›</a:t>
            </a:fld>
            <a:endParaRPr lang="en-US" dirty="0" smtClean="0"/>
          </a:p>
        </p:txBody>
      </p:sp>
      <p:sp>
        <p:nvSpPr>
          <p:cNvPr id="6" name="Footer Placeholder 4"/>
          <p:cNvSpPr>
            <a:spLocks noGrp="1"/>
          </p:cNvSpPr>
          <p:nvPr>
            <p:ph type="ftr" sz="quarter" idx="3"/>
          </p:nvPr>
        </p:nvSpPr>
        <p:spPr>
          <a:xfrm>
            <a:off x="6661072" y="6332386"/>
            <a:ext cx="202572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Tree>
    <p:extLst>
      <p:ext uri="{BB962C8B-B14F-4D97-AF65-F5344CB8AC3E}">
        <p14:creationId xmlns:p14="http://schemas.microsoft.com/office/powerpoint/2010/main" val="536868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Solid Background">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32386"/>
            <a:ext cx="1687282"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64DF820E-36D8-4D07-BCB3-2233D1770D4F}" type="datetime1">
              <a:rPr lang="en-US" smtClean="0"/>
              <a:pPr>
                <a:defRPr/>
              </a:pPr>
              <a:t>2/18/2017</a:t>
            </a:fld>
            <a:r>
              <a:rPr lang="en-US" dirty="0" smtClean="0"/>
              <a:t>  |  </a:t>
            </a:r>
            <a:fld id="{7F78C99D-AA55-46FA-8ABE-0AAEA23F020C}" type="slidenum">
              <a:rPr lang="en-US" smtClean="0"/>
              <a:pPr>
                <a:defRPr/>
              </a:pPr>
              <a:t>‹#›</a:t>
            </a:fld>
            <a:endParaRPr lang="en-US" dirty="0" smtClean="0"/>
          </a:p>
        </p:txBody>
      </p:sp>
      <p:sp>
        <p:nvSpPr>
          <p:cNvPr id="5" name="Footer Placeholder 4"/>
          <p:cNvSpPr>
            <a:spLocks noGrp="1"/>
          </p:cNvSpPr>
          <p:nvPr>
            <p:ph type="ftr" sz="quarter" idx="3"/>
          </p:nvPr>
        </p:nvSpPr>
        <p:spPr>
          <a:xfrm>
            <a:off x="6661072" y="6332386"/>
            <a:ext cx="202572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Tree>
    <p:extLst>
      <p:ext uri="{BB962C8B-B14F-4D97-AF65-F5344CB8AC3E}">
        <p14:creationId xmlns:p14="http://schemas.microsoft.com/office/powerpoint/2010/main" val="12844367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400" b="0">
                <a:solidFill>
                  <a:srgbClr val="40404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4350" y="1825625"/>
            <a:ext cx="3886200" cy="42011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3450" y="1825625"/>
            <a:ext cx="3886200" cy="42011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10" name="Straight Connector 9"/>
          <p:cNvCxnSpPr/>
          <p:nvPr userDrawn="1"/>
        </p:nvCxnSpPr>
        <p:spPr>
          <a:xfrm>
            <a:off x="4578350" y="2220913"/>
            <a:ext cx="0" cy="3395662"/>
          </a:xfrm>
          <a:prstGeom prst="line">
            <a:avLst/>
          </a:prstGeom>
          <a:ln>
            <a:solidFill>
              <a:srgbClr val="A1A1A4"/>
            </a:solidFill>
          </a:ln>
        </p:spPr>
        <p:style>
          <a:lnRef idx="1">
            <a:schemeClr val="dk1"/>
          </a:lnRef>
          <a:fillRef idx="0">
            <a:schemeClr val="dk1"/>
          </a:fillRef>
          <a:effectRef idx="0">
            <a:schemeClr val="dk1"/>
          </a:effectRef>
          <a:fontRef idx="minor">
            <a:schemeClr val="tx1"/>
          </a:fontRef>
        </p:style>
      </p:cxnSp>
      <p:sp>
        <p:nvSpPr>
          <p:cNvPr id="8" name="Date Placeholder 3"/>
          <p:cNvSpPr>
            <a:spLocks noGrp="1"/>
          </p:cNvSpPr>
          <p:nvPr>
            <p:ph type="dt" sz="half" idx="10"/>
          </p:nvPr>
        </p:nvSpPr>
        <p:spPr>
          <a:xfrm>
            <a:off x="457200" y="6332386"/>
            <a:ext cx="1687282"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64DF820E-36D8-4D07-BCB3-2233D1770D4F}" type="datetime1">
              <a:rPr lang="en-US" smtClean="0"/>
              <a:pPr>
                <a:defRPr/>
              </a:pPr>
              <a:t>2/18/2017</a:t>
            </a:fld>
            <a:r>
              <a:rPr lang="en-US" dirty="0" smtClean="0"/>
              <a:t>  |  </a:t>
            </a:r>
            <a:fld id="{7F78C99D-AA55-46FA-8ABE-0AAEA23F020C}" type="slidenum">
              <a:rPr lang="en-US" smtClean="0"/>
              <a:pPr>
                <a:defRPr/>
              </a:pPr>
              <a:t>‹#›</a:t>
            </a:fld>
            <a:endParaRPr lang="en-US" dirty="0" smtClean="0"/>
          </a:p>
        </p:txBody>
      </p:sp>
      <p:sp>
        <p:nvSpPr>
          <p:cNvPr id="9" name="Footer Placeholder 4"/>
          <p:cNvSpPr>
            <a:spLocks noGrp="1"/>
          </p:cNvSpPr>
          <p:nvPr>
            <p:ph type="ftr" sz="quarter" idx="3"/>
          </p:nvPr>
        </p:nvSpPr>
        <p:spPr>
          <a:xfrm>
            <a:off x="6661072" y="6332386"/>
            <a:ext cx="202572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Tree>
    <p:extLst>
      <p:ext uri="{BB962C8B-B14F-4D97-AF65-F5344CB8AC3E}">
        <p14:creationId xmlns:p14="http://schemas.microsoft.com/office/powerpoint/2010/main" val="2776226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8_Content with Caption">
    <p:spTree>
      <p:nvGrpSpPr>
        <p:cNvPr id="1" name=""/>
        <p:cNvGrpSpPr/>
        <p:nvPr/>
      </p:nvGrpSpPr>
      <p:grpSpPr>
        <a:xfrm>
          <a:off x="0" y="0"/>
          <a:ext cx="0" cy="0"/>
          <a:chOff x="0" y="0"/>
          <a:chExt cx="0" cy="0"/>
        </a:xfrm>
      </p:grpSpPr>
      <p:sp>
        <p:nvSpPr>
          <p:cNvPr id="12" name="Rectangle 11"/>
          <p:cNvSpPr/>
          <p:nvPr userDrawn="1"/>
        </p:nvSpPr>
        <p:spPr bwMode="white">
          <a:xfrm>
            <a:off x="0" y="-25400"/>
            <a:ext cx="9144000" cy="16748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457200"/>
            <a:ext cx="2949178" cy="1600200"/>
          </a:xfrm>
        </p:spPr>
        <p:txBody>
          <a:bodyPr anchor="b"/>
          <a:lstStyle>
            <a:lvl1pPr>
              <a:defRPr sz="2400">
                <a:solidFill>
                  <a:schemeClr val="tx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Date Placeholder 3"/>
          <p:cNvSpPr>
            <a:spLocks noGrp="1"/>
          </p:cNvSpPr>
          <p:nvPr>
            <p:ph type="dt" sz="half" idx="10"/>
          </p:nvPr>
        </p:nvSpPr>
        <p:spPr>
          <a:xfrm>
            <a:off x="457200" y="6332386"/>
            <a:ext cx="1687282"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64DF820E-36D8-4D07-BCB3-2233D1770D4F}" type="datetime1">
              <a:rPr lang="en-US" smtClean="0"/>
              <a:pPr>
                <a:defRPr/>
              </a:pPr>
              <a:t>2/18/2017</a:t>
            </a:fld>
            <a:r>
              <a:rPr lang="en-US" dirty="0" smtClean="0"/>
              <a:t>  |  </a:t>
            </a:r>
            <a:fld id="{7F78C99D-AA55-46FA-8ABE-0AAEA23F020C}" type="slidenum">
              <a:rPr lang="en-US" smtClean="0"/>
              <a:pPr>
                <a:defRPr/>
              </a:pPr>
              <a:t>‹#›</a:t>
            </a:fld>
            <a:endParaRPr lang="en-US" dirty="0" smtClean="0"/>
          </a:p>
        </p:txBody>
      </p:sp>
      <p:sp>
        <p:nvSpPr>
          <p:cNvPr id="10" name="Footer Placeholder 4"/>
          <p:cNvSpPr>
            <a:spLocks noGrp="1"/>
          </p:cNvSpPr>
          <p:nvPr>
            <p:ph type="ftr" sz="quarter" idx="3"/>
          </p:nvPr>
        </p:nvSpPr>
        <p:spPr>
          <a:xfrm>
            <a:off x="6661072" y="6332386"/>
            <a:ext cx="202572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Tree>
    <p:extLst>
      <p:ext uri="{BB962C8B-B14F-4D97-AF65-F5344CB8AC3E}">
        <p14:creationId xmlns:p14="http://schemas.microsoft.com/office/powerpoint/2010/main" val="2323239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9_Picture with Caption">
    <p:spTree>
      <p:nvGrpSpPr>
        <p:cNvPr id="1" name=""/>
        <p:cNvGrpSpPr/>
        <p:nvPr/>
      </p:nvGrpSpPr>
      <p:grpSpPr>
        <a:xfrm>
          <a:off x="0" y="0"/>
          <a:ext cx="0" cy="0"/>
          <a:chOff x="0" y="0"/>
          <a:chExt cx="0" cy="0"/>
        </a:xfrm>
      </p:grpSpPr>
      <p:sp>
        <p:nvSpPr>
          <p:cNvPr id="12" name="Rectangle 11"/>
          <p:cNvSpPr/>
          <p:nvPr userDrawn="1"/>
        </p:nvSpPr>
        <p:spPr bwMode="white">
          <a:xfrm>
            <a:off x="0" y="-25400"/>
            <a:ext cx="9144000" cy="167481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457200"/>
            <a:ext cx="2949178" cy="1600200"/>
          </a:xfrm>
        </p:spPr>
        <p:txBody>
          <a:bodyPr anchor="b"/>
          <a:lstStyle>
            <a:lvl1pPr>
              <a:defRPr sz="2400">
                <a:solidFill>
                  <a:schemeClr val="tx1">
                    <a:lumMod val="75000"/>
                    <a:lumOff val="25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Date Placeholder 3"/>
          <p:cNvSpPr>
            <a:spLocks noGrp="1"/>
          </p:cNvSpPr>
          <p:nvPr>
            <p:ph type="dt" sz="half" idx="10"/>
          </p:nvPr>
        </p:nvSpPr>
        <p:spPr>
          <a:xfrm>
            <a:off x="457200" y="6332386"/>
            <a:ext cx="1687282"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64DF820E-36D8-4D07-BCB3-2233D1770D4F}" type="datetime1">
              <a:rPr lang="en-US" smtClean="0"/>
              <a:pPr>
                <a:defRPr/>
              </a:pPr>
              <a:t>2/18/2017</a:t>
            </a:fld>
            <a:r>
              <a:rPr lang="en-US" dirty="0" smtClean="0"/>
              <a:t>  |  </a:t>
            </a:r>
            <a:fld id="{7F78C99D-AA55-46FA-8ABE-0AAEA23F020C}" type="slidenum">
              <a:rPr lang="en-US" smtClean="0"/>
              <a:pPr>
                <a:defRPr/>
              </a:pPr>
              <a:t>‹#›</a:t>
            </a:fld>
            <a:endParaRPr lang="en-US" dirty="0" smtClean="0"/>
          </a:p>
        </p:txBody>
      </p:sp>
      <p:sp>
        <p:nvSpPr>
          <p:cNvPr id="10" name="Footer Placeholder 4"/>
          <p:cNvSpPr>
            <a:spLocks noGrp="1"/>
          </p:cNvSpPr>
          <p:nvPr>
            <p:ph type="ftr" sz="quarter" idx="3"/>
          </p:nvPr>
        </p:nvSpPr>
        <p:spPr>
          <a:xfrm>
            <a:off x="6661072" y="6332386"/>
            <a:ext cx="202572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Tree>
    <p:extLst>
      <p:ext uri="{BB962C8B-B14F-4D97-AF65-F5344CB8AC3E}">
        <p14:creationId xmlns:p14="http://schemas.microsoft.com/office/powerpoint/2010/main" val="1499414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32386"/>
            <a:ext cx="1687282"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64DF820E-36D8-4D07-BCB3-2233D1770D4F}" type="datetime1">
              <a:rPr lang="en-US" smtClean="0"/>
              <a:pPr>
                <a:defRPr/>
              </a:pPr>
              <a:t>2/18/2017</a:t>
            </a:fld>
            <a:r>
              <a:rPr lang="en-US" dirty="0" smtClean="0"/>
              <a:t>  |  </a:t>
            </a:r>
            <a:fld id="{7F78C99D-AA55-46FA-8ABE-0AAEA23F020C}" type="slidenum">
              <a:rPr lang="en-US" smtClean="0"/>
              <a:pPr>
                <a:defRPr/>
              </a:pPr>
              <a:t>‹#›</a:t>
            </a:fld>
            <a:endParaRPr lang="en-US" dirty="0" smtClean="0"/>
          </a:p>
        </p:txBody>
      </p:sp>
      <p:sp>
        <p:nvSpPr>
          <p:cNvPr id="5" name="Footer Placeholder 4"/>
          <p:cNvSpPr>
            <a:spLocks noGrp="1"/>
          </p:cNvSpPr>
          <p:nvPr>
            <p:ph type="ftr" sz="quarter" idx="3"/>
          </p:nvPr>
        </p:nvSpPr>
        <p:spPr>
          <a:xfrm>
            <a:off x="6661072" y="6332386"/>
            <a:ext cx="2025727"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pic>
        <p:nvPicPr>
          <p:cNvPr id="3" name="Picture 2" descr="Internal.pdf"/>
          <p:cNvPicPr>
            <a:picLocks noChangeAspect="1"/>
          </p:cNvPicPr>
          <p:nvPr/>
        </p:nvPicPr>
        <p:blipFill rotWithShape="1">
          <a:blip r:embed="rId13">
            <a:extLst>
              <a:ext uri="{28A0092B-C50C-407E-A947-70E740481C1C}">
                <a14:useLocalDpi xmlns:a14="http://schemas.microsoft.com/office/drawing/2010/main" val="0"/>
              </a:ext>
            </a:extLst>
          </a:blip>
          <a:srcRect l="11857" t="8418" r="10015" b="11547"/>
          <a:stretch/>
        </p:blipFill>
        <p:spPr>
          <a:xfrm>
            <a:off x="3143213" y="6126163"/>
            <a:ext cx="2857575" cy="731837"/>
          </a:xfrm>
          <a:prstGeom prst="rect">
            <a:avLst/>
          </a:prstGeom>
        </p:spPr>
      </p:pic>
    </p:spTree>
    <p:extLst>
      <p:ext uri="{BB962C8B-B14F-4D97-AF65-F5344CB8AC3E}">
        <p14:creationId xmlns:p14="http://schemas.microsoft.com/office/powerpoint/2010/main" val="105700475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9" r:id="rId3"/>
    <p:sldLayoutId id="2147483841" r:id="rId4"/>
    <p:sldLayoutId id="2147483842" r:id="rId5"/>
    <p:sldLayoutId id="2147483843" r:id="rId6"/>
    <p:sldLayoutId id="2147483845" r:id="rId7"/>
    <p:sldLayoutId id="2147483849" r:id="rId8"/>
    <p:sldLayoutId id="2147483850" r:id="rId9"/>
    <p:sldLayoutId id="2147483844" r:id="rId10"/>
  </p:sldLayoutIdLst>
  <p:timing>
    <p:tnLst>
      <p:par>
        <p:cTn id="1" dur="indefinite" restart="never" nodeType="tmRoot"/>
      </p:par>
    </p:tnLst>
  </p:timing>
  <p:hf sldNum="0" hdr="0" ftr="0" dt="0"/>
  <p:txStyles>
    <p:titleStyle>
      <a:lvl1pPr algn="l" defTabSz="457200" rtl="0" eaLnBrk="1" fontAlgn="base" hangingPunct="1">
        <a:spcBef>
          <a:spcPct val="0"/>
        </a:spcBef>
        <a:spcAft>
          <a:spcPct val="0"/>
        </a:spcAft>
        <a:defRPr sz="4400" kern="1200">
          <a:solidFill>
            <a:schemeClr val="tx1">
              <a:lumMod val="75000"/>
              <a:lumOff val="25000"/>
            </a:schemeClr>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POC AccuChek Inform II Glucose</a:t>
            </a:r>
            <a:endParaRPr lang="en-US" dirty="0"/>
          </a:p>
        </p:txBody>
      </p:sp>
      <p:sp>
        <p:nvSpPr>
          <p:cNvPr id="3" name="Subtitle 2"/>
          <p:cNvSpPr>
            <a:spLocks noGrp="1"/>
          </p:cNvSpPr>
          <p:nvPr>
            <p:ph type="subTitle" idx="1"/>
          </p:nvPr>
        </p:nvSpPr>
        <p:spPr/>
        <p:txBody>
          <a:bodyPr/>
          <a:lstStyle/>
          <a:p>
            <a:r>
              <a:rPr lang="en-US" b="1" dirty="0" smtClean="0">
                <a:solidFill>
                  <a:srgbClr val="522398"/>
                </a:solidFill>
              </a:rPr>
              <a:t>Laboratory Testing Protocol</a:t>
            </a:r>
            <a:endParaRPr lang="en-US" b="1" dirty="0">
              <a:solidFill>
                <a:srgbClr val="522398"/>
              </a:solidFill>
            </a:endParaRPr>
          </a:p>
        </p:txBody>
      </p:sp>
    </p:spTree>
    <p:extLst>
      <p:ext uri="{BB962C8B-B14F-4D97-AF65-F5344CB8AC3E}">
        <p14:creationId xmlns:p14="http://schemas.microsoft.com/office/powerpoint/2010/main" val="2613460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096" y="864713"/>
            <a:ext cx="8008704" cy="1470025"/>
          </a:xfrm>
        </p:spPr>
        <p:txBody>
          <a:bodyPr/>
          <a:lstStyle/>
          <a:p>
            <a:r>
              <a:rPr lang="en-US" dirty="0"/>
              <a:t>Point of Care Glucose Testing </a:t>
            </a:r>
            <a:br>
              <a:rPr lang="en-US" dirty="0"/>
            </a:br>
            <a:r>
              <a:rPr lang="en-US" dirty="0"/>
              <a:t>Is Moving to the Lab</a:t>
            </a:r>
            <a:br>
              <a:rPr lang="en-US" dirty="0"/>
            </a:br>
            <a:endParaRPr lang="en-US" dirty="0"/>
          </a:p>
        </p:txBody>
      </p:sp>
      <p:sp>
        <p:nvSpPr>
          <p:cNvPr id="3" name="Subtitle 2"/>
          <p:cNvSpPr>
            <a:spLocks noGrp="1"/>
          </p:cNvSpPr>
          <p:nvPr>
            <p:ph type="subTitle" idx="1"/>
          </p:nvPr>
        </p:nvSpPr>
        <p:spPr>
          <a:xfrm>
            <a:off x="678096" y="2334738"/>
            <a:ext cx="8008704" cy="2820838"/>
          </a:xfrm>
        </p:spPr>
        <p:txBody>
          <a:bodyPr/>
          <a:lstStyle/>
          <a:p>
            <a:r>
              <a:rPr lang="en-US" dirty="0"/>
              <a:t>The Nursing Operations Committee recently approved removal of Accuchek Inform point of care glucose meters from the care units, moving the responsibility for point of care glucose testing to lab personnel</a:t>
            </a:r>
            <a:r>
              <a:rPr lang="en-US" dirty="0" smtClean="0"/>
              <a:t>. This includes MLT’s, lab assistants, lab trained CMA’s and Radiology staff.   </a:t>
            </a:r>
            <a:endParaRPr lang="en-US" dirty="0"/>
          </a:p>
          <a:p>
            <a:endParaRPr lang="en-US" dirty="0"/>
          </a:p>
        </p:txBody>
      </p:sp>
    </p:spTree>
    <p:extLst>
      <p:ext uri="{BB962C8B-B14F-4D97-AF65-F5344CB8AC3E}">
        <p14:creationId xmlns:p14="http://schemas.microsoft.com/office/powerpoint/2010/main" val="424430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When will this change take place</a:t>
            </a:r>
            <a:r>
              <a:rPr lang="en-US" b="1" dirty="0" smtClean="0"/>
              <a:t>?</a:t>
            </a:r>
            <a:endParaRPr lang="en-US" b="1" dirty="0"/>
          </a:p>
        </p:txBody>
      </p:sp>
      <p:sp>
        <p:nvSpPr>
          <p:cNvPr id="3" name="Content Placeholder 2"/>
          <p:cNvSpPr>
            <a:spLocks noGrp="1"/>
          </p:cNvSpPr>
          <p:nvPr>
            <p:ph idx="1"/>
          </p:nvPr>
        </p:nvSpPr>
        <p:spPr>
          <a:xfrm>
            <a:off x="517585" y="1417638"/>
            <a:ext cx="8229600" cy="4503769"/>
          </a:xfrm>
        </p:spPr>
        <p:txBody>
          <a:bodyPr/>
          <a:lstStyle/>
          <a:p>
            <a:pPr marL="0" indent="0" algn="ctr">
              <a:buNone/>
            </a:pPr>
            <a:r>
              <a:rPr lang="en-US" sz="4800" b="1" dirty="0">
                <a:solidFill>
                  <a:srgbClr val="C00000"/>
                </a:solidFill>
              </a:rPr>
              <a:t>Wednesday, March </a:t>
            </a:r>
            <a:r>
              <a:rPr lang="en-US" sz="4800" b="1" dirty="0" smtClean="0">
                <a:solidFill>
                  <a:srgbClr val="C00000"/>
                </a:solidFill>
              </a:rPr>
              <a:t>15</a:t>
            </a:r>
            <a:r>
              <a:rPr lang="en-US" b="1" dirty="0" smtClean="0">
                <a:solidFill>
                  <a:srgbClr val="C00000"/>
                </a:solidFill>
              </a:rPr>
              <a:t> </a:t>
            </a:r>
          </a:p>
          <a:p>
            <a:pPr marL="0" indent="0" algn="ctr">
              <a:buNone/>
            </a:pPr>
            <a:r>
              <a:rPr lang="en-US" sz="1200" b="1" dirty="0" smtClean="0">
                <a:solidFill>
                  <a:srgbClr val="00B050"/>
                </a:solidFill>
              </a:rPr>
              <a:t> </a:t>
            </a:r>
            <a:endParaRPr lang="en-US" sz="1200" b="1" dirty="0">
              <a:solidFill>
                <a:srgbClr val="00B050"/>
              </a:solidFill>
            </a:endParaRPr>
          </a:p>
          <a:p>
            <a:pPr marL="0" indent="0" algn="ctr">
              <a:buNone/>
            </a:pPr>
            <a:r>
              <a:rPr lang="en-US" sz="4400" b="1" dirty="0" smtClean="0">
                <a:latin typeface="+mj-lt"/>
              </a:rPr>
              <a:t>What will stay the same?</a:t>
            </a:r>
          </a:p>
          <a:p>
            <a:pPr marL="0" indent="0" algn="ctr">
              <a:buNone/>
            </a:pPr>
            <a:r>
              <a:rPr lang="en-US" sz="2800" b="1" dirty="0" smtClean="0"/>
              <a:t>Clinics that have lab, endocrinology or radiology staff performing POC glucose will continue current practice. </a:t>
            </a:r>
            <a:r>
              <a:rPr lang="en-US" sz="2800" dirty="0" smtClean="0">
                <a:solidFill>
                  <a:srgbClr val="492A92"/>
                </a:solidFill>
              </a:rPr>
              <a:t>These include </a:t>
            </a:r>
            <a:r>
              <a:rPr lang="en-US" sz="2800" dirty="0" err="1" smtClean="0">
                <a:solidFill>
                  <a:srgbClr val="492A92"/>
                </a:solidFill>
              </a:rPr>
              <a:t>Riverway</a:t>
            </a:r>
            <a:r>
              <a:rPr lang="en-US" sz="2800" dirty="0" smtClean="0">
                <a:solidFill>
                  <a:srgbClr val="492A92"/>
                </a:solidFill>
              </a:rPr>
              <a:t> Clinics, (Elk River, Anoka and Andover), Highland, Nokomis, Cottage Grove, and North Suburban Family Physicians Clinics, (Roseville, </a:t>
            </a:r>
            <a:r>
              <a:rPr lang="en-US" sz="2800" dirty="0" err="1" smtClean="0">
                <a:solidFill>
                  <a:srgbClr val="492A92"/>
                </a:solidFill>
              </a:rPr>
              <a:t>Lino</a:t>
            </a:r>
            <a:r>
              <a:rPr lang="en-US" sz="2800" dirty="0" smtClean="0">
                <a:solidFill>
                  <a:srgbClr val="492A92"/>
                </a:solidFill>
              </a:rPr>
              <a:t> Lakes and Hugo.)</a:t>
            </a:r>
            <a:endParaRPr lang="en-US" sz="2800" dirty="0">
              <a:solidFill>
                <a:srgbClr val="492A92"/>
              </a:solidFill>
            </a:endParaRPr>
          </a:p>
        </p:txBody>
      </p:sp>
      <p:pic>
        <p:nvPicPr>
          <p:cNvPr id="3074" name="Picture 2" descr="C:\Users\kekaestner\AppData\Local\Microsoft\Windows\Temporary Internet Files\Content.IE5\YRK58JBY\Blank_Calendar_page_icon.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10327">
            <a:off x="513094" y="1135683"/>
            <a:ext cx="1026543" cy="13099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0015505">
            <a:off x="750498" y="1699404"/>
            <a:ext cx="793630" cy="646331"/>
          </a:xfrm>
          <a:prstGeom prst="rect">
            <a:avLst/>
          </a:prstGeom>
          <a:noFill/>
        </p:spPr>
        <p:txBody>
          <a:bodyPr wrap="square" rtlCol="0">
            <a:spAutoFit/>
          </a:bodyPr>
          <a:lstStyle/>
          <a:p>
            <a:pPr algn="ctr"/>
            <a:r>
              <a:rPr lang="en-US" dirty="0" smtClean="0"/>
              <a:t>March 15</a:t>
            </a:r>
            <a:endParaRPr lang="en-US" dirty="0"/>
          </a:p>
        </p:txBody>
      </p:sp>
    </p:spTree>
    <p:extLst>
      <p:ext uri="{BB962C8B-B14F-4D97-AF65-F5344CB8AC3E}">
        <p14:creationId xmlns:p14="http://schemas.microsoft.com/office/powerpoint/2010/main" val="1468709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51088" y="1923690"/>
            <a:ext cx="3853940" cy="830997"/>
          </a:xfrm>
          <a:prstGeom prst="rect">
            <a:avLst/>
          </a:prstGeom>
        </p:spPr>
        <p:txBody>
          <a:bodyPr wrap="none">
            <a:spAutoFit/>
          </a:bodyPr>
          <a:lstStyle/>
          <a:p>
            <a:r>
              <a:rPr lang="en-US" sz="4800" dirty="0">
                <a:solidFill>
                  <a:schemeClr val="accent6">
                    <a:lumMod val="75000"/>
                  </a:schemeClr>
                </a:solidFill>
              </a:rPr>
              <a:t>We heard You!</a:t>
            </a: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149" y="626470"/>
            <a:ext cx="4507837" cy="1487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27805"/>
            <a:ext cx="8229600" cy="731438"/>
          </a:xfrm>
        </p:spPr>
        <p:txBody>
          <a:bodyPr>
            <a:normAutofit fontScale="90000"/>
          </a:bodyPr>
          <a:lstStyle/>
          <a:p>
            <a:pPr algn="ctr"/>
            <a:r>
              <a:rPr lang="en-US" dirty="0" smtClean="0"/>
              <a:t>Why are we making this change?</a:t>
            </a:r>
            <a:endParaRPr lang="en-US" dirty="0">
              <a:solidFill>
                <a:srgbClr val="FF0000"/>
              </a:solidFill>
            </a:endParaRPr>
          </a:p>
        </p:txBody>
      </p:sp>
      <p:sp>
        <p:nvSpPr>
          <p:cNvPr id="3" name="Content Placeholder 2"/>
          <p:cNvSpPr>
            <a:spLocks noGrp="1"/>
          </p:cNvSpPr>
          <p:nvPr>
            <p:ph idx="1"/>
          </p:nvPr>
        </p:nvSpPr>
        <p:spPr>
          <a:xfrm>
            <a:off x="310551" y="2754688"/>
            <a:ext cx="8643668" cy="3292430"/>
          </a:xfrm>
        </p:spPr>
        <p:txBody>
          <a:bodyPr/>
          <a:lstStyle/>
          <a:p>
            <a:pPr marL="0" lvl="0" indent="0" hangingPunct="0">
              <a:buNone/>
              <a:defRPr sz="1050" b="0" i="0">
                <a:solidFill>
                  <a:srgbClr val="000000"/>
                </a:solidFill>
                <a:latin typeface="arial"/>
              </a:defRPr>
            </a:pPr>
            <a:r>
              <a:rPr lang="en-US" sz="1400" b="1" dirty="0" smtClean="0"/>
              <a:t>Your results on the 2016 All Employee Survey identified an “Opportunity Area of Action” for Laboratory Staff:  </a:t>
            </a:r>
            <a:r>
              <a:rPr lang="en-US" sz="1400" b="1" u="sng" dirty="0" smtClean="0"/>
              <a:t>Process Improvement</a:t>
            </a:r>
            <a:r>
              <a:rPr lang="en-US" sz="1400" dirty="0" smtClean="0"/>
              <a:t>.</a:t>
            </a:r>
          </a:p>
          <a:p>
            <a:pPr marL="0" lvl="0" indent="0" hangingPunct="0">
              <a:buNone/>
              <a:defRPr sz="1050" b="0" i="0">
                <a:solidFill>
                  <a:srgbClr val="000000"/>
                </a:solidFill>
                <a:latin typeface="arial"/>
              </a:defRPr>
            </a:pPr>
            <a:r>
              <a:rPr lang="en-US" sz="1800" dirty="0" smtClean="0">
                <a:solidFill>
                  <a:srgbClr val="FF0000"/>
                </a:solidFill>
                <a:latin typeface="arial"/>
              </a:rPr>
              <a:t>I </a:t>
            </a:r>
            <a:r>
              <a:rPr lang="en-US" sz="1800" dirty="0">
                <a:solidFill>
                  <a:srgbClr val="FF0000"/>
                </a:solidFill>
                <a:latin typeface="arial"/>
              </a:rPr>
              <a:t>am involved in making changes that improve care, service and efficiency.</a:t>
            </a:r>
            <a:r>
              <a:rPr lang="en-US" sz="1800" dirty="0">
                <a:solidFill>
                  <a:srgbClr val="00B050"/>
                </a:solidFill>
                <a:latin typeface="arial"/>
              </a:rPr>
              <a:t> </a:t>
            </a:r>
          </a:p>
          <a:p>
            <a:pPr marL="0" indent="0" hangingPunct="0">
              <a:buNone/>
              <a:defRPr sz="1050" b="0" i="0">
                <a:solidFill>
                  <a:srgbClr val="000000"/>
                </a:solidFill>
                <a:latin typeface="arial"/>
              </a:defRPr>
            </a:pPr>
            <a:endParaRPr lang="en-US" sz="800" b="1" dirty="0"/>
          </a:p>
          <a:p>
            <a:pPr marL="0" indent="0" hangingPunct="0">
              <a:buNone/>
              <a:defRPr sz="1050" b="0" i="0">
                <a:solidFill>
                  <a:srgbClr val="000000"/>
                </a:solidFill>
                <a:latin typeface="arial"/>
              </a:defRPr>
            </a:pPr>
            <a:r>
              <a:rPr lang="en-US" sz="1100" dirty="0" smtClean="0"/>
              <a:t>The “Process Improvement” lab worked on in 2016 that came to fruition in 2017 was moving POC Glucose Testing from the Care Units to the Laboratory.</a:t>
            </a:r>
          </a:p>
          <a:p>
            <a:pPr hangingPunct="0">
              <a:defRPr sz="1050" b="0" i="0">
                <a:solidFill>
                  <a:srgbClr val="000000"/>
                </a:solidFill>
                <a:latin typeface="arial"/>
              </a:defRPr>
            </a:pPr>
            <a:r>
              <a:rPr lang="en-US" sz="1100" dirty="0" smtClean="0">
                <a:latin typeface="arial"/>
              </a:rPr>
              <a:t>Goal </a:t>
            </a:r>
            <a:r>
              <a:rPr lang="en-US" sz="1100" dirty="0">
                <a:latin typeface="arial"/>
              </a:rPr>
              <a:t>of action efforts: Give employees more involvement in decisions that affect their work</a:t>
            </a:r>
          </a:p>
          <a:p>
            <a:pPr hangingPunct="0">
              <a:defRPr sz="1050" b="0" i="0">
                <a:solidFill>
                  <a:srgbClr val="000000"/>
                </a:solidFill>
                <a:latin typeface="arial"/>
              </a:defRPr>
            </a:pPr>
            <a:r>
              <a:rPr lang="en-US" sz="1100" dirty="0" smtClean="0">
                <a:latin typeface="arial"/>
              </a:rPr>
              <a:t>Efforts </a:t>
            </a:r>
            <a:r>
              <a:rPr lang="en-US" sz="1100" dirty="0">
                <a:latin typeface="arial"/>
              </a:rPr>
              <a:t>such as: Encouraging clinic lab staff to recommend improvements to increase quality &amp; efficiency, eliminate rework and improve patient </a:t>
            </a:r>
            <a:r>
              <a:rPr lang="en-US" sz="1100" dirty="0" smtClean="0">
                <a:latin typeface="arial"/>
              </a:rPr>
              <a:t>experience.</a:t>
            </a:r>
          </a:p>
          <a:p>
            <a:pPr hangingPunct="0">
              <a:defRPr sz="1050" b="0" i="0">
                <a:solidFill>
                  <a:srgbClr val="000000"/>
                </a:solidFill>
                <a:latin typeface="arial"/>
              </a:defRPr>
            </a:pPr>
            <a:r>
              <a:rPr lang="en-US" sz="1100" dirty="0" smtClean="0">
                <a:latin typeface="arial"/>
              </a:rPr>
              <a:t>AccuChek Inform II meters were not being used to their potential in the Care Units. </a:t>
            </a:r>
          </a:p>
          <a:p>
            <a:pPr hangingPunct="0">
              <a:defRPr sz="1050" b="0" i="0">
                <a:solidFill>
                  <a:srgbClr val="000000"/>
                </a:solidFill>
                <a:latin typeface="arial"/>
              </a:defRPr>
            </a:pPr>
            <a:r>
              <a:rPr lang="en-US" sz="1100" dirty="0" smtClean="0">
                <a:latin typeface="arial"/>
              </a:rPr>
              <a:t>Under utilization and difficulty connecting to the wireless intranet caused the meters to “freeze”.</a:t>
            </a:r>
          </a:p>
          <a:p>
            <a:pPr hangingPunct="0">
              <a:defRPr sz="1050" b="0" i="0">
                <a:solidFill>
                  <a:srgbClr val="000000"/>
                </a:solidFill>
                <a:latin typeface="arial"/>
              </a:defRPr>
            </a:pPr>
            <a:r>
              <a:rPr lang="en-US" sz="1100" b="1" dirty="0" smtClean="0">
                <a:latin typeface="arial"/>
              </a:rPr>
              <a:t>People: </a:t>
            </a:r>
            <a:r>
              <a:rPr lang="en-US" sz="1100" dirty="0" smtClean="0">
                <a:latin typeface="arial"/>
              </a:rPr>
              <a:t>Maintaining 820 clinic nurses competency. Reduced to approximately 200 operators.</a:t>
            </a:r>
          </a:p>
          <a:p>
            <a:pPr hangingPunct="0">
              <a:defRPr sz="1050" b="0" i="0">
                <a:solidFill>
                  <a:srgbClr val="000000"/>
                </a:solidFill>
                <a:latin typeface="arial"/>
              </a:defRPr>
            </a:pPr>
            <a:r>
              <a:rPr lang="en-US" sz="1100" b="1" dirty="0" smtClean="0">
                <a:latin typeface="arial"/>
              </a:rPr>
              <a:t>Experience</a:t>
            </a:r>
            <a:r>
              <a:rPr lang="en-US" sz="1100" dirty="0" smtClean="0">
                <a:latin typeface="arial"/>
              </a:rPr>
              <a:t>: Laboratory Staff will perform glucose testing in the care unit to provide a great experience.  </a:t>
            </a:r>
          </a:p>
          <a:p>
            <a:pPr hangingPunct="0">
              <a:defRPr sz="1050" b="0" i="0">
                <a:solidFill>
                  <a:srgbClr val="000000"/>
                </a:solidFill>
                <a:latin typeface="arial"/>
              </a:defRPr>
            </a:pPr>
            <a:r>
              <a:rPr lang="en-US" sz="1100" b="1" dirty="0" smtClean="0">
                <a:latin typeface="arial"/>
              </a:rPr>
              <a:t>Health</a:t>
            </a:r>
            <a:r>
              <a:rPr lang="en-US" sz="1100" dirty="0" smtClean="0">
                <a:latin typeface="arial"/>
              </a:rPr>
              <a:t>: All Laboratory staff trained on glucose meter during competency. Annual Recertification.</a:t>
            </a:r>
          </a:p>
          <a:p>
            <a:pPr hangingPunct="0">
              <a:defRPr sz="1050" b="0" i="0">
                <a:solidFill>
                  <a:srgbClr val="000000"/>
                </a:solidFill>
                <a:latin typeface="arial"/>
              </a:defRPr>
            </a:pPr>
            <a:r>
              <a:rPr lang="en-US" sz="1100" b="1" dirty="0" smtClean="0">
                <a:latin typeface="arial"/>
              </a:rPr>
              <a:t>Stewardship</a:t>
            </a:r>
            <a:r>
              <a:rPr lang="en-US" sz="1100" dirty="0" smtClean="0">
                <a:latin typeface="arial"/>
              </a:rPr>
              <a:t>: Reduce the amount of reagents and test strips that expire on the care units. </a:t>
            </a:r>
            <a:endParaRPr lang="en-US" sz="1100" dirty="0">
              <a:latin typeface="aria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8225" t="6794" r="9524" b="11678"/>
          <a:stretch/>
        </p:blipFill>
        <p:spPr>
          <a:xfrm>
            <a:off x="7220310" y="4554746"/>
            <a:ext cx="1639019" cy="1492371"/>
          </a:xfrm>
          <a:prstGeom prst="rect">
            <a:avLst/>
          </a:prstGeom>
        </p:spPr>
      </p:pic>
    </p:spTree>
    <p:extLst>
      <p:ext uri="{BB962C8B-B14F-4D97-AF65-F5344CB8AC3E}">
        <p14:creationId xmlns:p14="http://schemas.microsoft.com/office/powerpoint/2010/main" val="3095163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What will change for Laboratories?</a:t>
            </a:r>
            <a:endParaRPr lang="en-US" b="1" dirty="0"/>
          </a:p>
        </p:txBody>
      </p:sp>
      <p:sp>
        <p:nvSpPr>
          <p:cNvPr id="3" name="Content Placeholder 2"/>
          <p:cNvSpPr>
            <a:spLocks noGrp="1"/>
          </p:cNvSpPr>
          <p:nvPr>
            <p:ph idx="1"/>
          </p:nvPr>
        </p:nvSpPr>
        <p:spPr/>
        <p:txBody>
          <a:bodyPr/>
          <a:lstStyle/>
          <a:p>
            <a:pPr marL="0" indent="0">
              <a:buNone/>
            </a:pPr>
            <a:r>
              <a:rPr lang="en-US" dirty="0" smtClean="0"/>
              <a:t>It is now the </a:t>
            </a:r>
            <a:r>
              <a:rPr lang="en-US" dirty="0" smtClean="0"/>
              <a:t>Laboratory’s </a:t>
            </a:r>
            <a:r>
              <a:rPr lang="en-US" dirty="0" smtClean="0"/>
              <a:t>responsibility to respond immediately to all clinic POC glucose and emergency test </a:t>
            </a:r>
            <a:r>
              <a:rPr lang="en-US" dirty="0"/>
              <a:t>requests </a:t>
            </a:r>
            <a:r>
              <a:rPr lang="en-US" dirty="0" smtClean="0"/>
              <a:t> with an AccuChek Inform II glucose meter and testing supplies. </a:t>
            </a:r>
          </a:p>
          <a:p>
            <a:pPr marL="0" indent="0">
              <a:buNone/>
            </a:pPr>
            <a:endParaRPr lang="en-US" sz="1200" dirty="0"/>
          </a:p>
          <a:p>
            <a:pPr marL="0" indent="0">
              <a:buNone/>
            </a:pPr>
            <a:r>
              <a:rPr lang="en-US" dirty="0" smtClean="0"/>
              <a:t>Communication between Laboratory Staff is imperative. Decide who can go and GO!</a:t>
            </a:r>
            <a:endParaRPr lang="en-US" dirty="0"/>
          </a:p>
        </p:txBody>
      </p:sp>
      <p:pic>
        <p:nvPicPr>
          <p:cNvPr id="2050" name="Picture 2" descr="C:\Users\kekaestner\AppData\Local\Microsoft\Windows\Temporary Internet Files\Content.IE5\YRK58JBY\120px-Running_icon_-_Noun_Project_17825.svg[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477" y="4927839"/>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97501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932198" cy="907181"/>
          </a:xfrm>
        </p:spPr>
        <p:txBody>
          <a:bodyPr>
            <a:normAutofit fontScale="90000"/>
          </a:bodyPr>
          <a:lstStyle/>
          <a:p>
            <a:r>
              <a:rPr lang="en-US" b="1" dirty="0"/>
              <a:t>What will the new process look like</a:t>
            </a:r>
            <a:r>
              <a:rPr lang="en-US" b="1" dirty="0" smtClean="0"/>
              <a:t>?</a:t>
            </a:r>
            <a:endParaRPr lang="en-US" dirty="0"/>
          </a:p>
        </p:txBody>
      </p:sp>
      <p:sp>
        <p:nvSpPr>
          <p:cNvPr id="3" name="Rectangle 2"/>
          <p:cNvSpPr/>
          <p:nvPr/>
        </p:nvSpPr>
        <p:spPr>
          <a:xfrm>
            <a:off x="457200" y="1181819"/>
            <a:ext cx="8255479" cy="5047536"/>
          </a:xfrm>
          <a:prstGeom prst="rect">
            <a:avLst/>
          </a:prstGeom>
        </p:spPr>
        <p:txBody>
          <a:bodyPr wrap="square">
            <a:spAutoFit/>
          </a:bodyPr>
          <a:lstStyle/>
          <a:p>
            <a:pPr lvl="0"/>
            <a:r>
              <a:rPr lang="en-US" sz="2800" dirty="0" smtClean="0"/>
              <a:t>Nursing Staff:</a:t>
            </a:r>
          </a:p>
          <a:p>
            <a:pPr marL="285750" lvl="0" indent="-285750">
              <a:buFont typeface="Arial" panose="020B0604020202020204" pitchFamily="34" charset="0"/>
              <a:buChar char="•"/>
            </a:pPr>
            <a:r>
              <a:rPr lang="en-US" sz="1400" dirty="0"/>
              <a:t>w</a:t>
            </a:r>
            <a:r>
              <a:rPr lang="en-US" sz="1400" dirty="0" smtClean="0"/>
              <a:t>ill </a:t>
            </a:r>
            <a:r>
              <a:rPr lang="en-US" sz="1400" dirty="0"/>
              <a:t>place </a:t>
            </a:r>
            <a:r>
              <a:rPr lang="en-US" sz="1400" dirty="0" smtClean="0"/>
              <a:t>an order, “Blood Glucose </a:t>
            </a:r>
            <a:r>
              <a:rPr lang="en-US" sz="1400" dirty="0"/>
              <a:t>R</a:t>
            </a:r>
            <a:r>
              <a:rPr lang="en-US" sz="1400" dirty="0" smtClean="0"/>
              <a:t>andom</a:t>
            </a:r>
            <a:r>
              <a:rPr lang="en-US" sz="1400" dirty="0"/>
              <a:t>” Epic ID 3318, or </a:t>
            </a:r>
            <a:r>
              <a:rPr lang="en-US" sz="1400" dirty="0" smtClean="0"/>
              <a:t>“Blood Glucose </a:t>
            </a:r>
            <a:r>
              <a:rPr lang="en-US" sz="1400" dirty="0"/>
              <a:t>F</a:t>
            </a:r>
            <a:r>
              <a:rPr lang="en-US" sz="1400" dirty="0" smtClean="0"/>
              <a:t>asting</a:t>
            </a:r>
            <a:r>
              <a:rPr lang="en-US" sz="1400" dirty="0"/>
              <a:t>” Epic ID 3319.</a:t>
            </a:r>
          </a:p>
          <a:p>
            <a:pPr marL="285750" lvl="0" indent="-285750">
              <a:buFont typeface="Arial" panose="020B0604020202020204" pitchFamily="34" charset="0"/>
              <a:buChar char="•"/>
            </a:pPr>
            <a:r>
              <a:rPr lang="en-US" sz="1400" dirty="0"/>
              <a:t>w</a:t>
            </a:r>
            <a:r>
              <a:rPr lang="en-US" sz="1400" dirty="0" smtClean="0"/>
              <a:t>ill </a:t>
            </a:r>
            <a:r>
              <a:rPr lang="en-US" sz="1400" dirty="0"/>
              <a:t>call the lab to let them know a fingerstick POC glucose needs to be done and in which exam room. </a:t>
            </a:r>
          </a:p>
          <a:p>
            <a:pPr marL="285750" lvl="0" indent="-285750">
              <a:buFont typeface="Arial" panose="020B0604020202020204" pitchFamily="34" charset="0"/>
              <a:buChar char="•"/>
            </a:pPr>
            <a:endParaRPr lang="en-US" sz="1200" dirty="0" smtClean="0"/>
          </a:p>
          <a:p>
            <a:pPr lvl="0"/>
            <a:r>
              <a:rPr lang="en-US" sz="1400" dirty="0" smtClean="0"/>
              <a:t> </a:t>
            </a:r>
            <a:r>
              <a:rPr lang="en-US" sz="2800" dirty="0" smtClean="0"/>
              <a:t>Laboratory Staff:</a:t>
            </a:r>
            <a:endParaRPr lang="en-US" sz="1400" dirty="0"/>
          </a:p>
          <a:p>
            <a:pPr marL="285750" lvl="0" indent="-285750">
              <a:buFont typeface="Arial" panose="020B0604020202020204" pitchFamily="34" charset="0"/>
              <a:buChar char="•"/>
            </a:pPr>
            <a:r>
              <a:rPr lang="en-US" sz="1400" dirty="0" smtClean="0"/>
              <a:t>will record phoned nursing POC request on “POC Glucose Result Form”.</a:t>
            </a:r>
          </a:p>
          <a:p>
            <a:pPr marL="285750" lvl="0" indent="-285750">
              <a:buFont typeface="Arial" panose="020B0604020202020204" pitchFamily="34" charset="0"/>
              <a:buChar char="•"/>
            </a:pPr>
            <a:r>
              <a:rPr lang="en-US" sz="1400" dirty="0"/>
              <a:t>w</a:t>
            </a:r>
            <a:r>
              <a:rPr lang="en-US" sz="1400" dirty="0" smtClean="0"/>
              <a:t>ill release </a:t>
            </a:r>
            <a:r>
              <a:rPr lang="en-US" sz="1400" dirty="0"/>
              <a:t>the order </a:t>
            </a:r>
            <a:r>
              <a:rPr lang="en-US" sz="1400" dirty="0" smtClean="0"/>
              <a:t>in Epic and </a:t>
            </a:r>
            <a:r>
              <a:rPr lang="en-US" sz="1400" dirty="0"/>
              <a:t>print a patient </a:t>
            </a:r>
            <a:r>
              <a:rPr lang="en-US" sz="1400" dirty="0" smtClean="0"/>
              <a:t>label and attach it to </a:t>
            </a:r>
            <a:r>
              <a:rPr lang="en-US" sz="1400" dirty="0"/>
              <a:t>the POC Glucose Result Form. </a:t>
            </a:r>
            <a:endParaRPr lang="en-US" sz="1400" dirty="0" smtClean="0"/>
          </a:p>
          <a:p>
            <a:pPr marL="285750" lvl="0" indent="-285750">
              <a:buFont typeface="Arial" panose="020B0604020202020204" pitchFamily="34" charset="0"/>
              <a:buChar char="•"/>
            </a:pPr>
            <a:r>
              <a:rPr lang="en-US" sz="1400" dirty="0"/>
              <a:t>w</a:t>
            </a:r>
            <a:r>
              <a:rPr lang="en-US" sz="1400" dirty="0" smtClean="0"/>
              <a:t>ill communicate with co-workers and decide who is available to leave the lab and perform testing.</a:t>
            </a:r>
          </a:p>
          <a:p>
            <a:pPr marL="285750" lvl="0" indent="-285750">
              <a:buFont typeface="Arial" panose="020B0604020202020204" pitchFamily="34" charset="0"/>
              <a:buChar char="•"/>
            </a:pPr>
            <a:r>
              <a:rPr lang="en-US" sz="1400" u="sng" dirty="0"/>
              <a:t>w</a:t>
            </a:r>
            <a:r>
              <a:rPr lang="en-US" sz="1400" u="sng" dirty="0" smtClean="0"/>
              <a:t>ill Immediately</a:t>
            </a:r>
            <a:r>
              <a:rPr lang="en-US" sz="1400" dirty="0"/>
              <a:t>, take the </a:t>
            </a:r>
            <a:r>
              <a:rPr lang="en-US" sz="1400" dirty="0" smtClean="0"/>
              <a:t>tote, </a:t>
            </a:r>
            <a:r>
              <a:rPr lang="en-US" sz="1400" dirty="0"/>
              <a:t>containing the AccuChek Inform meter and testing supplies, to the specified exam room. Confirm patient identity, document fasting information, </a:t>
            </a:r>
            <a:r>
              <a:rPr lang="en-US" sz="1400" dirty="0" smtClean="0"/>
              <a:t>time, date and tech code.</a:t>
            </a:r>
          </a:p>
          <a:p>
            <a:pPr marL="285750" lvl="0" indent="-285750">
              <a:buFont typeface="Arial" panose="020B0604020202020204" pitchFamily="34" charset="0"/>
              <a:buChar char="•"/>
            </a:pPr>
            <a:r>
              <a:rPr lang="en-US" sz="1400" dirty="0" smtClean="0"/>
              <a:t>If </a:t>
            </a:r>
            <a:r>
              <a:rPr lang="en-US" sz="1400" dirty="0"/>
              <a:t>patient is able, ask them to wash hands with soap and warm water. Perform the test and document the glucose result on the result form. Leave result form in the room for communication to nursing. </a:t>
            </a:r>
            <a:endParaRPr lang="en-US" sz="1400" dirty="0" smtClean="0"/>
          </a:p>
          <a:p>
            <a:pPr marL="285750" lvl="0" indent="-285750">
              <a:buFont typeface="Arial" panose="020B0604020202020204" pitchFamily="34" charset="0"/>
              <a:buChar char="•"/>
            </a:pPr>
            <a:r>
              <a:rPr lang="en-US" sz="1400" dirty="0" smtClean="0"/>
              <a:t>Return </a:t>
            </a:r>
            <a:r>
              <a:rPr lang="en-US" sz="1400" dirty="0"/>
              <a:t>to lab. Follow current protocol for glucose result entry in Sunquest. Use </a:t>
            </a:r>
            <a:r>
              <a:rPr lang="en-US" sz="1400" dirty="0" smtClean="0"/>
              <a:t>result data </a:t>
            </a:r>
            <a:r>
              <a:rPr lang="en-US" sz="1400" dirty="0"/>
              <a:t>from meter</a:t>
            </a:r>
            <a:r>
              <a:rPr lang="en-US" sz="1400" dirty="0" smtClean="0"/>
              <a:t>.</a:t>
            </a:r>
          </a:p>
          <a:p>
            <a:pPr lvl="0"/>
            <a:endParaRPr lang="en-US" sz="1200" dirty="0"/>
          </a:p>
          <a:p>
            <a:pPr lvl="0"/>
            <a:r>
              <a:rPr lang="en-US" sz="1400" dirty="0" smtClean="0"/>
              <a:t>If </a:t>
            </a:r>
            <a:r>
              <a:rPr lang="en-US" sz="1400" dirty="0"/>
              <a:t>an </a:t>
            </a:r>
            <a:r>
              <a:rPr lang="en-US" sz="1400" b="1" dirty="0">
                <a:solidFill>
                  <a:srgbClr val="C00000"/>
                </a:solidFill>
              </a:rPr>
              <a:t>emergency situation </a:t>
            </a:r>
            <a:r>
              <a:rPr lang="en-US" sz="1400" dirty="0" smtClean="0"/>
              <a:t>the Clinic Assistant will overhead page that assistance is needed at the front desk. Lab </a:t>
            </a:r>
            <a:r>
              <a:rPr lang="en-US" sz="1400" dirty="0"/>
              <a:t>staff </a:t>
            </a:r>
            <a:r>
              <a:rPr lang="en-US" sz="1400" b="1" dirty="0"/>
              <a:t>MUST</a:t>
            </a:r>
            <a:r>
              <a:rPr lang="en-US" sz="1400" dirty="0"/>
              <a:t> </a:t>
            </a:r>
            <a:r>
              <a:rPr lang="en-US" sz="1400" b="1" dirty="0"/>
              <a:t>RESPOND</a:t>
            </a:r>
            <a:r>
              <a:rPr lang="en-US" sz="1400" dirty="0"/>
              <a:t> </a:t>
            </a:r>
            <a:r>
              <a:rPr lang="en-US" sz="1400" b="1" dirty="0"/>
              <a:t>IMMEDIATELY</a:t>
            </a:r>
            <a:r>
              <a:rPr lang="en-US" sz="1400" dirty="0"/>
              <a:t> </a:t>
            </a:r>
            <a:r>
              <a:rPr lang="en-US" sz="1400" dirty="0" smtClean="0"/>
              <a:t> to </a:t>
            </a:r>
            <a:r>
              <a:rPr lang="en-US" sz="1400" dirty="0"/>
              <a:t>the situation and perform fingerstick POC glucose. Use the emergency barcode on inside of tote for patient ID if patient is unidentified or no order exists. </a:t>
            </a:r>
            <a:endParaRPr lang="en-US" sz="1400" dirty="0" smtClean="0"/>
          </a:p>
          <a:p>
            <a:pPr lvl="0"/>
            <a:endParaRPr lang="en-US" sz="1200" dirty="0" smtClean="0"/>
          </a:p>
          <a:p>
            <a:pPr lvl="0"/>
            <a:r>
              <a:rPr lang="en-US" sz="1400" dirty="0" smtClean="0"/>
              <a:t>If </a:t>
            </a:r>
            <a:r>
              <a:rPr lang="en-US" sz="1400" dirty="0"/>
              <a:t>nursing activates a hypo or hyperglycemia protocol, nursing staff will overhead page the lab. For the hourly testing outlined in the hyperglycemia standing order, nursing staff will order and then call the lab to come and do the testing.</a:t>
            </a:r>
          </a:p>
        </p:txBody>
      </p:sp>
    </p:spTree>
    <p:extLst>
      <p:ext uri="{BB962C8B-B14F-4D97-AF65-F5344CB8AC3E}">
        <p14:creationId xmlns:p14="http://schemas.microsoft.com/office/powerpoint/2010/main" val="267042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5756"/>
            <a:ext cx="7932198" cy="897987"/>
          </a:xfrm>
        </p:spPr>
        <p:txBody>
          <a:bodyPr/>
          <a:lstStyle/>
          <a:p>
            <a:r>
              <a:rPr lang="en-US" dirty="0" smtClean="0"/>
              <a:t>Nursing Communication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718" y="2078966"/>
            <a:ext cx="7828680" cy="32914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60718" y="1388853"/>
            <a:ext cx="7828680" cy="369332"/>
          </a:xfrm>
          <a:prstGeom prst="rect">
            <a:avLst/>
          </a:prstGeom>
          <a:noFill/>
        </p:spPr>
        <p:txBody>
          <a:bodyPr wrap="square" rtlCol="0">
            <a:spAutoFit/>
          </a:bodyPr>
          <a:lstStyle/>
          <a:p>
            <a:pPr algn="ctr"/>
            <a:r>
              <a:rPr lang="en-US" dirty="0" smtClean="0">
                <a:solidFill>
                  <a:srgbClr val="C00000"/>
                </a:solidFill>
              </a:rPr>
              <a:t>Leave POC Glucose Result Form in the room to inform nursing of the result. </a:t>
            </a:r>
            <a:endParaRPr lang="en-US" dirty="0">
              <a:solidFill>
                <a:srgbClr val="C00000"/>
              </a:solidFill>
            </a:endParaRPr>
          </a:p>
        </p:txBody>
      </p:sp>
    </p:spTree>
    <p:extLst>
      <p:ext uri="{BB962C8B-B14F-4D97-AF65-F5344CB8AC3E}">
        <p14:creationId xmlns:p14="http://schemas.microsoft.com/office/powerpoint/2010/main" val="3206553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Please complete MTS Lab POC Glucose Testing quiz.  </a:t>
            </a:r>
            <a:endParaRPr lang="en-US" dirty="0"/>
          </a:p>
        </p:txBody>
      </p:sp>
      <p:pic>
        <p:nvPicPr>
          <p:cNvPr id="4098" name="Picture 2" descr="C:\Users\kekaestner\AppData\Local\Microsoft\Windows\Temporary Internet Files\Content.IE5\K7JWETD1\well_don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8636" y="2594426"/>
            <a:ext cx="2055017" cy="2840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58776"/>
      </p:ext>
    </p:extLst>
  </p:cSld>
  <p:clrMapOvr>
    <a:masterClrMapping/>
  </p:clrMapOvr>
</p:sld>
</file>

<file path=ppt/theme/theme1.xml><?xml version="1.0" encoding="utf-8"?>
<a:theme xmlns:a="http://schemas.openxmlformats.org/drawingml/2006/main" name="Lab POC Glucose Protocol Training PPT">
  <a:themeElements>
    <a:clrScheme name="HealthPartners">
      <a:dk1>
        <a:sysClr val="windowText" lastClr="000000"/>
      </a:dk1>
      <a:lt1>
        <a:sysClr val="window" lastClr="FFFFFF"/>
      </a:lt1>
      <a:dk2>
        <a:srgbClr val="11034C"/>
      </a:dk2>
      <a:lt2>
        <a:srgbClr val="EEECE1"/>
      </a:lt2>
      <a:accent1>
        <a:srgbClr val="009B48"/>
      </a:accent1>
      <a:accent2>
        <a:srgbClr val="522398"/>
      </a:accent2>
      <a:accent3>
        <a:srgbClr val="3D7EDB"/>
      </a:accent3>
      <a:accent4>
        <a:srgbClr val="C6CD23"/>
      </a:accent4>
      <a:accent5>
        <a:srgbClr val="FDB733"/>
      </a:accent5>
      <a:accent6>
        <a:srgbClr val="58C5C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5887_MakeGoodHappen_PPT_HP_Template_Internal_FINAL.pptx" id="{D2E4FCF9-4037-49CD-8843-9A7C46A52AD6}" vid="{D299C90D-1637-4BA2-B582-3DA1FFBDDB9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Lab POC Glucose Protocol Training PPT</Template>
  <TotalTime>3</TotalTime>
  <Words>725</Words>
  <Application>Microsoft Office PowerPoint</Application>
  <PresentationFormat>On-screen Show (4:3)</PresentationFormat>
  <Paragraphs>47</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Lab POC Glucose Protocol Training PPT</vt:lpstr>
      <vt:lpstr>POC AccuChek Inform II Glucose</vt:lpstr>
      <vt:lpstr>Point of Care Glucose Testing  Is Moving to the Lab </vt:lpstr>
      <vt:lpstr>When will this change take place?</vt:lpstr>
      <vt:lpstr>Why are we making this change?</vt:lpstr>
      <vt:lpstr>What will change for Laboratories?</vt:lpstr>
      <vt:lpstr>What will the new process look like?</vt:lpstr>
      <vt:lpstr>Nursing Communication</vt:lpstr>
      <vt:lpstr>Please complete MTS Lab POC Glucose Testing quiz.  </vt:lpstr>
    </vt:vector>
  </TitlesOfParts>
  <Company>HealthPartners,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POC AccuChek Inform II Glucose</dc:title>
  <dc:creator>Kaestner, Karen E</dc:creator>
  <cp:lastModifiedBy>Kaestner, Karen E</cp:lastModifiedBy>
  <cp:revision>1</cp:revision>
  <dcterms:created xsi:type="dcterms:W3CDTF">2017-02-19T02:49:14Z</dcterms:created>
  <dcterms:modified xsi:type="dcterms:W3CDTF">2017-02-19T02:52:49Z</dcterms:modified>
</cp:coreProperties>
</file>