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475" r:id="rId5"/>
    <p:sldId id="477" r:id="rId6"/>
    <p:sldId id="482" r:id="rId7"/>
    <p:sldId id="483" r:id="rId8"/>
    <p:sldId id="484" r:id="rId9"/>
    <p:sldId id="479" r:id="rId10"/>
    <p:sldId id="474" r:id="rId11"/>
    <p:sldId id="485" r:id="rId12"/>
  </p:sldIdLst>
  <p:sldSz cx="6858000" cy="9144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121"/>
    <a:srgbClr val="009B48"/>
    <a:srgbClr val="FFFFFF"/>
    <a:srgbClr val="522398"/>
    <a:srgbClr val="FF9D0D"/>
    <a:srgbClr val="8500B4"/>
    <a:srgbClr val="00E200"/>
    <a:srgbClr val="FF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46" autoAdjust="0"/>
    <p:restoredTop sz="93371" autoAdjust="0"/>
  </p:normalViewPr>
  <p:slideViewPr>
    <p:cSldViewPr>
      <p:cViewPr>
        <p:scale>
          <a:sx n="83" d="100"/>
          <a:sy n="83" d="100"/>
        </p:scale>
        <p:origin x="1308" y="-2036"/>
      </p:cViewPr>
      <p:guideLst>
        <p:guide orient="horz" pos="2880"/>
        <p:guide pos="216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C3803107-3627-419F-8C99-A7A3B0CA6834}" type="datetimeFigureOut">
              <a:rPr lang="en-US"/>
              <a:pPr>
                <a:defRPr/>
              </a:pPr>
              <a:t>9/14/2021</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AA438185-5B61-4F31-962C-92DE2A044AF6}" type="slidenum">
              <a:rPr lang="en-US"/>
              <a:pPr>
                <a:defRPr/>
              </a:pPr>
              <a:t>‹#›</a:t>
            </a:fld>
            <a:endParaRPr lang="en-US"/>
          </a:p>
        </p:txBody>
      </p:sp>
    </p:spTree>
    <p:extLst>
      <p:ext uri="{BB962C8B-B14F-4D97-AF65-F5344CB8AC3E}">
        <p14:creationId xmlns:p14="http://schemas.microsoft.com/office/powerpoint/2010/main" val="21925688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438185-5B61-4F31-962C-92DE2A044AF6}" type="slidenum">
              <a:rPr lang="en-US" smtClean="0"/>
              <a:pPr>
                <a:defRPr/>
              </a:pPr>
              <a:t>7</a:t>
            </a:fld>
            <a:endParaRPr lang="en-US"/>
          </a:p>
        </p:txBody>
      </p:sp>
    </p:spTree>
    <p:extLst>
      <p:ext uri="{BB962C8B-B14F-4D97-AF65-F5344CB8AC3E}">
        <p14:creationId xmlns:p14="http://schemas.microsoft.com/office/powerpoint/2010/main" val="1775356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Header w/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6477000" cy="1066800"/>
          </a:xfrm>
        </p:spPr>
        <p:txBody>
          <a:bodyPr/>
          <a:lstStyle>
            <a:lvl1pPr>
              <a:defRPr b="1"/>
            </a:lvl1pPr>
          </a:lstStyle>
          <a:p>
            <a:r>
              <a:rPr lang="en-US" dirty="0"/>
              <a:t>Click to edit Master title style</a:t>
            </a:r>
          </a:p>
        </p:txBody>
      </p:sp>
      <p:sp>
        <p:nvSpPr>
          <p:cNvPr id="6" name="Table Placeholder 2"/>
          <p:cNvSpPr>
            <a:spLocks noGrp="1"/>
          </p:cNvSpPr>
          <p:nvPr>
            <p:ph type="tbl" idx="1"/>
          </p:nvPr>
        </p:nvSpPr>
        <p:spPr>
          <a:xfrm>
            <a:off x="342900" y="2133600"/>
            <a:ext cx="6172200" cy="6034088"/>
          </a:xfrm>
          <a:prstGeom prst="rect">
            <a:avLst/>
          </a:prstGeom>
        </p:spPr>
        <p:txBody>
          <a:bodyPr/>
          <a:lstStyle/>
          <a:p>
            <a:pPr lvl="0"/>
            <a:endParaRPr lang="en-US" noProof="0"/>
          </a:p>
        </p:txBody>
      </p:sp>
      <p:sp>
        <p:nvSpPr>
          <p:cNvPr id="4" name="Slide Number Placeholder 1"/>
          <p:cNvSpPr>
            <a:spLocks noGrp="1"/>
          </p:cNvSpPr>
          <p:nvPr>
            <p:ph type="sldNum" sz="quarter" idx="10"/>
          </p:nvPr>
        </p:nvSpPr>
        <p:spPr bwMode="auto">
          <a:xfrm>
            <a:off x="5059363" y="8505825"/>
            <a:ext cx="1600200" cy="485775"/>
          </a:xfrm>
        </p:spPr>
        <p:txBody>
          <a:bodyPr/>
          <a:lstStyle>
            <a:lvl1pPr eaLnBrk="1" hangingPunct="1">
              <a:spcBef>
                <a:spcPct val="0"/>
              </a:spcBef>
              <a:buFontTx/>
              <a:buNone/>
              <a:defRPr sz="1200">
                <a:solidFill>
                  <a:srgbClr val="898989"/>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666366"/>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9pPr>
          </a:lstStyle>
          <a:p>
            <a:pPr>
              <a:defRPr/>
            </a:pPr>
            <a:fld id="{3BD35AF3-2BB9-4361-B1BC-5DDD6A4D0CC6}" type="slidenum">
              <a:rPr lang="en-US" altLang="en-US"/>
              <a:pPr>
                <a:defRPr/>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 Header w/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6477000" cy="1066800"/>
          </a:xfrm>
        </p:spPr>
        <p:txBody>
          <a:bodyPr/>
          <a:lstStyle>
            <a:lvl1pPr>
              <a:defRPr b="1"/>
            </a:lvl1pPr>
          </a:lstStyle>
          <a:p>
            <a:r>
              <a:rPr lang="en-US" dirty="0"/>
              <a:t>Click to edit Master title style</a:t>
            </a:r>
          </a:p>
        </p:txBody>
      </p:sp>
      <p:sp>
        <p:nvSpPr>
          <p:cNvPr id="5" name="Text Placeholder 2"/>
          <p:cNvSpPr>
            <a:spLocks noGrp="1"/>
          </p:cNvSpPr>
          <p:nvPr>
            <p:ph type="body" sz="half" idx="1"/>
          </p:nvPr>
        </p:nvSpPr>
        <p:spPr>
          <a:xfrm>
            <a:off x="342900" y="1996440"/>
            <a:ext cx="6134100" cy="60340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10"/>
          </p:nvPr>
        </p:nvSpPr>
        <p:spPr bwMode="auto">
          <a:xfrm>
            <a:off x="5059363" y="8505825"/>
            <a:ext cx="1600200" cy="485775"/>
          </a:xfrm>
        </p:spPr>
        <p:txBody>
          <a:bodyPr/>
          <a:lstStyle>
            <a:lvl1pPr eaLnBrk="1" hangingPunct="1">
              <a:spcBef>
                <a:spcPct val="0"/>
              </a:spcBef>
              <a:buFontTx/>
              <a:buNone/>
              <a:defRPr sz="1200">
                <a:solidFill>
                  <a:srgbClr val="898989"/>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666366"/>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9pPr>
          </a:lstStyle>
          <a:p>
            <a:pPr>
              <a:defRPr/>
            </a:pPr>
            <a:fld id="{7DC734A5-CAC3-4AC7-8D7F-3CA0FBB36882}" type="slidenum">
              <a:rPr lang="en-US" altLang="en-US"/>
              <a:pPr>
                <a:defRPr/>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sk w/Table">
    <p:spTree>
      <p:nvGrpSpPr>
        <p:cNvPr id="1" name=""/>
        <p:cNvGrpSpPr/>
        <p:nvPr/>
      </p:nvGrpSpPr>
      <p:grpSpPr>
        <a:xfrm>
          <a:off x="0" y="0"/>
          <a:ext cx="0" cy="0"/>
          <a:chOff x="0" y="0"/>
          <a:chExt cx="0" cy="0"/>
        </a:xfrm>
      </p:grpSpPr>
      <p:pic>
        <p:nvPicPr>
          <p:cNvPr id="4" name="Picture 4" descr="Flowers"/>
          <p:cNvPicPr>
            <a:picLocks noChangeAspect="1" noChangeArrowheads="1"/>
          </p:cNvPicPr>
          <p:nvPr userDrawn="1"/>
        </p:nvPicPr>
        <p:blipFill>
          <a:blip r:embed="rId2" cstate="print"/>
          <a:srcRect/>
          <a:stretch>
            <a:fillRect/>
          </a:stretch>
        </p:blipFill>
        <p:spPr bwMode="auto">
          <a:xfrm>
            <a:off x="4495800" y="304800"/>
            <a:ext cx="1858963" cy="1420813"/>
          </a:xfrm>
          <a:prstGeom prst="rect">
            <a:avLst/>
          </a:prstGeom>
          <a:noFill/>
          <a:ln w="9525">
            <a:noFill/>
            <a:miter lim="800000"/>
            <a:headEnd/>
            <a:tailEnd/>
          </a:ln>
        </p:spPr>
      </p:pic>
      <p:sp>
        <p:nvSpPr>
          <p:cNvPr id="2" name="Title 1"/>
          <p:cNvSpPr>
            <a:spLocks noGrp="1"/>
          </p:cNvSpPr>
          <p:nvPr>
            <p:ph type="title"/>
          </p:nvPr>
        </p:nvSpPr>
        <p:spPr>
          <a:xfrm>
            <a:off x="152400" y="762000"/>
            <a:ext cx="6477000" cy="1066800"/>
          </a:xfrm>
        </p:spPr>
        <p:txBody>
          <a:bodyPr/>
          <a:lstStyle>
            <a:lvl1pPr>
              <a:defRPr b="1"/>
            </a:lvl1pPr>
          </a:lstStyle>
          <a:p>
            <a:r>
              <a:rPr lang="en-US" dirty="0"/>
              <a:t>Click to edit Master title style</a:t>
            </a:r>
          </a:p>
        </p:txBody>
      </p:sp>
      <p:sp>
        <p:nvSpPr>
          <p:cNvPr id="6" name="Table Placeholder 2"/>
          <p:cNvSpPr>
            <a:spLocks noGrp="1"/>
          </p:cNvSpPr>
          <p:nvPr>
            <p:ph type="tbl" idx="1"/>
          </p:nvPr>
        </p:nvSpPr>
        <p:spPr>
          <a:xfrm>
            <a:off x="342900" y="2133600"/>
            <a:ext cx="6172200" cy="6034088"/>
          </a:xfrm>
          <a:prstGeom prst="rect">
            <a:avLst/>
          </a:prstGeom>
        </p:spPr>
        <p:txBody>
          <a:bodyPr/>
          <a:lstStyle/>
          <a:p>
            <a:pPr lvl="0"/>
            <a:endParaRPr lang="en-US" noProof="0"/>
          </a:p>
        </p:txBody>
      </p:sp>
      <p:sp>
        <p:nvSpPr>
          <p:cNvPr id="5" name="Slide Number Placeholder 1"/>
          <p:cNvSpPr>
            <a:spLocks noGrp="1"/>
          </p:cNvSpPr>
          <p:nvPr>
            <p:ph type="sldNum" sz="quarter" idx="10"/>
          </p:nvPr>
        </p:nvSpPr>
        <p:spPr bwMode="auto">
          <a:xfrm>
            <a:off x="5059363" y="8505825"/>
            <a:ext cx="1600200" cy="485775"/>
          </a:xfrm>
        </p:spPr>
        <p:txBody>
          <a:bodyPr/>
          <a:lstStyle>
            <a:lvl1pPr eaLnBrk="1" hangingPunct="1">
              <a:spcBef>
                <a:spcPct val="0"/>
              </a:spcBef>
              <a:buFontTx/>
              <a:buNone/>
              <a:defRPr sz="1200">
                <a:solidFill>
                  <a:srgbClr val="898989"/>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666366"/>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9pPr>
          </a:lstStyle>
          <a:p>
            <a:pPr>
              <a:defRPr/>
            </a:pPr>
            <a:fld id="{B42CD7F5-FF32-434D-BEC9-93270A0CF14C}" type="slidenum">
              <a:rPr lang="en-US" altLang="en-US"/>
              <a:pPr>
                <a:defRPr/>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sk w/Text">
    <p:spTree>
      <p:nvGrpSpPr>
        <p:cNvPr id="1" name=""/>
        <p:cNvGrpSpPr/>
        <p:nvPr/>
      </p:nvGrpSpPr>
      <p:grpSpPr>
        <a:xfrm>
          <a:off x="0" y="0"/>
          <a:ext cx="0" cy="0"/>
          <a:chOff x="0" y="0"/>
          <a:chExt cx="0" cy="0"/>
        </a:xfrm>
      </p:grpSpPr>
      <p:pic>
        <p:nvPicPr>
          <p:cNvPr id="4" name="Picture 4" descr="Flowers"/>
          <p:cNvPicPr>
            <a:picLocks noChangeAspect="1" noChangeArrowheads="1"/>
          </p:cNvPicPr>
          <p:nvPr userDrawn="1"/>
        </p:nvPicPr>
        <p:blipFill>
          <a:blip r:embed="rId2" cstate="print"/>
          <a:srcRect/>
          <a:stretch>
            <a:fillRect/>
          </a:stretch>
        </p:blipFill>
        <p:spPr bwMode="auto">
          <a:xfrm>
            <a:off x="4495800" y="304800"/>
            <a:ext cx="1858963" cy="1420813"/>
          </a:xfrm>
          <a:prstGeom prst="rect">
            <a:avLst/>
          </a:prstGeom>
          <a:noFill/>
          <a:ln w="9525">
            <a:noFill/>
            <a:miter lim="800000"/>
            <a:headEnd/>
            <a:tailEnd/>
          </a:ln>
        </p:spPr>
      </p:pic>
      <p:sp>
        <p:nvSpPr>
          <p:cNvPr id="2" name="Title 1"/>
          <p:cNvSpPr>
            <a:spLocks noGrp="1"/>
          </p:cNvSpPr>
          <p:nvPr>
            <p:ph type="title"/>
          </p:nvPr>
        </p:nvSpPr>
        <p:spPr>
          <a:xfrm>
            <a:off x="152400" y="762000"/>
            <a:ext cx="6477000" cy="1066800"/>
          </a:xfrm>
        </p:spPr>
        <p:txBody>
          <a:bodyPr/>
          <a:lstStyle>
            <a:lvl1pPr>
              <a:defRPr b="1"/>
            </a:lvl1pPr>
          </a:lstStyle>
          <a:p>
            <a:r>
              <a:rPr lang="en-US" dirty="0"/>
              <a:t>Click to edit Master title style</a:t>
            </a:r>
          </a:p>
        </p:txBody>
      </p:sp>
      <p:sp>
        <p:nvSpPr>
          <p:cNvPr id="5" name="Text Placeholder 2"/>
          <p:cNvSpPr>
            <a:spLocks noGrp="1"/>
          </p:cNvSpPr>
          <p:nvPr>
            <p:ph type="body" sz="half" idx="1"/>
          </p:nvPr>
        </p:nvSpPr>
        <p:spPr>
          <a:xfrm>
            <a:off x="342900" y="1996440"/>
            <a:ext cx="6134100" cy="60340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p:cNvSpPr>
            <a:spLocks noGrp="1"/>
          </p:cNvSpPr>
          <p:nvPr>
            <p:ph type="sldNum" sz="quarter" idx="10"/>
          </p:nvPr>
        </p:nvSpPr>
        <p:spPr bwMode="auto">
          <a:xfrm>
            <a:off x="5059363" y="8505825"/>
            <a:ext cx="1600200" cy="485775"/>
          </a:xfrm>
        </p:spPr>
        <p:txBody>
          <a:bodyPr/>
          <a:lstStyle>
            <a:lvl1pPr eaLnBrk="1" hangingPunct="1">
              <a:spcBef>
                <a:spcPct val="0"/>
              </a:spcBef>
              <a:buFontTx/>
              <a:buNone/>
              <a:defRPr sz="1200">
                <a:solidFill>
                  <a:srgbClr val="898989"/>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666366"/>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9pPr>
          </a:lstStyle>
          <a:p>
            <a:pPr>
              <a:defRPr/>
            </a:pPr>
            <a:fld id="{2E0F1CF5-3B1E-4529-AB67-10005288C88A}" type="slidenum">
              <a:rPr lang="en-US" altLang="en-US"/>
              <a:pPr>
                <a:defRPr/>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bwMode="auto">
          <a:xfrm>
            <a:off x="5059363" y="8505825"/>
            <a:ext cx="1600200" cy="485775"/>
          </a:xfrm>
        </p:spPr>
        <p:txBody>
          <a:bodyPr/>
          <a:lstStyle>
            <a:lvl1pPr eaLnBrk="1" hangingPunct="1">
              <a:spcBef>
                <a:spcPct val="0"/>
              </a:spcBef>
              <a:buFontTx/>
              <a:buNone/>
              <a:defRPr sz="1200">
                <a:solidFill>
                  <a:srgbClr val="898989"/>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666366"/>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9pPr>
          </a:lstStyle>
          <a:p>
            <a:pPr>
              <a:defRPr/>
            </a:pPr>
            <a:fld id="{FB160AF4-5660-4331-889E-8219E19477FE}" type="slidenum">
              <a:rPr lang="en-US" altLang="en-US"/>
              <a:pPr>
                <a:defRPr/>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41815" t="26070" r="25870" b="19458"/>
          <a:stretch>
            <a:fillRect/>
          </a:stretch>
        </p:blipFill>
        <p:spPr bwMode="auto">
          <a:xfrm>
            <a:off x="30163" y="3336925"/>
            <a:ext cx="6751637" cy="5700713"/>
          </a:xfrm>
          <a:prstGeom prst="rect">
            <a:avLst/>
          </a:prstGeom>
          <a:noFill/>
          <a:ln w="9525">
            <a:noFill/>
            <a:miter lim="800000"/>
            <a:headEnd/>
            <a:tailEnd/>
          </a:ln>
        </p:spPr>
      </p:pic>
      <p:pic>
        <p:nvPicPr>
          <p:cNvPr id="5" name="Picture 3"/>
          <p:cNvPicPr>
            <a:picLocks noChangeAspect="1" noChangeArrowheads="1"/>
          </p:cNvPicPr>
          <p:nvPr userDrawn="1"/>
        </p:nvPicPr>
        <p:blipFill>
          <a:blip r:embed="rId3" cstate="print"/>
          <a:srcRect l="41829" t="28125" r="25868" b="67201"/>
          <a:stretch>
            <a:fillRect/>
          </a:stretch>
        </p:blipFill>
        <p:spPr bwMode="auto">
          <a:xfrm>
            <a:off x="30163" y="11113"/>
            <a:ext cx="6751637" cy="549275"/>
          </a:xfrm>
          <a:prstGeom prst="rect">
            <a:avLst/>
          </a:prstGeom>
          <a:noFill/>
          <a:ln w="9525">
            <a:noFill/>
            <a:miter lim="800000"/>
            <a:headEnd/>
            <a:tailEnd/>
          </a:ln>
        </p:spPr>
      </p:pic>
      <p:pic>
        <p:nvPicPr>
          <p:cNvPr id="6" name="Picture 2"/>
          <p:cNvPicPr>
            <a:picLocks noChangeAspect="1" noChangeArrowheads="1"/>
          </p:cNvPicPr>
          <p:nvPr userDrawn="1"/>
        </p:nvPicPr>
        <p:blipFill>
          <a:blip r:embed="rId2" cstate="print"/>
          <a:srcRect l="41815" t="26070" r="25870" b="46184"/>
          <a:stretch>
            <a:fillRect/>
          </a:stretch>
        </p:blipFill>
        <p:spPr bwMode="auto">
          <a:xfrm>
            <a:off x="30163" y="560388"/>
            <a:ext cx="6751637" cy="2890837"/>
          </a:xfrm>
          <a:prstGeom prst="rect">
            <a:avLst/>
          </a:prstGeom>
          <a:noFill/>
          <a:ln w="9525">
            <a:noFill/>
            <a:miter lim="800000"/>
            <a:headEnd/>
            <a:tailEnd/>
          </a:ln>
        </p:spPr>
      </p:pic>
      <p:pic>
        <p:nvPicPr>
          <p:cNvPr id="8" name="Picture 10" descr="HP Logo"/>
          <p:cNvPicPr>
            <a:picLocks noChangeAspect="1" noChangeArrowheads="1"/>
          </p:cNvPicPr>
          <p:nvPr userDrawn="1"/>
        </p:nvPicPr>
        <p:blipFill>
          <a:blip r:embed="rId4" cstate="print"/>
          <a:srcRect/>
          <a:stretch>
            <a:fillRect/>
          </a:stretch>
        </p:blipFill>
        <p:spPr bwMode="auto">
          <a:xfrm>
            <a:off x="381000" y="609600"/>
            <a:ext cx="2773363" cy="533400"/>
          </a:xfrm>
          <a:prstGeom prst="rect">
            <a:avLst/>
          </a:prstGeom>
          <a:noFill/>
          <a:ln w="9525">
            <a:noFill/>
            <a:miter lim="800000"/>
            <a:headEnd/>
            <a:tailEnd/>
          </a:ln>
        </p:spPr>
      </p:pic>
      <p:sp>
        <p:nvSpPr>
          <p:cNvPr id="13" name="Title 1"/>
          <p:cNvSpPr txBox="1">
            <a:spLocks/>
          </p:cNvSpPr>
          <p:nvPr userDrawn="1"/>
        </p:nvSpPr>
        <p:spPr bwMode="auto">
          <a:xfrm>
            <a:off x="228600" y="8515350"/>
            <a:ext cx="2925763" cy="323850"/>
          </a:xfrm>
          <a:prstGeom prst="rect">
            <a:avLst/>
          </a:prstGeom>
          <a:noFill/>
          <a:ln>
            <a:noFill/>
          </a:ln>
        </p:spPr>
        <p:txBody>
          <a:bodyPr anchor="ctr"/>
          <a:lstStyle>
            <a:lvl1pPr algn="ctr" rtl="0" eaLnBrk="0" fontAlgn="base" hangingPunct="0">
              <a:spcBef>
                <a:spcPct val="0"/>
              </a:spcBef>
              <a:spcAft>
                <a:spcPct val="0"/>
              </a:spcAft>
              <a:defRPr sz="4000" b="1" kern="1200">
                <a:solidFill>
                  <a:schemeClr val="bg1"/>
                </a:solidFill>
                <a:latin typeface="+mj-lt"/>
                <a:ea typeface="MS PGothic" pitchFamily="34" charset="-128"/>
                <a:cs typeface="ＭＳ Ｐゴシック" charset="0"/>
              </a:defRPr>
            </a:lvl1pPr>
            <a:lvl2pPr algn="ctr" rtl="0" eaLnBrk="0" fontAlgn="base" hangingPunct="0">
              <a:spcBef>
                <a:spcPct val="0"/>
              </a:spcBef>
              <a:spcAft>
                <a:spcPct val="0"/>
              </a:spcAft>
              <a:defRPr sz="4000">
                <a:solidFill>
                  <a:schemeClr val="bg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000">
                <a:solidFill>
                  <a:schemeClr val="bg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000">
                <a:solidFill>
                  <a:schemeClr val="bg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000">
                <a:solidFill>
                  <a:schemeClr val="bg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000">
                <a:solidFill>
                  <a:schemeClr val="tx1"/>
                </a:solidFill>
                <a:latin typeface="Calibri" pitchFamily="34" charset="0"/>
              </a:defRPr>
            </a:lvl6pPr>
            <a:lvl7pPr marL="914400" algn="ctr" rtl="0" fontAlgn="base">
              <a:spcBef>
                <a:spcPct val="0"/>
              </a:spcBef>
              <a:spcAft>
                <a:spcPct val="0"/>
              </a:spcAft>
              <a:defRPr sz="4000">
                <a:solidFill>
                  <a:schemeClr val="tx1"/>
                </a:solidFill>
                <a:latin typeface="Calibri" pitchFamily="34" charset="0"/>
              </a:defRPr>
            </a:lvl7pPr>
            <a:lvl8pPr marL="1371600" algn="ctr" rtl="0" fontAlgn="base">
              <a:spcBef>
                <a:spcPct val="0"/>
              </a:spcBef>
              <a:spcAft>
                <a:spcPct val="0"/>
              </a:spcAft>
              <a:defRPr sz="4000">
                <a:solidFill>
                  <a:schemeClr val="tx1"/>
                </a:solidFill>
                <a:latin typeface="Calibri" pitchFamily="34" charset="0"/>
              </a:defRPr>
            </a:lvl8pPr>
            <a:lvl9pPr marL="1828800" algn="ctr" rtl="0" fontAlgn="base">
              <a:spcBef>
                <a:spcPct val="0"/>
              </a:spcBef>
              <a:spcAft>
                <a:spcPct val="0"/>
              </a:spcAft>
              <a:defRPr sz="4000">
                <a:solidFill>
                  <a:schemeClr val="tx1"/>
                </a:solidFill>
                <a:latin typeface="Calibri" pitchFamily="34" charset="0"/>
              </a:defRPr>
            </a:lvl9pPr>
          </a:lstStyle>
          <a:p>
            <a:pPr algn="l">
              <a:defRPr/>
            </a:pPr>
            <a:r>
              <a:rPr lang="en-US" sz="1800" b="0" dirty="0">
                <a:solidFill>
                  <a:schemeClr val="tx1">
                    <a:lumMod val="50000"/>
                    <a:lumOff val="50000"/>
                  </a:schemeClr>
                </a:solidFill>
              </a:rPr>
              <a:t>Last Updated:</a:t>
            </a:r>
          </a:p>
        </p:txBody>
      </p:sp>
      <p:sp>
        <p:nvSpPr>
          <p:cNvPr id="15" name="Title 1"/>
          <p:cNvSpPr>
            <a:spLocks noGrp="1"/>
          </p:cNvSpPr>
          <p:nvPr>
            <p:ph type="ctrTitle"/>
          </p:nvPr>
        </p:nvSpPr>
        <p:spPr>
          <a:xfrm>
            <a:off x="477945" y="3322320"/>
            <a:ext cx="5829300" cy="2133600"/>
          </a:xfrm>
        </p:spPr>
        <p:txBody>
          <a:bodyPr/>
          <a:lstStyle>
            <a:lvl1pPr>
              <a:defRPr/>
            </a:lvl1pPr>
          </a:lstStyle>
          <a:p>
            <a:r>
              <a:rPr lang="en-US" altLang="en-US" dirty="0"/>
              <a:t>Click to edit Master title style</a:t>
            </a:r>
          </a:p>
        </p:txBody>
      </p:sp>
      <p:sp>
        <p:nvSpPr>
          <p:cNvPr id="18" name="Text Placeholder 17"/>
          <p:cNvSpPr>
            <a:spLocks noGrp="1"/>
          </p:cNvSpPr>
          <p:nvPr>
            <p:ph type="body" sz="quarter" idx="10"/>
          </p:nvPr>
        </p:nvSpPr>
        <p:spPr>
          <a:xfrm>
            <a:off x="1587818" y="8484870"/>
            <a:ext cx="1716087" cy="323850"/>
          </a:xfrm>
          <a:prstGeom prst="rect">
            <a:avLst/>
          </a:prstGeom>
        </p:spPr>
        <p:txBody>
          <a:bodyPr/>
          <a:lstStyle>
            <a:lvl1pPr marL="0" indent="0">
              <a:buNone/>
              <a:defRPr sz="1800">
                <a:solidFill>
                  <a:schemeClr val="tx1">
                    <a:lumMod val="50000"/>
                    <a:lumOff val="50000"/>
                  </a:schemeClr>
                </a:solidFill>
              </a:defRPr>
            </a:lvl1pPr>
            <a:lvl2pPr>
              <a:defRPr sz="1800">
                <a:solidFill>
                  <a:schemeClr val="tx1">
                    <a:lumMod val="50000"/>
                    <a:lumOff val="50000"/>
                  </a:schemeClr>
                </a:solidFill>
              </a:defRPr>
            </a:lvl2pPr>
            <a:lvl3pPr>
              <a:defRPr sz="1800">
                <a:solidFill>
                  <a:schemeClr val="tx1">
                    <a:lumMod val="50000"/>
                    <a:lumOff val="50000"/>
                  </a:schemeClr>
                </a:solidFill>
              </a:defRPr>
            </a:lvl3pPr>
            <a:lvl4pPr>
              <a:defRPr sz="1800">
                <a:solidFill>
                  <a:schemeClr val="tx1">
                    <a:lumMod val="50000"/>
                    <a:lumOff val="50000"/>
                  </a:schemeClr>
                </a:solidFill>
              </a:defRPr>
            </a:lvl4pPr>
            <a:lvl5pPr>
              <a:defRPr sz="1800">
                <a:solidFill>
                  <a:schemeClr val="tx1">
                    <a:lumMod val="50000"/>
                    <a:lumOff val="50000"/>
                  </a:schemeClr>
                </a:solidFill>
              </a:defRPr>
            </a:lvl5pPr>
          </a:lstStyle>
          <a:p>
            <a:pPr lvl="0"/>
            <a:endParaRPr lang="en-US" dirty="0"/>
          </a:p>
        </p:txBody>
      </p:sp>
      <p:grpSp>
        <p:nvGrpSpPr>
          <p:cNvPr id="14" name="Group 13"/>
          <p:cNvGrpSpPr/>
          <p:nvPr userDrawn="1"/>
        </p:nvGrpSpPr>
        <p:grpSpPr>
          <a:xfrm>
            <a:off x="108256" y="2941822"/>
            <a:ext cx="6612847" cy="2838760"/>
            <a:chOff x="108256" y="2941822"/>
            <a:chExt cx="6612847" cy="2838760"/>
          </a:xfrm>
        </p:grpSpPr>
        <p:sp>
          <p:nvSpPr>
            <p:cNvPr id="16" name="Rectangle 15"/>
            <p:cNvSpPr/>
            <p:nvPr userDrawn="1"/>
          </p:nvSpPr>
          <p:spPr>
            <a:xfrm>
              <a:off x="340329" y="2941822"/>
              <a:ext cx="6172765" cy="2838760"/>
            </a:xfrm>
            <a:prstGeom prst="rect">
              <a:avLst/>
            </a:prstGeom>
            <a:solidFill>
              <a:srgbClr val="522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08256" y="3297409"/>
              <a:ext cx="6612847" cy="2127587"/>
            </a:xfrm>
            <a:prstGeom prst="rect">
              <a:avLst/>
            </a:prstGeom>
            <a:solidFill>
              <a:srgbClr val="3D7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userDrawn="1"/>
          </p:nvSpPr>
          <p:spPr>
            <a:xfrm rot="10800000">
              <a:off x="108256" y="5419144"/>
              <a:ext cx="123308" cy="18364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userDrawn="1"/>
          </p:nvSpPr>
          <p:spPr>
            <a:xfrm rot="5400000">
              <a:off x="6581292" y="5442652"/>
              <a:ext cx="163317" cy="116304"/>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l="41815" t="26070" r="25870" b="19458"/>
          <a:stretch>
            <a:fillRect/>
          </a:stretch>
        </p:blipFill>
        <p:spPr bwMode="auto">
          <a:xfrm>
            <a:off x="30163" y="3336925"/>
            <a:ext cx="6751637" cy="5700713"/>
          </a:xfrm>
          <a:prstGeom prst="rect">
            <a:avLst/>
          </a:prstGeom>
          <a:noFill/>
          <a:ln w="9525">
            <a:noFill/>
            <a:miter lim="800000"/>
            <a:headEnd/>
            <a:tailEnd/>
          </a:ln>
        </p:spPr>
      </p:pic>
      <p:pic>
        <p:nvPicPr>
          <p:cNvPr id="4" name="Picture 3"/>
          <p:cNvPicPr>
            <a:picLocks noChangeAspect="1" noChangeArrowheads="1"/>
          </p:cNvPicPr>
          <p:nvPr userDrawn="1"/>
        </p:nvPicPr>
        <p:blipFill>
          <a:blip r:embed="rId3" cstate="print"/>
          <a:srcRect l="41829" t="28125" r="25868" b="67201"/>
          <a:stretch>
            <a:fillRect/>
          </a:stretch>
        </p:blipFill>
        <p:spPr bwMode="auto">
          <a:xfrm>
            <a:off x="30163" y="11113"/>
            <a:ext cx="6751637" cy="549275"/>
          </a:xfrm>
          <a:prstGeom prst="rect">
            <a:avLst/>
          </a:prstGeom>
          <a:noFill/>
          <a:ln w="9525">
            <a:noFill/>
            <a:miter lim="800000"/>
            <a:headEnd/>
            <a:tailEnd/>
          </a:ln>
        </p:spPr>
      </p:pic>
      <p:pic>
        <p:nvPicPr>
          <p:cNvPr id="5" name="Picture 2"/>
          <p:cNvPicPr>
            <a:picLocks noChangeAspect="1" noChangeArrowheads="1"/>
          </p:cNvPicPr>
          <p:nvPr userDrawn="1"/>
        </p:nvPicPr>
        <p:blipFill>
          <a:blip r:embed="rId2" cstate="print"/>
          <a:srcRect l="41815" t="26070" r="25870" b="46184"/>
          <a:stretch>
            <a:fillRect/>
          </a:stretch>
        </p:blipFill>
        <p:spPr bwMode="auto">
          <a:xfrm>
            <a:off x="30163" y="560388"/>
            <a:ext cx="6751637" cy="2890837"/>
          </a:xfrm>
          <a:prstGeom prst="rect">
            <a:avLst/>
          </a:prstGeom>
          <a:noFill/>
          <a:ln w="9525">
            <a:noFill/>
            <a:miter lim="800000"/>
            <a:headEnd/>
            <a:tailEnd/>
          </a:ln>
        </p:spPr>
      </p:pic>
      <p:pic>
        <p:nvPicPr>
          <p:cNvPr id="7" name="Picture 6"/>
          <p:cNvPicPr>
            <a:picLocks noChangeAspect="1"/>
          </p:cNvPicPr>
          <p:nvPr userDrawn="1"/>
        </p:nvPicPr>
        <p:blipFill>
          <a:blip r:embed="rId4" cstate="print"/>
          <a:srcRect/>
          <a:stretch>
            <a:fillRect/>
          </a:stretch>
        </p:blipFill>
        <p:spPr bwMode="auto">
          <a:xfrm>
            <a:off x="685800" y="4591050"/>
            <a:ext cx="5222875" cy="3994150"/>
          </a:xfrm>
          <a:prstGeom prst="rect">
            <a:avLst/>
          </a:prstGeom>
          <a:noFill/>
          <a:ln w="9525">
            <a:noFill/>
            <a:miter lim="800000"/>
            <a:headEnd/>
            <a:tailEnd/>
          </a:ln>
        </p:spPr>
      </p:pic>
      <p:sp>
        <p:nvSpPr>
          <p:cNvPr id="15" name="Title 1"/>
          <p:cNvSpPr>
            <a:spLocks noGrp="1"/>
          </p:cNvSpPr>
          <p:nvPr>
            <p:ph type="ctrTitle"/>
          </p:nvPr>
        </p:nvSpPr>
        <p:spPr>
          <a:xfrm>
            <a:off x="477945" y="3322320"/>
            <a:ext cx="5829300" cy="2133600"/>
          </a:xfrm>
        </p:spPr>
        <p:txBody>
          <a:bodyPr/>
          <a:lstStyle>
            <a:lvl1pPr>
              <a:defRPr/>
            </a:lvl1pPr>
          </a:lstStyle>
          <a:p>
            <a:r>
              <a:rPr lang="en-US" altLang="en-US" dirty="0"/>
              <a:t>Click to edit Master title style</a:t>
            </a:r>
          </a:p>
        </p:txBody>
      </p:sp>
      <p:grpSp>
        <p:nvGrpSpPr>
          <p:cNvPr id="8" name="Group 7"/>
          <p:cNvGrpSpPr/>
          <p:nvPr userDrawn="1"/>
        </p:nvGrpSpPr>
        <p:grpSpPr>
          <a:xfrm>
            <a:off x="108256" y="2894930"/>
            <a:ext cx="6612847" cy="2838760"/>
            <a:chOff x="108256" y="2894930"/>
            <a:chExt cx="6612847" cy="2838760"/>
          </a:xfrm>
        </p:grpSpPr>
        <p:sp>
          <p:nvSpPr>
            <p:cNvPr id="9" name="Rectangle 8"/>
            <p:cNvSpPr/>
            <p:nvPr userDrawn="1"/>
          </p:nvSpPr>
          <p:spPr>
            <a:xfrm>
              <a:off x="340329" y="2894930"/>
              <a:ext cx="6172765" cy="2838760"/>
            </a:xfrm>
            <a:prstGeom prst="rect">
              <a:avLst/>
            </a:prstGeom>
            <a:solidFill>
              <a:srgbClr val="522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userDrawn="1"/>
          </p:nvSpPr>
          <p:spPr>
            <a:xfrm rot="10800000">
              <a:off x="108256" y="5372252"/>
              <a:ext cx="123308" cy="18364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p:cNvSpPr/>
            <p:nvPr userDrawn="1"/>
          </p:nvSpPr>
          <p:spPr>
            <a:xfrm rot="5400000">
              <a:off x="6581292" y="5395760"/>
              <a:ext cx="163317" cy="116304"/>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08256" y="3250517"/>
              <a:ext cx="6612847" cy="2127587"/>
            </a:xfrm>
            <a:prstGeom prst="rect">
              <a:avLst/>
            </a:prstGeom>
            <a:solidFill>
              <a:srgbClr val="3D7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t Definitions">
    <p:spTree>
      <p:nvGrpSpPr>
        <p:cNvPr id="1" name=""/>
        <p:cNvGrpSpPr/>
        <p:nvPr/>
      </p:nvGrpSpPr>
      <p:grpSpPr>
        <a:xfrm>
          <a:off x="0" y="0"/>
          <a:ext cx="0" cy="0"/>
          <a:chOff x="0" y="0"/>
          <a:chExt cx="0" cy="0"/>
        </a:xfrm>
      </p:grpSpPr>
      <p:sp>
        <p:nvSpPr>
          <p:cNvPr id="2" name="Oval 8"/>
          <p:cNvSpPr>
            <a:spLocks noChangeArrowheads="1"/>
          </p:cNvSpPr>
          <p:nvPr userDrawn="1"/>
        </p:nvSpPr>
        <p:spPr bwMode="auto">
          <a:xfrm>
            <a:off x="403225" y="2251075"/>
            <a:ext cx="360363" cy="366713"/>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666366"/>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9pPr>
          </a:lstStyle>
          <a:p>
            <a:pPr eaLnBrk="1" fontAlgn="auto" hangingPunct="1">
              <a:spcBef>
                <a:spcPct val="0"/>
              </a:spcBef>
              <a:spcAft>
                <a:spcPts val="0"/>
              </a:spcAft>
              <a:buFontTx/>
              <a:buNone/>
              <a:defRPr/>
            </a:pPr>
            <a:endParaRPr lang="en-US" altLang="en-US" sz="1000">
              <a:latin typeface="Times New Roman" pitchFamily="18" charset="0"/>
              <a:cs typeface="+mn-cs"/>
            </a:endParaRPr>
          </a:p>
        </p:txBody>
      </p:sp>
      <p:sp>
        <p:nvSpPr>
          <p:cNvPr id="3" name="Oval 9"/>
          <p:cNvSpPr>
            <a:spLocks noChangeArrowheads="1"/>
          </p:cNvSpPr>
          <p:nvPr userDrawn="1"/>
        </p:nvSpPr>
        <p:spPr bwMode="auto">
          <a:xfrm>
            <a:off x="381000" y="2841625"/>
            <a:ext cx="381000" cy="3810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666366"/>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9pPr>
          </a:lstStyle>
          <a:p>
            <a:pPr eaLnBrk="1" fontAlgn="auto" hangingPunct="1">
              <a:spcBef>
                <a:spcPct val="0"/>
              </a:spcBef>
              <a:spcAft>
                <a:spcPts val="0"/>
              </a:spcAft>
              <a:buFontTx/>
              <a:buNone/>
              <a:defRPr/>
            </a:pPr>
            <a:endParaRPr lang="en-US" altLang="en-US" sz="1000">
              <a:latin typeface="Times New Roman" pitchFamily="18" charset="0"/>
              <a:cs typeface="+mn-cs"/>
            </a:endParaRPr>
          </a:p>
        </p:txBody>
      </p:sp>
      <p:sp>
        <p:nvSpPr>
          <p:cNvPr id="4" name="Oval 10"/>
          <p:cNvSpPr>
            <a:spLocks noChangeArrowheads="1"/>
          </p:cNvSpPr>
          <p:nvPr userDrawn="1"/>
        </p:nvSpPr>
        <p:spPr bwMode="auto">
          <a:xfrm>
            <a:off x="382588" y="3444875"/>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666366"/>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9pPr>
          </a:lstStyle>
          <a:p>
            <a:pPr eaLnBrk="1" fontAlgn="auto" hangingPunct="1">
              <a:spcBef>
                <a:spcPct val="0"/>
              </a:spcBef>
              <a:spcAft>
                <a:spcPts val="0"/>
              </a:spcAft>
              <a:buFontTx/>
              <a:buNone/>
              <a:defRPr/>
            </a:pPr>
            <a:endParaRPr lang="en-US" altLang="en-US" sz="1000">
              <a:latin typeface="Times New Roman" pitchFamily="18" charset="0"/>
              <a:cs typeface="+mn-cs"/>
            </a:endParaRPr>
          </a:p>
        </p:txBody>
      </p:sp>
      <p:sp>
        <p:nvSpPr>
          <p:cNvPr id="5" name="Oval 11"/>
          <p:cNvSpPr>
            <a:spLocks noChangeArrowheads="1"/>
          </p:cNvSpPr>
          <p:nvPr userDrawn="1"/>
        </p:nvSpPr>
        <p:spPr bwMode="auto">
          <a:xfrm>
            <a:off x="371475" y="4310063"/>
            <a:ext cx="392113" cy="390525"/>
          </a:xfrm>
          <a:prstGeom prst="ellipse">
            <a:avLst/>
          </a:prstGeom>
          <a:solidFill>
            <a:srgbClr val="008000"/>
          </a:solidFill>
          <a:ln w="9525">
            <a:solidFill>
              <a:schemeClr val="tx1"/>
            </a:solidFill>
            <a:round/>
            <a:headEnd/>
            <a:tailEnd/>
          </a:ln>
        </p:spPr>
        <p:txBody>
          <a:bodyPr wrap="none" anchor="ctr"/>
          <a:lstStyle>
            <a:lvl1pPr eaLnBrk="0" hangingPunct="0">
              <a:spcBef>
                <a:spcPct val="20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666366"/>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9pPr>
          </a:lstStyle>
          <a:p>
            <a:pPr eaLnBrk="1" fontAlgn="auto" hangingPunct="1">
              <a:spcBef>
                <a:spcPct val="0"/>
              </a:spcBef>
              <a:spcAft>
                <a:spcPts val="0"/>
              </a:spcAft>
              <a:buFontTx/>
              <a:buNone/>
              <a:defRPr/>
            </a:pPr>
            <a:endParaRPr lang="en-US" altLang="en-US" sz="1000">
              <a:latin typeface="Times New Roman" pitchFamily="18" charset="0"/>
              <a:cs typeface="+mn-cs"/>
            </a:endParaRPr>
          </a:p>
        </p:txBody>
      </p:sp>
      <p:sp>
        <p:nvSpPr>
          <p:cNvPr id="6" name="Oval 12"/>
          <p:cNvSpPr>
            <a:spLocks noChangeArrowheads="1"/>
          </p:cNvSpPr>
          <p:nvPr userDrawn="1"/>
        </p:nvSpPr>
        <p:spPr bwMode="auto">
          <a:xfrm>
            <a:off x="365125" y="4972050"/>
            <a:ext cx="381000" cy="376238"/>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666366"/>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9pPr>
          </a:lstStyle>
          <a:p>
            <a:pPr eaLnBrk="1" fontAlgn="auto" hangingPunct="1">
              <a:spcBef>
                <a:spcPct val="0"/>
              </a:spcBef>
              <a:spcAft>
                <a:spcPts val="0"/>
              </a:spcAft>
              <a:buFontTx/>
              <a:buNone/>
              <a:defRPr/>
            </a:pPr>
            <a:endParaRPr lang="en-US" altLang="en-US" sz="1000">
              <a:latin typeface="Times New Roman" pitchFamily="18" charset="0"/>
              <a:cs typeface="+mn-cs"/>
            </a:endParaRPr>
          </a:p>
        </p:txBody>
      </p:sp>
      <p:sp>
        <p:nvSpPr>
          <p:cNvPr id="7" name="Oval 12"/>
          <p:cNvSpPr>
            <a:spLocks noChangeArrowheads="1"/>
          </p:cNvSpPr>
          <p:nvPr userDrawn="1"/>
        </p:nvSpPr>
        <p:spPr bwMode="auto">
          <a:xfrm>
            <a:off x="365125" y="5583238"/>
            <a:ext cx="381000" cy="377825"/>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666366"/>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9pPr>
          </a:lstStyle>
          <a:p>
            <a:pPr eaLnBrk="1" fontAlgn="auto" hangingPunct="1">
              <a:spcBef>
                <a:spcPct val="0"/>
              </a:spcBef>
              <a:spcAft>
                <a:spcPts val="0"/>
              </a:spcAft>
              <a:buFontTx/>
              <a:buNone/>
              <a:defRPr/>
            </a:pPr>
            <a:endParaRPr lang="en-US" altLang="en-US" sz="1000">
              <a:latin typeface="Times New Roman" pitchFamily="18" charset="0"/>
              <a:cs typeface="+mn-cs"/>
            </a:endParaRPr>
          </a:p>
        </p:txBody>
      </p:sp>
      <p:sp>
        <p:nvSpPr>
          <p:cNvPr id="8" name="TextBox 2"/>
          <p:cNvSpPr txBox="1"/>
          <p:nvPr userDrawn="1"/>
        </p:nvSpPr>
        <p:spPr>
          <a:xfrm>
            <a:off x="746125" y="2190750"/>
            <a:ext cx="5959475" cy="5940425"/>
          </a:xfrm>
          <a:prstGeom prst="rect">
            <a:avLst/>
          </a:prstGeom>
          <a:noFill/>
        </p:spPr>
        <p:txBody>
          <a:bodyPr>
            <a:spAutoFit/>
          </a:bodyPr>
          <a:lstStyle/>
          <a:p>
            <a:pPr fontAlgn="auto">
              <a:spcBef>
                <a:spcPts val="0"/>
              </a:spcBef>
              <a:spcAft>
                <a:spcPts val="0"/>
              </a:spcAft>
              <a:defRPr/>
            </a:pPr>
            <a:r>
              <a:rPr lang="en-US" sz="2000" dirty="0">
                <a:latin typeface="Tahoma" panose="020B0604030504040204" pitchFamily="34" charset="0"/>
                <a:ea typeface="Tahoma" panose="020B0604030504040204" pitchFamily="34" charset="0"/>
                <a:cs typeface="Tahoma" panose="020B0604030504040204" pitchFamily="34" charset="0"/>
              </a:rPr>
              <a:t>= Pre-visit planning is complete (white)</a:t>
            </a:r>
          </a:p>
          <a:p>
            <a:pPr marL="236538" indent="-236538" fontAlgn="auto">
              <a:spcBef>
                <a:spcPts val="0"/>
              </a:spcBef>
              <a:spcAft>
                <a:spcPts val="0"/>
              </a:spcAft>
              <a:buFont typeface="Wingdings" pitchFamily="2" charset="2"/>
              <a:buNone/>
              <a:defRP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36538" indent="-236538" fontAlgn="auto">
              <a:spcBef>
                <a:spcPts val="0"/>
              </a:spcBef>
              <a:spcAft>
                <a:spcPts val="0"/>
              </a:spcAft>
              <a:buFont typeface="Wingdings" pitchFamily="2" charset="2"/>
              <a:buNone/>
              <a:defRPr/>
            </a:pPr>
            <a:r>
              <a:rPr lang="en-US" sz="2000" dirty="0">
                <a:latin typeface="Tahoma" panose="020B0604030504040204" pitchFamily="34" charset="0"/>
                <a:ea typeface="Tahoma" panose="020B0604030504040204" pitchFamily="34" charset="0"/>
                <a:cs typeface="Tahoma" panose="020B0604030504040204" pitchFamily="34" charset="0"/>
              </a:rPr>
              <a:t>= Fasting Labs/Clinic Assistant Instructions (blue)</a:t>
            </a:r>
          </a:p>
          <a:p>
            <a:pPr marL="236538" indent="-236538" fontAlgn="auto">
              <a:spcBef>
                <a:spcPts val="0"/>
              </a:spcBef>
              <a:spcAft>
                <a:spcPts val="0"/>
              </a:spcAft>
              <a:buFont typeface="Wingdings" pitchFamily="2" charset="2"/>
              <a:buNone/>
              <a:defRP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36538" indent="-236538" fontAlgn="auto">
              <a:spcBef>
                <a:spcPts val="0"/>
              </a:spcBef>
              <a:spcAft>
                <a:spcPts val="0"/>
              </a:spcAft>
              <a:buFont typeface="Wingdings" pitchFamily="2" charset="2"/>
              <a:buNone/>
              <a:defRPr/>
            </a:pPr>
            <a:r>
              <a:rPr lang="en-US" sz="2000" dirty="0">
                <a:latin typeface="Tahoma" panose="020B0604030504040204" pitchFamily="34" charset="0"/>
                <a:ea typeface="Tahoma" panose="020B0604030504040204" pitchFamily="34" charset="0"/>
                <a:cs typeface="Tahoma" panose="020B0604030504040204" pitchFamily="34" charset="0"/>
              </a:rPr>
              <a:t>= Non Fasting Labs/Clinic Assistant Instructions (black)</a:t>
            </a:r>
          </a:p>
          <a:p>
            <a:pPr marL="236538" indent="-236538" fontAlgn="auto">
              <a:spcBef>
                <a:spcPts val="0"/>
              </a:spcBef>
              <a:spcAft>
                <a:spcPts val="0"/>
              </a:spcAft>
              <a:buFont typeface="Wingdings" pitchFamily="2" charset="2"/>
              <a:buNone/>
              <a:defRP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36538" indent="-236538" fontAlgn="auto">
              <a:spcBef>
                <a:spcPts val="0"/>
              </a:spcBef>
              <a:spcAft>
                <a:spcPts val="0"/>
              </a:spcAft>
              <a:buFont typeface="Wingdings" pitchFamily="2" charset="2"/>
              <a:buNone/>
              <a:defRPr/>
            </a:pPr>
            <a:r>
              <a:rPr lang="en-US" sz="2000" dirty="0">
                <a:latin typeface="Tahoma" panose="020B0604030504040204" pitchFamily="34" charset="0"/>
                <a:ea typeface="Tahoma" panose="020B0604030504040204" pitchFamily="34" charset="0"/>
                <a:cs typeface="Tahoma" panose="020B0604030504040204" pitchFamily="34" charset="0"/>
              </a:rPr>
              <a:t>= Patient is ready for Clinician (green)</a:t>
            </a:r>
          </a:p>
          <a:p>
            <a:pPr marL="236538" indent="-236538" fontAlgn="auto">
              <a:spcBef>
                <a:spcPts val="0"/>
              </a:spcBef>
              <a:spcAft>
                <a:spcPts val="0"/>
              </a:spcAft>
              <a:buFont typeface="Wingdings" pitchFamily="2" charset="2"/>
              <a:buNone/>
              <a:defRP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36538" indent="-236538" fontAlgn="auto">
              <a:spcBef>
                <a:spcPts val="0"/>
              </a:spcBef>
              <a:spcAft>
                <a:spcPts val="0"/>
              </a:spcAft>
              <a:buFont typeface="Wingdings" pitchFamily="2" charset="2"/>
              <a:buNone/>
              <a:defRPr/>
            </a:pPr>
            <a:r>
              <a:rPr lang="en-US" sz="2000" dirty="0">
                <a:latin typeface="Tahoma" panose="020B0604030504040204" pitchFamily="34" charset="0"/>
                <a:ea typeface="Tahoma" panose="020B0604030504040204" pitchFamily="34" charset="0"/>
                <a:cs typeface="Tahoma" panose="020B0604030504040204" pitchFamily="34" charset="0"/>
              </a:rPr>
              <a:t>= CMA/RMA/LPN action is needed (red)</a:t>
            </a:r>
          </a:p>
          <a:p>
            <a:pPr marL="236538" indent="-236538" fontAlgn="auto">
              <a:spcBef>
                <a:spcPts val="0"/>
              </a:spcBef>
              <a:spcAft>
                <a:spcPts val="0"/>
              </a:spcAft>
              <a:buFont typeface="Wingdings" pitchFamily="2" charset="2"/>
              <a:buNone/>
              <a:defRP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36538" indent="-236538" fontAlgn="auto">
              <a:spcBef>
                <a:spcPts val="0"/>
              </a:spcBef>
              <a:spcAft>
                <a:spcPts val="0"/>
              </a:spcAft>
              <a:buFont typeface="Wingdings" pitchFamily="2" charset="2"/>
              <a:buNone/>
              <a:defRPr/>
            </a:pPr>
            <a:r>
              <a:rPr lang="en-US" sz="2000" dirty="0">
                <a:latin typeface="Tahoma" panose="020B0604030504040204" pitchFamily="34" charset="0"/>
                <a:ea typeface="Tahoma" panose="020B0604030504040204" pitchFamily="34" charset="0"/>
                <a:cs typeface="Tahoma" panose="020B0604030504040204" pitchFamily="34" charset="0"/>
              </a:rPr>
              <a:t>= Patient sent to lab or radiology and will return to exam room (yellow) </a:t>
            </a:r>
          </a:p>
          <a:p>
            <a:pPr marL="236538" indent="-236538" fontAlgn="auto">
              <a:spcBef>
                <a:spcPts val="0"/>
              </a:spcBef>
              <a:spcAft>
                <a:spcPts val="0"/>
              </a:spcAft>
              <a:buFont typeface="Wingdings" pitchFamily="2" charset="2"/>
              <a:buNone/>
              <a:defRP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36538" indent="-236538" fontAlgn="auto">
              <a:spcBef>
                <a:spcPts val="0"/>
              </a:spcBef>
              <a:spcAft>
                <a:spcPts val="0"/>
              </a:spcAft>
              <a:buFont typeface="Wingdings" panose="05000000000000000000" pitchFamily="2" charset="2"/>
              <a:buChar char="v"/>
              <a:defRPr/>
            </a:pPr>
            <a:r>
              <a:rPr lang="en-US" sz="2000" dirty="0">
                <a:latin typeface="Tahoma" panose="020B0604030504040204" pitchFamily="34" charset="0"/>
                <a:ea typeface="Tahoma" panose="020B0604030504040204" pitchFamily="34" charset="0"/>
                <a:cs typeface="Tahoma" panose="020B0604030504040204" pitchFamily="34" charset="0"/>
              </a:rPr>
              <a:t>At the time the patient arrives for the visit, all dots should be white.</a:t>
            </a:r>
          </a:p>
          <a:p>
            <a:pPr marL="236538" indent="-236538" fontAlgn="auto">
              <a:spcBef>
                <a:spcPts val="0"/>
              </a:spcBef>
              <a:spcAft>
                <a:spcPts val="0"/>
              </a:spcAft>
              <a:buFont typeface="Wingdings" panose="05000000000000000000" pitchFamily="2" charset="2"/>
              <a:buChar char="v"/>
              <a:defRP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36538" indent="-236538" fontAlgn="auto">
              <a:spcBef>
                <a:spcPts val="0"/>
              </a:spcBef>
              <a:spcAft>
                <a:spcPts val="0"/>
              </a:spcAft>
              <a:buFont typeface="Wingdings" panose="05000000000000000000" pitchFamily="2" charset="2"/>
              <a:buChar char="v"/>
              <a:defRPr/>
            </a:pPr>
            <a:r>
              <a:rPr lang="en-US" sz="2000" dirty="0">
                <a:latin typeface="Tahoma" panose="020B0604030504040204" pitchFamily="34" charset="0"/>
                <a:ea typeface="Tahoma" panose="020B0604030504040204" pitchFamily="34" charset="0"/>
                <a:cs typeface="Tahoma" panose="020B0604030504040204" pitchFamily="34" charset="0"/>
              </a:rPr>
              <a:t>During the visit, blue and black dots can be used per clinic discretion.</a:t>
            </a:r>
          </a:p>
        </p:txBody>
      </p:sp>
      <p:sp>
        <p:nvSpPr>
          <p:cNvPr id="9" name="TextBox 3"/>
          <p:cNvSpPr txBox="1"/>
          <p:nvPr userDrawn="1"/>
        </p:nvSpPr>
        <p:spPr>
          <a:xfrm>
            <a:off x="555625" y="960438"/>
            <a:ext cx="5768975" cy="708025"/>
          </a:xfrm>
          <a:prstGeom prst="rect">
            <a:avLst/>
          </a:prstGeom>
          <a:noFill/>
        </p:spPr>
        <p:txBody>
          <a:bodyPr>
            <a:spAutoFit/>
          </a:bodyPr>
          <a:lstStyle/>
          <a:p>
            <a:pPr algn="ctr" fontAlgn="auto">
              <a:spcBef>
                <a:spcPts val="0"/>
              </a:spcBef>
              <a:spcAft>
                <a:spcPts val="0"/>
              </a:spcAft>
              <a:defRPr/>
            </a:pPr>
            <a:r>
              <a:rPr lang="en-US" sz="4000" b="1" dirty="0">
                <a:solidFill>
                  <a:schemeClr val="bg1"/>
                </a:solidFill>
                <a:latin typeface="+mj-lt"/>
                <a:cs typeface="+mn-cs"/>
              </a:rPr>
              <a:t>Dot Definitions</a:t>
            </a:r>
          </a:p>
        </p:txBody>
      </p:sp>
      <p:sp>
        <p:nvSpPr>
          <p:cNvPr id="10" name="Slide Number Placeholder 1"/>
          <p:cNvSpPr>
            <a:spLocks noGrp="1"/>
          </p:cNvSpPr>
          <p:nvPr>
            <p:ph type="sldNum" sz="quarter" idx="10"/>
          </p:nvPr>
        </p:nvSpPr>
        <p:spPr bwMode="auto">
          <a:xfrm>
            <a:off x="5059363" y="8505825"/>
            <a:ext cx="1600200" cy="485775"/>
          </a:xfrm>
        </p:spPr>
        <p:txBody>
          <a:bodyPr/>
          <a:lstStyle>
            <a:lvl1pPr eaLnBrk="1" hangingPunct="1">
              <a:spcBef>
                <a:spcPct val="0"/>
              </a:spcBef>
              <a:buFontTx/>
              <a:buNone/>
              <a:defRPr sz="1200">
                <a:solidFill>
                  <a:srgbClr val="898989"/>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666366"/>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9pPr>
          </a:lstStyle>
          <a:p>
            <a:pPr>
              <a:defRPr/>
            </a:pPr>
            <a:fld id="{9B4D5C48-4D5A-49C2-A885-2EBCC238CC5B}" type="slidenum">
              <a:rPr lang="en-US" altLang="en-US"/>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ivacy Guidance">
    <p:spTree>
      <p:nvGrpSpPr>
        <p:cNvPr id="1" name=""/>
        <p:cNvGrpSpPr/>
        <p:nvPr/>
      </p:nvGrpSpPr>
      <p:grpSpPr>
        <a:xfrm>
          <a:off x="0" y="0"/>
          <a:ext cx="0" cy="0"/>
          <a:chOff x="0" y="0"/>
          <a:chExt cx="0" cy="0"/>
        </a:xfrm>
      </p:grpSpPr>
      <p:sp>
        <p:nvSpPr>
          <p:cNvPr id="8" name="TextBox 10"/>
          <p:cNvSpPr txBox="1"/>
          <p:nvPr userDrawn="1"/>
        </p:nvSpPr>
        <p:spPr>
          <a:xfrm>
            <a:off x="609600" y="933450"/>
            <a:ext cx="5562600" cy="708025"/>
          </a:xfrm>
          <a:prstGeom prst="rect">
            <a:avLst/>
          </a:prstGeom>
          <a:noFill/>
        </p:spPr>
        <p:txBody>
          <a:bodyPr>
            <a:spAutoFit/>
          </a:bodyPr>
          <a:lstStyle/>
          <a:p>
            <a:pPr algn="ctr" fontAlgn="auto">
              <a:spcBef>
                <a:spcPts val="0"/>
              </a:spcBef>
              <a:spcAft>
                <a:spcPts val="0"/>
              </a:spcAft>
              <a:defRPr/>
            </a:pPr>
            <a:r>
              <a:rPr lang="en-US" altLang="en-US" sz="4000" b="1" dirty="0">
                <a:solidFill>
                  <a:schemeClr val="bg1"/>
                </a:solidFill>
                <a:latin typeface="+mj-lt"/>
                <a:cs typeface="+mn-cs"/>
              </a:rPr>
              <a:t>Privacy Guidance</a:t>
            </a:r>
            <a:endParaRPr lang="en-US" sz="4000" dirty="0">
              <a:solidFill>
                <a:schemeClr val="bg1"/>
              </a:solidFill>
              <a:latin typeface="+mj-lt"/>
              <a:cs typeface="+mn-cs"/>
            </a:endParaRPr>
          </a:p>
        </p:txBody>
      </p:sp>
      <p:sp>
        <p:nvSpPr>
          <p:cNvPr id="5" name="Text Placeholder 2"/>
          <p:cNvSpPr>
            <a:spLocks noGrp="1"/>
          </p:cNvSpPr>
          <p:nvPr>
            <p:ph type="body" sz="half" idx="1"/>
          </p:nvPr>
        </p:nvSpPr>
        <p:spPr>
          <a:xfrm>
            <a:off x="342900" y="2118360"/>
            <a:ext cx="6134100" cy="6034088"/>
          </a:xfrm>
          <a:prstGeom prst="rect">
            <a:avLst/>
          </a:prstGeom>
        </p:spPr>
        <p:txBody>
          <a:bodyPr/>
          <a:lstStyle>
            <a:lvl1pPr>
              <a:defRPr sz="1400">
                <a:latin typeface="Tahoma" panose="020B0604030504040204" pitchFamily="34" charset="0"/>
                <a:ea typeface="Tahoma" panose="020B0604030504040204" pitchFamily="34" charset="0"/>
                <a:cs typeface="Tahoma" panose="020B0604030504040204" pitchFamily="34" charset="0"/>
              </a:defRPr>
            </a:lvl1pPr>
            <a:lvl2pPr>
              <a:defRPr sz="14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1"/>
          <p:cNvSpPr>
            <a:spLocks noGrp="1"/>
          </p:cNvSpPr>
          <p:nvPr>
            <p:ph type="sldNum" sz="quarter" idx="10"/>
          </p:nvPr>
        </p:nvSpPr>
        <p:spPr bwMode="auto">
          <a:xfrm>
            <a:off x="5059363" y="8505825"/>
            <a:ext cx="1600200" cy="485775"/>
          </a:xfrm>
        </p:spPr>
        <p:txBody>
          <a:bodyPr/>
          <a:lstStyle>
            <a:lvl1pPr eaLnBrk="1" hangingPunct="1">
              <a:spcBef>
                <a:spcPct val="0"/>
              </a:spcBef>
              <a:buFontTx/>
              <a:buNone/>
              <a:defRPr sz="1200">
                <a:solidFill>
                  <a:srgbClr val="898989"/>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666366"/>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800">
                <a:solidFill>
                  <a:srgbClr val="666366"/>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800">
                <a:solidFill>
                  <a:srgbClr val="666366"/>
                </a:solidFill>
                <a:latin typeface="Calibri" pitchFamily="34" charset="0"/>
                <a:ea typeface="MS PGothic" pitchFamily="34" charset="-128"/>
              </a:defRPr>
            </a:lvl9pPr>
          </a:lstStyle>
          <a:p>
            <a:pPr>
              <a:defRPr/>
            </a:pPr>
            <a:fld id="{99491347-9CD9-401D-8CCA-D88B3F3281CE}" type="slidenum">
              <a:rPr lang="en-US" altLang="en-US"/>
              <a:pPr>
                <a:defRPr/>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descr="Content_purple.png"/>
          <p:cNvPicPr>
            <a:picLocks noChangeAspect="1"/>
          </p:cNvPicPr>
          <p:nvPr/>
        </p:nvPicPr>
        <p:blipFill>
          <a:blip r:embed="rId11" cstate="print"/>
          <a:srcRect/>
          <a:stretch>
            <a:fillRect/>
          </a:stretch>
        </p:blipFill>
        <p:spPr bwMode="auto">
          <a:xfrm>
            <a:off x="0" y="0"/>
            <a:ext cx="6858000" cy="9144000"/>
          </a:xfrm>
          <a:prstGeom prst="rect">
            <a:avLst/>
          </a:prstGeom>
          <a:noFill/>
          <a:ln w="9525">
            <a:noFill/>
            <a:miter lim="800000"/>
            <a:headEnd/>
            <a:tailEnd/>
          </a:ln>
        </p:spPr>
      </p:pic>
      <p:sp>
        <p:nvSpPr>
          <p:cNvPr id="1027" name="Title Placeholder 1"/>
          <p:cNvSpPr>
            <a:spLocks noGrp="1"/>
          </p:cNvSpPr>
          <p:nvPr>
            <p:ph type="title"/>
          </p:nvPr>
        </p:nvSpPr>
        <p:spPr bwMode="auto">
          <a:xfrm>
            <a:off x="342900" y="508000"/>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200">
                <a:solidFill>
                  <a:srgbClr val="898989"/>
                </a:solidFill>
                <a:latin typeface="Calibri" pitchFamily="34" charset="0"/>
                <a:cs typeface="+mn-cs"/>
              </a:defRPr>
            </a:lvl1pPr>
          </a:lstStyle>
          <a:p>
            <a:pPr>
              <a:defRPr/>
            </a:pPr>
            <a:fld id="{1F32DE85-973A-4059-804F-A54088552390}" type="slidenum">
              <a:rPr lang="en-US"/>
              <a:pPr>
                <a:defRPr/>
              </a:pPr>
              <a:t>‹#›</a:t>
            </a:fld>
            <a:endParaRPr lang="en-US"/>
          </a:p>
        </p:txBody>
      </p:sp>
      <p:sp>
        <p:nvSpPr>
          <p:cNvPr id="4" name="Date Placeholder 3"/>
          <p:cNvSpPr>
            <a:spLocks noGrp="1"/>
          </p:cNvSpPr>
          <p:nvPr>
            <p:ph type="dt" sz="half" idx="2"/>
          </p:nvPr>
        </p:nvSpPr>
        <p:spPr>
          <a:xfrm>
            <a:off x="342900" y="8331200"/>
            <a:ext cx="1600200" cy="487363"/>
          </a:xfrm>
          <a:prstGeom prst="rect">
            <a:avLst/>
          </a:prstGeom>
        </p:spPr>
        <p:txBody>
          <a:bodyPr vert="horz" wrap="square" lIns="91440" tIns="45720" rIns="91440" bIns="45720" numCol="1" anchor="ctr" anchorCtr="0" compatLnSpc="1">
            <a:prstTxWarp prst="textNoShape">
              <a:avLst/>
            </a:prstTxWarp>
          </a:bodyPr>
          <a:lstStyle>
            <a:lvl1pPr fontAlgn="auto">
              <a:spcBef>
                <a:spcPts val="0"/>
              </a:spcBef>
              <a:spcAft>
                <a:spcPts val="0"/>
              </a:spcAft>
              <a:defRPr sz="1200">
                <a:solidFill>
                  <a:srgbClr val="898989"/>
                </a:solidFill>
                <a:latin typeface="Calibri" pitchFamily="34" charset="0"/>
                <a:cs typeface="+mn-cs"/>
              </a:defRPr>
            </a:lvl1pPr>
          </a:lstStyle>
          <a:p>
            <a:pPr>
              <a:defRPr/>
            </a:pPr>
            <a:endParaRPr lang="en-US"/>
          </a:p>
        </p:txBody>
      </p:sp>
      <p:pic>
        <p:nvPicPr>
          <p:cNvPr id="1031" name="Picture 8"/>
          <p:cNvPicPr>
            <a:picLocks noChangeAspect="1" noChangeArrowheads="1"/>
          </p:cNvPicPr>
          <p:nvPr/>
        </p:nvPicPr>
        <p:blipFill>
          <a:blip r:embed="rId12" cstate="print"/>
          <a:srcRect l="21875" t="20313" r="72917" b="68750"/>
          <a:stretch>
            <a:fillRect/>
          </a:stretch>
        </p:blipFill>
        <p:spPr bwMode="auto">
          <a:xfrm>
            <a:off x="457200" y="762000"/>
            <a:ext cx="381000" cy="1066800"/>
          </a:xfrm>
          <a:prstGeom prst="rect">
            <a:avLst/>
          </a:prstGeom>
          <a:noFill/>
          <a:ln w="9525">
            <a:noFill/>
            <a:miter lim="800000"/>
            <a:headEnd/>
            <a:tailEnd/>
          </a:ln>
        </p:spPr>
      </p:pic>
      <p:sp>
        <p:nvSpPr>
          <p:cNvPr id="9" name="TextBox 8"/>
          <p:cNvSpPr txBox="1">
            <a:spLocks noChangeArrowheads="1"/>
          </p:cNvSpPr>
          <p:nvPr userDrawn="1"/>
        </p:nvSpPr>
        <p:spPr bwMode="auto">
          <a:xfrm>
            <a:off x="2019300" y="8842375"/>
            <a:ext cx="2895600" cy="276225"/>
          </a:xfrm>
          <a:prstGeom prst="rect">
            <a:avLst/>
          </a:prstGeom>
          <a:noFill/>
          <a:ln>
            <a:noFill/>
          </a:ln>
        </p:spPr>
        <p:txBody>
          <a:bodyPr>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eaLnBrk="0" fontAlgn="base" hangingPunct="0">
              <a:spcBef>
                <a:spcPct val="0"/>
              </a:spcBef>
              <a:spcAft>
                <a:spcPct val="0"/>
              </a:spcAft>
              <a:defRPr sz="2000">
                <a:solidFill>
                  <a:schemeClr val="tx1"/>
                </a:solidFill>
                <a:latin typeface="Arial" charset="0"/>
                <a:ea typeface="MS PGothic" pitchFamily="34" charset="-128"/>
              </a:defRPr>
            </a:lvl6pPr>
            <a:lvl7pPr marL="2971800" indent="-228600" eaLnBrk="0" fontAlgn="base" hangingPunct="0">
              <a:spcBef>
                <a:spcPct val="0"/>
              </a:spcBef>
              <a:spcAft>
                <a:spcPct val="0"/>
              </a:spcAft>
              <a:defRPr sz="2000">
                <a:solidFill>
                  <a:schemeClr val="tx1"/>
                </a:solidFill>
                <a:latin typeface="Arial" charset="0"/>
                <a:ea typeface="MS PGothic" pitchFamily="34" charset="-128"/>
              </a:defRPr>
            </a:lvl7pPr>
            <a:lvl8pPr marL="3429000" indent="-228600" eaLnBrk="0" fontAlgn="base" hangingPunct="0">
              <a:spcBef>
                <a:spcPct val="0"/>
              </a:spcBef>
              <a:spcAft>
                <a:spcPct val="0"/>
              </a:spcAft>
              <a:defRPr sz="2000">
                <a:solidFill>
                  <a:schemeClr val="tx1"/>
                </a:solidFill>
                <a:latin typeface="Arial" charset="0"/>
                <a:ea typeface="MS PGothic" pitchFamily="34" charset="-128"/>
              </a:defRPr>
            </a:lvl8pPr>
            <a:lvl9pPr marL="3886200" indent="-228600" eaLnBrk="0" fontAlgn="base" hangingPunct="0">
              <a:spcBef>
                <a:spcPct val="0"/>
              </a:spcBef>
              <a:spcAft>
                <a:spcPct val="0"/>
              </a:spcAft>
              <a:defRPr sz="2000">
                <a:solidFill>
                  <a:schemeClr val="tx1"/>
                </a:solidFill>
                <a:latin typeface="Arial" charset="0"/>
                <a:ea typeface="MS PGothic" pitchFamily="34" charset="-128"/>
              </a:defRPr>
            </a:lvl9pPr>
          </a:lstStyle>
          <a:p>
            <a:pPr algn="ctr" eaLnBrk="1" fontAlgn="auto" hangingPunct="1">
              <a:spcBef>
                <a:spcPts val="0"/>
              </a:spcBef>
              <a:spcAft>
                <a:spcPts val="0"/>
              </a:spcAft>
              <a:defRPr/>
            </a:pPr>
            <a:r>
              <a:rPr lang="en-US" altLang="en-US" sz="1200" dirty="0">
                <a:latin typeface="Tahoma" pitchFamily="34" charset="0"/>
                <a:cs typeface="Tahoma" pitchFamily="34" charset="0"/>
                <a:hlinkClick r:id="" action="ppaction://noaction"/>
              </a:rPr>
              <a:t>Back to High Level Workflow</a:t>
            </a:r>
            <a:endParaRPr lang="en-US" altLang="en-US" sz="1200" dirty="0">
              <a:latin typeface="Tahoma" pitchFamily="34" charset="0"/>
              <a:cs typeface="Tahoma" pitchFamily="34" charset="0"/>
            </a:endParaRPr>
          </a:p>
        </p:txBody>
      </p:sp>
      <p:grpSp>
        <p:nvGrpSpPr>
          <p:cNvPr id="10" name="Group 9"/>
          <p:cNvGrpSpPr/>
          <p:nvPr userDrawn="1"/>
        </p:nvGrpSpPr>
        <p:grpSpPr>
          <a:xfrm>
            <a:off x="150421" y="609600"/>
            <a:ext cx="6555179" cy="1390965"/>
            <a:chOff x="150421" y="609600"/>
            <a:chExt cx="6555179" cy="1390965"/>
          </a:xfrm>
        </p:grpSpPr>
        <p:sp>
          <p:nvSpPr>
            <p:cNvPr id="11" name="Rectangle 10"/>
            <p:cNvSpPr/>
            <p:nvPr userDrawn="1"/>
          </p:nvSpPr>
          <p:spPr>
            <a:xfrm>
              <a:off x="419100" y="609600"/>
              <a:ext cx="6019800" cy="1371600"/>
            </a:xfrm>
            <a:prstGeom prst="rect">
              <a:avLst/>
            </a:prstGeom>
            <a:solidFill>
              <a:srgbClr val="522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52400" y="762000"/>
              <a:ext cx="6553200" cy="1066800"/>
            </a:xfrm>
            <a:prstGeom prst="rect">
              <a:avLst/>
            </a:prstGeom>
            <a:solidFill>
              <a:srgbClr val="3D7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p:cNvSpPr/>
            <p:nvPr userDrawn="1"/>
          </p:nvSpPr>
          <p:spPr>
            <a:xfrm rot="10800000">
              <a:off x="150421" y="1816925"/>
              <a:ext cx="123308" cy="183640"/>
            </a:xfrm>
            <a:prstGeom prst="rtTriangle">
              <a:avLst/>
            </a:prstGeom>
            <a:solidFill>
              <a:srgbClr val="3D7EDB">
                <a:shade val="30000"/>
                <a:satMod val="1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p:cNvSpPr/>
            <p:nvPr userDrawn="1"/>
          </p:nvSpPr>
          <p:spPr>
            <a:xfrm rot="5400000">
              <a:off x="6564082" y="1840433"/>
              <a:ext cx="163317" cy="116304"/>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hdr="0" ftr="0" dt="0"/>
  <p:txStyles>
    <p:titleStyle>
      <a:lvl1pPr algn="ctr" rtl="0" eaLnBrk="0" fontAlgn="base" hangingPunct="0">
        <a:spcBef>
          <a:spcPct val="0"/>
        </a:spcBef>
        <a:spcAft>
          <a:spcPct val="0"/>
        </a:spcAft>
        <a:defRPr sz="4000" kern="12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chemeClr val="bg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000">
          <a:solidFill>
            <a:schemeClr val="bg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000">
          <a:solidFill>
            <a:schemeClr val="bg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000">
          <a:solidFill>
            <a:schemeClr val="bg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000">
          <a:solidFill>
            <a:schemeClr val="tx1"/>
          </a:solidFill>
          <a:latin typeface="Calibri" pitchFamily="34" charset="0"/>
        </a:defRPr>
      </a:lvl6pPr>
      <a:lvl7pPr marL="914400" algn="ctr" rtl="0" eaLnBrk="1" fontAlgn="base" hangingPunct="1">
        <a:spcBef>
          <a:spcPct val="0"/>
        </a:spcBef>
        <a:spcAft>
          <a:spcPct val="0"/>
        </a:spcAft>
        <a:defRPr sz="4000">
          <a:solidFill>
            <a:schemeClr val="tx1"/>
          </a:solidFill>
          <a:latin typeface="Calibri" pitchFamily="34" charset="0"/>
        </a:defRPr>
      </a:lvl7pPr>
      <a:lvl8pPr marL="1371600" algn="ctr" rtl="0" eaLnBrk="1" fontAlgn="base" hangingPunct="1">
        <a:spcBef>
          <a:spcPct val="0"/>
        </a:spcBef>
        <a:spcAft>
          <a:spcPct val="0"/>
        </a:spcAft>
        <a:defRPr sz="4000">
          <a:solidFill>
            <a:schemeClr val="tx1"/>
          </a:solidFill>
          <a:latin typeface="Calibri" pitchFamily="34" charset="0"/>
        </a:defRPr>
      </a:lvl8pPr>
      <a:lvl9pPr marL="1828800" algn="ctr"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rgbClr val="666366"/>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800" kern="1200">
          <a:solidFill>
            <a:srgbClr val="666366"/>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800" kern="1200">
          <a:solidFill>
            <a:srgbClr val="666366"/>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800" kern="1200">
          <a:solidFill>
            <a:srgbClr val="666366"/>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intranet.healthpartners.com/Clinician-Patient-Ed-Services/Pages/Collecting-Sexual-Orientation-and-Gender-Identity-%28SOGI%29-Data.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Orientation and Gender Identity (SOGI)</a:t>
            </a:r>
          </a:p>
        </p:txBody>
      </p:sp>
      <p:sp>
        <p:nvSpPr>
          <p:cNvPr id="3" name="Text Placeholder 2"/>
          <p:cNvSpPr>
            <a:spLocks noGrp="1"/>
          </p:cNvSpPr>
          <p:nvPr>
            <p:ph type="body" sz="half" idx="1"/>
          </p:nvPr>
        </p:nvSpPr>
        <p:spPr/>
        <p:txBody>
          <a:bodyPr/>
          <a:lstStyle/>
          <a:p>
            <a:pPr marL="0" indent="0">
              <a:buNone/>
            </a:pPr>
            <a:r>
              <a:rPr lang="en-US" sz="1800" dirty="0"/>
              <a:t>Objectives:</a:t>
            </a:r>
          </a:p>
          <a:p>
            <a:r>
              <a:rPr lang="en-US" sz="1800" dirty="0"/>
              <a:t>Available organization-wide trainings focused on sexual orientation and gender identity. </a:t>
            </a:r>
          </a:p>
          <a:p>
            <a:r>
              <a:rPr lang="en-US" sz="1800" dirty="0"/>
              <a:t>Overview of the Sexual Orientation and Gender Identity (SOGI) </a:t>
            </a:r>
            <a:r>
              <a:rPr lang="en-US" sz="1800" dirty="0" err="1"/>
              <a:t>SmartForm</a:t>
            </a:r>
            <a:r>
              <a:rPr lang="en-US" sz="1800" dirty="0"/>
              <a:t> in Epic and related functionality. </a:t>
            </a:r>
          </a:p>
          <a:p>
            <a:r>
              <a:rPr lang="en-US" sz="1800" dirty="0"/>
              <a:t>Overview of the SOGI Resource Guide for more details on functionality and information for Laboratory staff.</a:t>
            </a:r>
          </a:p>
          <a:p>
            <a:pPr marL="0" indent="0">
              <a:buNone/>
            </a:pPr>
            <a:endParaRPr lang="en-US" sz="2000" dirty="0"/>
          </a:p>
          <a:p>
            <a:pPr marL="0" indent="0">
              <a:buNone/>
            </a:pPr>
            <a:endParaRPr lang="en-US" sz="2000" dirty="0"/>
          </a:p>
          <a:p>
            <a:r>
              <a:rPr lang="en-US" sz="1800" b="1" dirty="0"/>
              <a:t>Sexual orientation</a:t>
            </a:r>
            <a:r>
              <a:rPr lang="en-US" sz="1800" dirty="0"/>
              <a:t>: A person’s physical, romantic, and/or emotional attraction to others. Every person has a sexual orientation. It is comprised of how a person identifies, their physical and emotional attractions to other gender(s), and their sexual behaviors. </a:t>
            </a:r>
          </a:p>
          <a:p>
            <a:r>
              <a:rPr lang="en-US" sz="1800" b="1" dirty="0">
                <a:latin typeface="Calibri" panose="020F0502020204030204" pitchFamily="34" charset="0"/>
              </a:rPr>
              <a:t>Gender identity</a:t>
            </a:r>
            <a:r>
              <a:rPr lang="en-US" sz="1800" dirty="0">
                <a:latin typeface="Calibri" panose="020F0502020204030204" pitchFamily="34" charset="0"/>
              </a:rPr>
              <a:t>: A person’s deeply held internal sense of being a woman, man, both, neither, or another gender. Gender identity can be the same or different from one’s sex assigned at birth. </a:t>
            </a:r>
          </a:p>
          <a:p>
            <a:pPr lvl="1"/>
            <a:r>
              <a:rPr lang="en-US" sz="1800" dirty="0">
                <a:solidFill>
                  <a:schemeClr val="tx1"/>
                </a:solidFill>
                <a:latin typeface="Calibri" panose="020F0502020204030204" pitchFamily="34" charset="0"/>
              </a:rPr>
              <a:t>Cisgender, transgender, nonbinary, gender diverse </a:t>
            </a:r>
          </a:p>
          <a:p>
            <a:endParaRPr lang="en-US" sz="2000" dirty="0"/>
          </a:p>
        </p:txBody>
      </p:sp>
      <p:sp>
        <p:nvSpPr>
          <p:cNvPr id="4" name="Slide Number Placeholder 3"/>
          <p:cNvSpPr>
            <a:spLocks noGrp="1"/>
          </p:cNvSpPr>
          <p:nvPr>
            <p:ph type="sldNum" sz="quarter" idx="10"/>
          </p:nvPr>
        </p:nvSpPr>
        <p:spPr/>
        <p:txBody>
          <a:bodyPr/>
          <a:lstStyle/>
          <a:p>
            <a:pPr>
              <a:defRPr/>
            </a:pPr>
            <a:fld id="{7DC734A5-CAC3-4AC7-8D7F-3CA0FBB36882}" type="slidenum">
              <a:rPr lang="en-US" altLang="en-US" smtClean="0"/>
              <a:pPr>
                <a:defRPr/>
              </a:pPr>
              <a:t>1</a:t>
            </a:fld>
            <a:endParaRPr lang="en-US" altLang="en-US" dirty="0"/>
          </a:p>
        </p:txBody>
      </p:sp>
    </p:spTree>
    <p:extLst>
      <p:ext uri="{BB962C8B-B14F-4D97-AF65-F5344CB8AC3E}">
        <p14:creationId xmlns:p14="http://schemas.microsoft.com/office/powerpoint/2010/main" val="400082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Awareness of LGBTQ Inclusion Training</a:t>
            </a:r>
          </a:p>
        </p:txBody>
      </p:sp>
      <p:sp>
        <p:nvSpPr>
          <p:cNvPr id="3" name="Text Placeholder 2"/>
          <p:cNvSpPr>
            <a:spLocks noGrp="1"/>
          </p:cNvSpPr>
          <p:nvPr>
            <p:ph type="body" sz="half" idx="1"/>
          </p:nvPr>
        </p:nvSpPr>
        <p:spPr>
          <a:xfrm>
            <a:off x="304800" y="2209800"/>
            <a:ext cx="6134100" cy="6034088"/>
          </a:xfrm>
        </p:spPr>
        <p:txBody>
          <a:bodyPr/>
          <a:lstStyle/>
          <a:p>
            <a:pPr marL="0" indent="0">
              <a:lnSpc>
                <a:spcPct val="115000"/>
              </a:lnSpc>
              <a:spcBef>
                <a:spcPts val="0"/>
              </a:spcBef>
              <a:spcAft>
                <a:spcPts val="0"/>
              </a:spcAft>
              <a:buNone/>
            </a:pPr>
            <a:r>
              <a:rPr lang="en-US" sz="1800" i="1" dirty="0"/>
              <a:t>Builds a strong foundation of education and awareness of the lesbian, gay, bisexual, transgender and queer/questioning (LGBTQ) communities through an interactive presentation</a:t>
            </a:r>
          </a:p>
          <a:p>
            <a:pPr marL="0" lvl="0" indent="0">
              <a:lnSpc>
                <a:spcPct val="115000"/>
              </a:lnSpc>
              <a:spcBef>
                <a:spcPts val="0"/>
              </a:spcBef>
              <a:spcAft>
                <a:spcPts val="0"/>
              </a:spcAft>
              <a:buNone/>
            </a:pPr>
            <a:endParaRPr lang="en-US" sz="1800" dirty="0"/>
          </a:p>
          <a:p>
            <a:pPr marL="0" lvl="0" indent="0">
              <a:lnSpc>
                <a:spcPct val="115000"/>
              </a:lnSpc>
              <a:spcBef>
                <a:spcPts val="0"/>
              </a:spcBef>
              <a:spcAft>
                <a:spcPts val="0"/>
              </a:spcAft>
              <a:buNone/>
            </a:pPr>
            <a:r>
              <a:rPr lang="en-US" sz="1800" dirty="0"/>
              <a:t>Organization-wide training is available as:</a:t>
            </a:r>
          </a:p>
          <a:p>
            <a:pPr lvl="1">
              <a:lnSpc>
                <a:spcPct val="115000"/>
              </a:lnSpc>
              <a:spcBef>
                <a:spcPts val="0"/>
              </a:spcBef>
              <a:spcAft>
                <a:spcPts val="0"/>
              </a:spcAft>
              <a:buFont typeface="Symbol" panose="05050102010706020507" pitchFamily="18" charset="2"/>
              <a:buChar char=""/>
            </a:pPr>
            <a:r>
              <a:rPr lang="en-US" sz="1800" dirty="0">
                <a:solidFill>
                  <a:schemeClr val="tx1"/>
                </a:solidFill>
              </a:rPr>
              <a:t>30 min </a:t>
            </a:r>
            <a:r>
              <a:rPr lang="en-US" sz="1800" dirty="0" err="1">
                <a:solidFill>
                  <a:schemeClr val="tx1"/>
                </a:solidFill>
              </a:rPr>
              <a:t>myLearning</a:t>
            </a:r>
            <a:r>
              <a:rPr lang="en-US" sz="1800" dirty="0">
                <a:solidFill>
                  <a:schemeClr val="tx1"/>
                </a:solidFill>
              </a:rPr>
              <a:t> Module “Creating Awareness for LGBTQ Inclusion”</a:t>
            </a:r>
          </a:p>
          <a:p>
            <a:pPr lvl="1">
              <a:lnSpc>
                <a:spcPct val="115000"/>
              </a:lnSpc>
              <a:spcBef>
                <a:spcPts val="0"/>
              </a:spcBef>
              <a:spcAft>
                <a:spcPts val="0"/>
              </a:spcAft>
              <a:buFont typeface="Symbol" panose="05050102010706020507" pitchFamily="18" charset="2"/>
              <a:buChar char=""/>
            </a:pPr>
            <a:endParaRPr lang="en-US" sz="1800" dirty="0"/>
          </a:p>
          <a:p>
            <a:pPr lvl="1">
              <a:lnSpc>
                <a:spcPct val="115000"/>
              </a:lnSpc>
              <a:spcBef>
                <a:spcPts val="0"/>
              </a:spcBef>
              <a:spcAft>
                <a:spcPts val="0"/>
              </a:spcAft>
              <a:buFont typeface="Symbol" panose="05050102010706020507" pitchFamily="18" charset="2"/>
              <a:buChar char=""/>
            </a:pPr>
            <a:endParaRPr lang="en-US" sz="1800" dirty="0"/>
          </a:p>
          <a:p>
            <a:pPr lvl="1">
              <a:lnSpc>
                <a:spcPct val="115000"/>
              </a:lnSpc>
              <a:spcBef>
                <a:spcPts val="0"/>
              </a:spcBef>
              <a:spcAft>
                <a:spcPts val="0"/>
              </a:spcAft>
              <a:buFont typeface="Symbol" panose="05050102010706020507" pitchFamily="18" charset="2"/>
              <a:buChar char=""/>
            </a:pPr>
            <a:endParaRPr lang="en-US" sz="1800" dirty="0"/>
          </a:p>
          <a:p>
            <a:pPr marL="0" lvl="0" indent="0">
              <a:lnSpc>
                <a:spcPct val="115000"/>
              </a:lnSpc>
              <a:spcBef>
                <a:spcPts val="0"/>
              </a:spcBef>
              <a:spcAft>
                <a:spcPts val="0"/>
              </a:spcAft>
              <a:buNone/>
            </a:pPr>
            <a:endParaRPr lang="en-US" sz="1800" dirty="0"/>
          </a:p>
          <a:p>
            <a:pPr marL="0" lvl="0" indent="0">
              <a:lnSpc>
                <a:spcPct val="115000"/>
              </a:lnSpc>
              <a:spcBef>
                <a:spcPts val="0"/>
              </a:spcBef>
              <a:spcAft>
                <a:spcPts val="0"/>
              </a:spcAft>
              <a:buNone/>
            </a:pPr>
            <a:r>
              <a:rPr lang="en-US" sz="1600" dirty="0"/>
              <a:t>Objectives: </a:t>
            </a:r>
          </a:p>
          <a:p>
            <a:pPr lvl="0">
              <a:lnSpc>
                <a:spcPct val="115000"/>
              </a:lnSpc>
              <a:spcBef>
                <a:spcPts val="0"/>
              </a:spcBef>
              <a:spcAft>
                <a:spcPts val="0"/>
              </a:spcAft>
              <a:buFont typeface="Symbol" panose="05050102010706020507" pitchFamily="18" charset="2"/>
              <a:buChar char=""/>
            </a:pPr>
            <a:r>
              <a:rPr lang="en-US" sz="1600" dirty="0">
                <a:ea typeface="Calibri" panose="020F0502020204030204" pitchFamily="34" charset="0"/>
                <a:cs typeface="Times New Roman" panose="02020603050405020304" pitchFamily="18" charset="0"/>
              </a:rPr>
              <a:t>Explain the relationship between sex, gender and sexual orientation</a:t>
            </a:r>
          </a:p>
          <a:p>
            <a:pPr lvl="0">
              <a:lnSpc>
                <a:spcPct val="115000"/>
              </a:lnSpc>
              <a:spcBef>
                <a:spcPts val="0"/>
              </a:spcBef>
              <a:spcAft>
                <a:spcPts val="0"/>
              </a:spcAft>
              <a:buFont typeface="Symbol" panose="05050102010706020507" pitchFamily="18" charset="2"/>
              <a:buChar char=""/>
            </a:pPr>
            <a:r>
              <a:rPr lang="en-US" sz="1600" dirty="0">
                <a:ea typeface="Calibri" panose="020F0502020204030204" pitchFamily="34" charset="0"/>
                <a:cs typeface="Times New Roman" panose="02020603050405020304" pitchFamily="18" charset="0"/>
              </a:rPr>
              <a:t>Increase your awareness of the barriers to inclusion that LGBTQ people face</a:t>
            </a:r>
          </a:p>
          <a:p>
            <a:pPr lvl="0">
              <a:lnSpc>
                <a:spcPct val="115000"/>
              </a:lnSpc>
              <a:spcBef>
                <a:spcPts val="0"/>
              </a:spcBef>
              <a:spcAft>
                <a:spcPts val="1000"/>
              </a:spcAft>
              <a:buFont typeface="Symbol" panose="05050102010706020507" pitchFamily="18" charset="2"/>
              <a:buChar char=""/>
            </a:pPr>
            <a:r>
              <a:rPr lang="en-US" sz="1600" dirty="0">
                <a:ea typeface="Calibri" panose="020F0502020204030204" pitchFamily="34" charset="0"/>
                <a:cs typeface="Times New Roman" panose="02020603050405020304" pitchFamily="18" charset="0"/>
              </a:rPr>
              <a:t>Practice culturally sensitive strategies for interacting with LGBTQ patients, members and colleagues </a:t>
            </a:r>
          </a:p>
          <a:p>
            <a:pPr marL="0" indent="0">
              <a:buNone/>
            </a:pPr>
            <a:endParaRPr lang="en-US" sz="1800" dirty="0"/>
          </a:p>
        </p:txBody>
      </p:sp>
      <p:sp>
        <p:nvSpPr>
          <p:cNvPr id="4" name="Slide Number Placeholder 3"/>
          <p:cNvSpPr>
            <a:spLocks noGrp="1"/>
          </p:cNvSpPr>
          <p:nvPr>
            <p:ph type="sldNum" sz="quarter" idx="10"/>
          </p:nvPr>
        </p:nvSpPr>
        <p:spPr/>
        <p:txBody>
          <a:bodyPr/>
          <a:lstStyle/>
          <a:p>
            <a:pPr>
              <a:defRPr/>
            </a:pPr>
            <a:fld id="{7DC734A5-CAC3-4AC7-8D7F-3CA0FBB36882}" type="slidenum">
              <a:rPr lang="en-US" altLang="en-US" smtClean="0"/>
              <a:pPr>
                <a:defRPr/>
              </a:pPr>
              <a:t>2</a:t>
            </a:fld>
            <a:endParaRPr lang="en-US" altLang="en-US" dirty="0"/>
          </a:p>
        </p:txBody>
      </p:sp>
      <p:pic>
        <p:nvPicPr>
          <p:cNvPr id="5" name="Picture 4"/>
          <p:cNvPicPr>
            <a:picLocks noChangeAspect="1"/>
          </p:cNvPicPr>
          <p:nvPr/>
        </p:nvPicPr>
        <p:blipFill>
          <a:blip r:embed="rId2"/>
          <a:stretch>
            <a:fillRect/>
          </a:stretch>
        </p:blipFill>
        <p:spPr>
          <a:xfrm>
            <a:off x="342900" y="4495800"/>
            <a:ext cx="6096000" cy="952291"/>
          </a:xfrm>
          <a:prstGeom prst="rect">
            <a:avLst/>
          </a:prstGeom>
        </p:spPr>
      </p:pic>
    </p:spTree>
    <p:extLst>
      <p:ext uri="{BB962C8B-B14F-4D97-AF65-F5344CB8AC3E}">
        <p14:creationId xmlns:p14="http://schemas.microsoft.com/office/powerpoint/2010/main" val="3537085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E3BD-1D5A-4F2C-ACF6-0B3767524040}"/>
              </a:ext>
            </a:extLst>
          </p:cNvPr>
          <p:cNvSpPr>
            <a:spLocks noGrp="1"/>
          </p:cNvSpPr>
          <p:nvPr>
            <p:ph type="title"/>
          </p:nvPr>
        </p:nvSpPr>
        <p:spPr/>
        <p:txBody>
          <a:bodyPr/>
          <a:lstStyle/>
          <a:p>
            <a:r>
              <a:rPr lang="en-US" dirty="0"/>
              <a:t>Laboratory Workflows</a:t>
            </a:r>
          </a:p>
        </p:txBody>
      </p:sp>
      <p:sp>
        <p:nvSpPr>
          <p:cNvPr id="3" name="Text Placeholder 2">
            <a:extLst>
              <a:ext uri="{FF2B5EF4-FFF2-40B4-BE49-F238E27FC236}">
                <a16:creationId xmlns:a16="http://schemas.microsoft.com/office/drawing/2014/main" id="{041959AB-7399-4459-B040-0E96C4223682}"/>
              </a:ext>
            </a:extLst>
          </p:cNvPr>
          <p:cNvSpPr>
            <a:spLocks noGrp="1"/>
          </p:cNvSpPr>
          <p:nvPr>
            <p:ph type="body" sz="half" idx="1"/>
          </p:nvPr>
        </p:nvSpPr>
        <p:spPr/>
        <p:txBody>
          <a:bodyPr/>
          <a:lstStyle/>
          <a:p>
            <a:r>
              <a:rPr lang="en-US" sz="1600" b="1" dirty="0"/>
              <a:t>Lab Front Desk View</a:t>
            </a:r>
          </a:p>
          <a:p>
            <a:pPr lvl="1"/>
            <a:r>
              <a:rPr lang="en-US" sz="1600" dirty="0">
                <a:solidFill>
                  <a:schemeClr val="tx1"/>
                </a:solidFill>
              </a:rPr>
              <a:t>The “Patient” column shows patients first and last name.  This column already shows the patient’s preferred name. </a:t>
            </a:r>
          </a:p>
          <a:p>
            <a:pPr lvl="1"/>
            <a:r>
              <a:rPr lang="en-US" sz="1600" dirty="0">
                <a:solidFill>
                  <a:schemeClr val="tx1"/>
                </a:solidFill>
              </a:rPr>
              <a:t>Patients can check-in using their preferred name as an identifier. </a:t>
            </a:r>
          </a:p>
          <a:p>
            <a:pPr lvl="1"/>
            <a:r>
              <a:rPr lang="en-US" sz="1600" dirty="0">
                <a:solidFill>
                  <a:schemeClr val="tx1"/>
                </a:solidFill>
              </a:rPr>
              <a:t>You should address and communicate with patients using their preferred name. </a:t>
            </a:r>
          </a:p>
          <a:p>
            <a:pPr lvl="1"/>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pPr lvl="1"/>
            <a:endParaRPr lang="en-US" sz="1600" dirty="0"/>
          </a:p>
        </p:txBody>
      </p:sp>
      <p:sp>
        <p:nvSpPr>
          <p:cNvPr id="4" name="Slide Number Placeholder 3">
            <a:extLst>
              <a:ext uri="{FF2B5EF4-FFF2-40B4-BE49-F238E27FC236}">
                <a16:creationId xmlns:a16="http://schemas.microsoft.com/office/drawing/2014/main" id="{8E4D6A32-79D7-4E26-B206-3C81BA42E4D5}"/>
              </a:ext>
            </a:extLst>
          </p:cNvPr>
          <p:cNvSpPr>
            <a:spLocks noGrp="1"/>
          </p:cNvSpPr>
          <p:nvPr>
            <p:ph type="sldNum" sz="quarter" idx="10"/>
          </p:nvPr>
        </p:nvSpPr>
        <p:spPr/>
        <p:txBody>
          <a:bodyPr/>
          <a:lstStyle/>
          <a:p>
            <a:pPr>
              <a:defRPr/>
            </a:pPr>
            <a:fld id="{7DC734A5-CAC3-4AC7-8D7F-3CA0FBB36882}" type="slidenum">
              <a:rPr lang="en-US" altLang="en-US" smtClean="0"/>
              <a:pPr>
                <a:defRPr/>
              </a:pPr>
              <a:t>3</a:t>
            </a:fld>
            <a:endParaRPr lang="en-US" altLang="en-US" dirty="0"/>
          </a:p>
        </p:txBody>
      </p:sp>
      <p:pic>
        <p:nvPicPr>
          <p:cNvPr id="5" name="Picture 4">
            <a:extLst>
              <a:ext uri="{FF2B5EF4-FFF2-40B4-BE49-F238E27FC236}">
                <a16:creationId xmlns:a16="http://schemas.microsoft.com/office/drawing/2014/main" id="{C41CDD35-CA0F-4F73-A47E-7FF0222388C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8767" y="5009898"/>
            <a:ext cx="2559050" cy="3130550"/>
          </a:xfrm>
          <a:prstGeom prst="rect">
            <a:avLst/>
          </a:prstGeom>
          <a:noFill/>
          <a:ln>
            <a:noFill/>
          </a:ln>
        </p:spPr>
      </p:pic>
      <p:sp>
        <p:nvSpPr>
          <p:cNvPr id="6" name="Rectangle: Rounded Corners 5">
            <a:extLst>
              <a:ext uri="{FF2B5EF4-FFF2-40B4-BE49-F238E27FC236}">
                <a16:creationId xmlns:a16="http://schemas.microsoft.com/office/drawing/2014/main" id="{A9840D09-15F5-4440-94F2-628226A1EFCB}"/>
              </a:ext>
            </a:extLst>
          </p:cNvPr>
          <p:cNvSpPr/>
          <p:nvPr/>
        </p:nvSpPr>
        <p:spPr>
          <a:xfrm>
            <a:off x="633805" y="4842258"/>
            <a:ext cx="1575995" cy="335591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C22A725-DBBF-43E2-9B9E-67D26F9931C7}"/>
              </a:ext>
            </a:extLst>
          </p:cNvPr>
          <p:cNvSpPr txBox="1"/>
          <p:nvPr/>
        </p:nvSpPr>
        <p:spPr>
          <a:xfrm>
            <a:off x="3227817" y="4953000"/>
            <a:ext cx="3284145" cy="1169551"/>
          </a:xfrm>
          <a:prstGeom prst="rect">
            <a:avLst/>
          </a:prstGeom>
          <a:noFill/>
        </p:spPr>
        <p:txBody>
          <a:bodyPr wrap="square" rtlCol="0">
            <a:spAutoFit/>
          </a:bodyPr>
          <a:lstStyle/>
          <a:p>
            <a:r>
              <a:rPr lang="en-US" sz="1400" dirty="0"/>
              <a:t>This snippet of the Front Desk view shows that the Patient column is displaying the patient’s preferred name (when compared to the “Pref Name” column displaying preferred name). </a:t>
            </a:r>
          </a:p>
        </p:txBody>
      </p:sp>
    </p:spTree>
    <p:extLst>
      <p:ext uri="{BB962C8B-B14F-4D97-AF65-F5344CB8AC3E}">
        <p14:creationId xmlns:p14="http://schemas.microsoft.com/office/powerpoint/2010/main" val="384454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0FD2-E651-4A86-A053-8FA3FD402068}"/>
              </a:ext>
            </a:extLst>
          </p:cNvPr>
          <p:cNvSpPr>
            <a:spLocks noGrp="1"/>
          </p:cNvSpPr>
          <p:nvPr>
            <p:ph type="title"/>
          </p:nvPr>
        </p:nvSpPr>
        <p:spPr/>
        <p:txBody>
          <a:bodyPr/>
          <a:lstStyle/>
          <a:p>
            <a:r>
              <a:rPr lang="en-US" dirty="0"/>
              <a:t>Laboratory Workflow</a:t>
            </a:r>
          </a:p>
        </p:txBody>
      </p:sp>
      <p:sp>
        <p:nvSpPr>
          <p:cNvPr id="3" name="Text Placeholder 2">
            <a:extLst>
              <a:ext uri="{FF2B5EF4-FFF2-40B4-BE49-F238E27FC236}">
                <a16:creationId xmlns:a16="http://schemas.microsoft.com/office/drawing/2014/main" id="{168C4BE8-AF57-4FCA-9F72-04953AD7863F}"/>
              </a:ext>
            </a:extLst>
          </p:cNvPr>
          <p:cNvSpPr>
            <a:spLocks noGrp="1"/>
          </p:cNvSpPr>
          <p:nvPr>
            <p:ph type="body" sz="half" idx="1"/>
          </p:nvPr>
        </p:nvSpPr>
        <p:spPr>
          <a:xfrm>
            <a:off x="361950" y="1981200"/>
            <a:ext cx="6134100" cy="6858000"/>
          </a:xfrm>
        </p:spPr>
        <p:txBody>
          <a:bodyPr/>
          <a:lstStyle/>
          <a:p>
            <a:r>
              <a:rPr lang="en-US" sz="1600" b="1" dirty="0"/>
              <a:t>Lab Order Inquiry View</a:t>
            </a:r>
          </a:p>
          <a:p>
            <a:pPr lvl="1"/>
            <a:r>
              <a:rPr lang="en-US" sz="1600" dirty="0">
                <a:solidFill>
                  <a:schemeClr val="tx1"/>
                </a:solidFill>
              </a:rPr>
              <a:t>Be informed of Storyboard view showing patient’s legal name, preferred name, and gender field.</a:t>
            </a:r>
          </a:p>
          <a:p>
            <a:pPr lvl="1"/>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pPr lvl="1"/>
            <a:r>
              <a:rPr lang="en-US" sz="1600" dirty="0">
                <a:solidFill>
                  <a:schemeClr val="tx1"/>
                </a:solidFill>
              </a:rPr>
              <a:t>The gender field will show legal sex unless a gender identity is entered in the SOGI </a:t>
            </a:r>
            <a:r>
              <a:rPr lang="en-US" sz="1600" dirty="0" err="1">
                <a:solidFill>
                  <a:schemeClr val="tx1"/>
                </a:solidFill>
              </a:rPr>
              <a:t>SmartForm</a:t>
            </a:r>
            <a:r>
              <a:rPr lang="en-US" sz="1600" dirty="0">
                <a:solidFill>
                  <a:schemeClr val="tx1"/>
                </a:solidFill>
              </a:rPr>
              <a:t>.</a:t>
            </a:r>
          </a:p>
          <a:p>
            <a:pPr lvl="1"/>
            <a:r>
              <a:rPr lang="en-US" sz="1600" dirty="0">
                <a:solidFill>
                  <a:schemeClr val="tx1"/>
                </a:solidFill>
              </a:rPr>
              <a:t>A “i” information icon will show if there is information entered in the SOGI </a:t>
            </a:r>
            <a:r>
              <a:rPr lang="en-US" sz="1600" dirty="0" err="1">
                <a:solidFill>
                  <a:schemeClr val="tx1"/>
                </a:solidFill>
              </a:rPr>
              <a:t>SmartForm</a:t>
            </a:r>
            <a:r>
              <a:rPr lang="en-US" sz="1600" dirty="0">
                <a:solidFill>
                  <a:schemeClr val="tx1"/>
                </a:solidFill>
              </a:rPr>
              <a:t>. Hover over the gender field to see the entered content.  </a:t>
            </a:r>
          </a:p>
          <a:p>
            <a:pPr lvl="1"/>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pPr lvl="1"/>
            <a:r>
              <a:rPr lang="en-US" sz="1600" dirty="0">
                <a:solidFill>
                  <a:schemeClr val="tx1"/>
                </a:solidFill>
              </a:rPr>
              <a:t>Lab staff will not be entering/changing information into the SOGI </a:t>
            </a:r>
            <a:r>
              <a:rPr lang="en-US" sz="1600" dirty="0" err="1">
                <a:solidFill>
                  <a:schemeClr val="tx1"/>
                </a:solidFill>
              </a:rPr>
              <a:t>SmartForm</a:t>
            </a:r>
            <a:r>
              <a:rPr lang="en-US" sz="1600" dirty="0">
                <a:solidFill>
                  <a:schemeClr val="tx1"/>
                </a:solidFill>
              </a:rPr>
              <a:t>, nor changing a patient’s legal name or legal sex in the demographic field in Epic. </a:t>
            </a:r>
          </a:p>
          <a:p>
            <a:pPr lvl="2"/>
            <a:r>
              <a:rPr lang="en-US" sz="1600" dirty="0" err="1">
                <a:solidFill>
                  <a:schemeClr val="tx1"/>
                </a:solidFill>
              </a:rPr>
              <a:t>Frontdesk</a:t>
            </a:r>
            <a:r>
              <a:rPr lang="en-US" sz="1600" dirty="0">
                <a:solidFill>
                  <a:schemeClr val="tx1"/>
                </a:solidFill>
              </a:rPr>
              <a:t> staff can change the legal name or legal sex. </a:t>
            </a:r>
          </a:p>
          <a:p>
            <a:pPr lvl="2"/>
            <a:r>
              <a:rPr lang="en-US" sz="1600" dirty="0">
                <a:solidFill>
                  <a:schemeClr val="tx1"/>
                </a:solidFill>
              </a:rPr>
              <a:t>Clinicians/Clinical team can enter information into the SOGI </a:t>
            </a:r>
            <a:r>
              <a:rPr lang="en-US" sz="1600" dirty="0" err="1">
                <a:solidFill>
                  <a:schemeClr val="tx1"/>
                </a:solidFill>
              </a:rPr>
              <a:t>SmartForm</a:t>
            </a:r>
            <a:r>
              <a:rPr lang="en-US" sz="1600" dirty="0">
                <a:solidFill>
                  <a:schemeClr val="tx1"/>
                </a:solidFill>
              </a:rPr>
              <a:t>. </a:t>
            </a:r>
          </a:p>
          <a:p>
            <a:pPr marL="457200" lvl="1" indent="0">
              <a:buNone/>
            </a:pPr>
            <a:endParaRPr lang="en-US" dirty="0"/>
          </a:p>
        </p:txBody>
      </p:sp>
      <p:sp>
        <p:nvSpPr>
          <p:cNvPr id="4" name="Slide Number Placeholder 3">
            <a:extLst>
              <a:ext uri="{FF2B5EF4-FFF2-40B4-BE49-F238E27FC236}">
                <a16:creationId xmlns:a16="http://schemas.microsoft.com/office/drawing/2014/main" id="{5A31C1D1-FF5E-48D5-AC47-0CA541C68EA6}"/>
              </a:ext>
            </a:extLst>
          </p:cNvPr>
          <p:cNvSpPr>
            <a:spLocks noGrp="1"/>
          </p:cNvSpPr>
          <p:nvPr>
            <p:ph type="sldNum" sz="quarter" idx="10"/>
          </p:nvPr>
        </p:nvSpPr>
        <p:spPr/>
        <p:txBody>
          <a:bodyPr/>
          <a:lstStyle/>
          <a:p>
            <a:pPr>
              <a:defRPr/>
            </a:pPr>
            <a:fld id="{7DC734A5-CAC3-4AC7-8D7F-3CA0FBB36882}" type="slidenum">
              <a:rPr lang="en-US" altLang="en-US" smtClean="0"/>
              <a:pPr>
                <a:defRPr/>
              </a:pPr>
              <a:t>4</a:t>
            </a:fld>
            <a:endParaRPr lang="en-US" altLang="en-US" dirty="0"/>
          </a:p>
        </p:txBody>
      </p:sp>
      <p:pic>
        <p:nvPicPr>
          <p:cNvPr id="6" name="Picture 2" descr="cid:image004.png@01D714B5.DA7B78C0">
            <a:extLst>
              <a:ext uri="{FF2B5EF4-FFF2-40B4-BE49-F238E27FC236}">
                <a16:creationId xmlns:a16="http://schemas.microsoft.com/office/drawing/2014/main" id="{6F29F39B-7A11-4B33-91C0-85B84235C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95600"/>
            <a:ext cx="17399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E4213840-70A7-4210-9201-5333BE4F9837}"/>
              </a:ext>
            </a:extLst>
          </p:cNvPr>
          <p:cNvSpPr/>
          <p:nvPr/>
        </p:nvSpPr>
        <p:spPr>
          <a:xfrm>
            <a:off x="488950" y="3506628"/>
            <a:ext cx="838200" cy="304800"/>
          </a:xfrm>
          <a:prstGeom prst="ellipse">
            <a:avLst/>
          </a:prstGeom>
          <a:noFill/>
          <a:ln>
            <a:solidFill>
              <a:srgbClr val="FF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226525E-2401-45E2-958A-38002F649561}"/>
              </a:ext>
            </a:extLst>
          </p:cNvPr>
          <p:cNvSpPr/>
          <p:nvPr/>
        </p:nvSpPr>
        <p:spPr>
          <a:xfrm>
            <a:off x="834263" y="3759056"/>
            <a:ext cx="730250" cy="219552"/>
          </a:xfrm>
          <a:prstGeom prst="ellipse">
            <a:avLst/>
          </a:prstGeom>
          <a:noFill/>
          <a:ln>
            <a:solidFill>
              <a:srgbClr val="FF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0A15A49-084D-4BA7-B872-5894A00AB0B5}"/>
              </a:ext>
            </a:extLst>
          </p:cNvPr>
          <p:cNvSpPr/>
          <p:nvPr/>
        </p:nvSpPr>
        <p:spPr>
          <a:xfrm>
            <a:off x="488950" y="3979068"/>
            <a:ext cx="501650" cy="167180"/>
          </a:xfrm>
          <a:prstGeom prst="ellipse">
            <a:avLst/>
          </a:prstGeom>
          <a:noFill/>
          <a:ln>
            <a:solidFill>
              <a:srgbClr val="FF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9EABD4D-FE31-43F0-8ED2-4141F5847974}"/>
              </a:ext>
            </a:extLst>
          </p:cNvPr>
          <p:cNvPicPr>
            <a:picLocks noChangeAspect="1"/>
          </p:cNvPicPr>
          <p:nvPr/>
        </p:nvPicPr>
        <p:blipFill>
          <a:blip r:embed="rId3"/>
          <a:stretch>
            <a:fillRect/>
          </a:stretch>
        </p:blipFill>
        <p:spPr>
          <a:xfrm>
            <a:off x="2667000" y="5638801"/>
            <a:ext cx="2533024" cy="1219200"/>
          </a:xfrm>
          <a:prstGeom prst="rect">
            <a:avLst/>
          </a:prstGeom>
        </p:spPr>
      </p:pic>
    </p:spTree>
    <p:extLst>
      <p:ext uri="{BB962C8B-B14F-4D97-AF65-F5344CB8AC3E}">
        <p14:creationId xmlns:p14="http://schemas.microsoft.com/office/powerpoint/2010/main" val="4174990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2C2F1-0A3A-455F-8E31-F6CC9E6327E0}"/>
              </a:ext>
            </a:extLst>
          </p:cNvPr>
          <p:cNvSpPr>
            <a:spLocks noGrp="1"/>
          </p:cNvSpPr>
          <p:nvPr>
            <p:ph type="title"/>
          </p:nvPr>
        </p:nvSpPr>
        <p:spPr/>
        <p:txBody>
          <a:bodyPr/>
          <a:lstStyle/>
          <a:p>
            <a:r>
              <a:rPr lang="en-US" dirty="0"/>
              <a:t>Laboratory Workflow </a:t>
            </a:r>
          </a:p>
        </p:txBody>
      </p:sp>
      <p:sp>
        <p:nvSpPr>
          <p:cNvPr id="3" name="Text Placeholder 2">
            <a:extLst>
              <a:ext uri="{FF2B5EF4-FFF2-40B4-BE49-F238E27FC236}">
                <a16:creationId xmlns:a16="http://schemas.microsoft.com/office/drawing/2014/main" id="{DA6E8DE5-B369-4605-8921-1DD8A073A7F5}"/>
              </a:ext>
            </a:extLst>
          </p:cNvPr>
          <p:cNvSpPr>
            <a:spLocks noGrp="1"/>
          </p:cNvSpPr>
          <p:nvPr>
            <p:ph type="body" sz="half" idx="1"/>
          </p:nvPr>
        </p:nvSpPr>
        <p:spPr>
          <a:xfrm>
            <a:off x="342900" y="1996440"/>
            <a:ext cx="6134100" cy="6690360"/>
          </a:xfrm>
        </p:spPr>
        <p:txBody>
          <a:bodyPr/>
          <a:lstStyle/>
          <a:p>
            <a:r>
              <a:rPr lang="en-US" sz="1600" dirty="0"/>
              <a:t>Call patient to room using their preferred name.  Be aware and informed that the Beaker specimen labels will show patient’s legal name. </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endParaRPr lang="en-US" sz="1600" dirty="0"/>
          </a:p>
          <a:p>
            <a:r>
              <a:rPr lang="en-US" sz="1600" dirty="0"/>
              <a:t>At time of specimen collection, you will need to verify patient’s legal name and date of birth as it is shown on the Beaker specimen labels. </a:t>
            </a:r>
          </a:p>
          <a:p>
            <a:pPr lvl="1"/>
            <a:r>
              <a:rPr lang="en-US" sz="1600" dirty="0">
                <a:solidFill>
                  <a:schemeClr val="tx1"/>
                </a:solidFill>
              </a:rPr>
              <a:t>Suggested scripting for confirming patient’s legal name: “To ensure I have the correct patient and labels, I ask this for all patients.  Please confirm your legal name and date of birth”. </a:t>
            </a:r>
          </a:p>
          <a:p>
            <a:pPr lvl="1"/>
            <a:endParaRPr lang="en-US" sz="1600" dirty="0"/>
          </a:p>
          <a:p>
            <a:r>
              <a:rPr lang="en-US" sz="1600" dirty="0"/>
              <a:t>After name verification, continue to communicate with patient using their preferred name. </a:t>
            </a:r>
          </a:p>
          <a:p>
            <a:r>
              <a:rPr lang="en-US" sz="1600" dirty="0"/>
              <a:t>Use terminology of “legal name”.  Do not use terms such as “real name”, “birth name”, or “new name”.   </a:t>
            </a:r>
          </a:p>
          <a:p>
            <a:r>
              <a:rPr lang="en-US" altLang="en-US" sz="1600" dirty="0"/>
              <a:t>Also, when addressing patients, avoid using terms like “sir” or “ma’am”.</a:t>
            </a:r>
          </a:p>
          <a:p>
            <a:r>
              <a:rPr lang="en-US" sz="1600" dirty="0"/>
              <a:t>When talking to fellow staff about a patient, avoid using gendered pronouns to refer to the patient.  Use “they/them” or “this patient”. </a:t>
            </a:r>
          </a:p>
        </p:txBody>
      </p:sp>
      <p:sp>
        <p:nvSpPr>
          <p:cNvPr id="4" name="Slide Number Placeholder 3">
            <a:extLst>
              <a:ext uri="{FF2B5EF4-FFF2-40B4-BE49-F238E27FC236}">
                <a16:creationId xmlns:a16="http://schemas.microsoft.com/office/drawing/2014/main" id="{D92961E2-CE76-44BC-96A2-4CFA41F3F242}"/>
              </a:ext>
            </a:extLst>
          </p:cNvPr>
          <p:cNvSpPr>
            <a:spLocks noGrp="1"/>
          </p:cNvSpPr>
          <p:nvPr>
            <p:ph type="sldNum" sz="quarter" idx="10"/>
          </p:nvPr>
        </p:nvSpPr>
        <p:spPr/>
        <p:txBody>
          <a:bodyPr/>
          <a:lstStyle/>
          <a:p>
            <a:pPr>
              <a:defRPr/>
            </a:pPr>
            <a:fld id="{7DC734A5-CAC3-4AC7-8D7F-3CA0FBB36882}" type="slidenum">
              <a:rPr lang="en-US" altLang="en-US" smtClean="0"/>
              <a:pPr>
                <a:defRPr/>
              </a:pPr>
              <a:t>5</a:t>
            </a:fld>
            <a:endParaRPr lang="en-US" altLang="en-US" dirty="0"/>
          </a:p>
        </p:txBody>
      </p:sp>
      <p:pic>
        <p:nvPicPr>
          <p:cNvPr id="5" name="Picture 4">
            <a:extLst>
              <a:ext uri="{FF2B5EF4-FFF2-40B4-BE49-F238E27FC236}">
                <a16:creationId xmlns:a16="http://schemas.microsoft.com/office/drawing/2014/main" id="{EBB3B3B7-0EA7-4C4F-9EEF-C66BEAC42A05}"/>
              </a:ext>
            </a:extLst>
          </p:cNvPr>
          <p:cNvPicPr>
            <a:picLocks noChangeAspect="1"/>
          </p:cNvPicPr>
          <p:nvPr/>
        </p:nvPicPr>
        <p:blipFill>
          <a:blip r:embed="rId2"/>
          <a:stretch>
            <a:fillRect/>
          </a:stretch>
        </p:blipFill>
        <p:spPr>
          <a:xfrm>
            <a:off x="3733800" y="2667000"/>
            <a:ext cx="1951317" cy="1248843"/>
          </a:xfrm>
          <a:prstGeom prst="rect">
            <a:avLst/>
          </a:prstGeom>
        </p:spPr>
      </p:pic>
      <p:pic>
        <p:nvPicPr>
          <p:cNvPr id="6" name="Picture 2" descr="cid:image004.png@01D714B5.DA7B78C0">
            <a:extLst>
              <a:ext uri="{FF2B5EF4-FFF2-40B4-BE49-F238E27FC236}">
                <a16:creationId xmlns:a16="http://schemas.microsoft.com/office/drawing/2014/main" id="{49D3E4A6-CAD1-4E25-A7D3-A2A73AF3E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1" y="2590800"/>
            <a:ext cx="17399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AD7690A2-0941-4A91-8C34-F9A2F6D63A78}"/>
              </a:ext>
            </a:extLst>
          </p:cNvPr>
          <p:cNvSpPr/>
          <p:nvPr/>
        </p:nvSpPr>
        <p:spPr>
          <a:xfrm>
            <a:off x="1416051" y="3203575"/>
            <a:ext cx="838200" cy="304800"/>
          </a:xfrm>
          <a:prstGeom prst="ellipse">
            <a:avLst/>
          </a:prstGeom>
          <a:noFill/>
          <a:ln>
            <a:solidFill>
              <a:srgbClr val="FF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531E53A-22DC-4F95-853E-A9DED66F13CA}"/>
              </a:ext>
            </a:extLst>
          </p:cNvPr>
          <p:cNvSpPr/>
          <p:nvPr/>
        </p:nvSpPr>
        <p:spPr>
          <a:xfrm>
            <a:off x="4367011" y="2651146"/>
            <a:ext cx="838200" cy="304800"/>
          </a:xfrm>
          <a:prstGeom prst="ellipse">
            <a:avLst/>
          </a:prstGeom>
          <a:noFill/>
          <a:ln>
            <a:solidFill>
              <a:srgbClr val="FF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BC7BCC17-6AEC-4A19-ACF2-6C16A467F91F}"/>
              </a:ext>
            </a:extLst>
          </p:cNvPr>
          <p:cNvCxnSpPr/>
          <p:nvPr/>
        </p:nvCxnSpPr>
        <p:spPr>
          <a:xfrm flipH="1">
            <a:off x="5205211" y="2590800"/>
            <a:ext cx="890789" cy="76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448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SOGI Resource Guide</a:t>
            </a:r>
          </a:p>
        </p:txBody>
      </p:sp>
      <p:sp>
        <p:nvSpPr>
          <p:cNvPr id="3" name="Text Placeholder 2"/>
          <p:cNvSpPr>
            <a:spLocks noGrp="1"/>
          </p:cNvSpPr>
          <p:nvPr>
            <p:ph type="body" sz="half" idx="1"/>
          </p:nvPr>
        </p:nvSpPr>
        <p:spPr/>
        <p:txBody>
          <a:bodyPr/>
          <a:lstStyle/>
          <a:p>
            <a:r>
              <a:rPr lang="en-US" sz="1800" dirty="0"/>
              <a:t>Available on </a:t>
            </a:r>
            <a:r>
              <a:rPr lang="en-US" sz="1800" dirty="0" err="1"/>
              <a:t>myPartner</a:t>
            </a:r>
            <a:r>
              <a:rPr lang="en-US" sz="1800" dirty="0"/>
              <a:t> on the Sexual Orientation and Gender Identity (SOGI) Data page: </a:t>
            </a:r>
            <a:r>
              <a:rPr lang="en-US" sz="1800" dirty="0">
                <a:hlinkClick r:id="rId2"/>
              </a:rPr>
              <a:t>Sexual Orientation and Gender Identity (SOGI) Data (healthpartners.com)</a:t>
            </a:r>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Updated SOGI Resource Guide will include October 2021 Epic Upgrade information. </a:t>
            </a:r>
          </a:p>
          <a:p>
            <a:endParaRPr lang="en-US" sz="1800" dirty="0"/>
          </a:p>
          <a:p>
            <a:endParaRPr lang="en-US" sz="1800"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7DC734A5-CAC3-4AC7-8D7F-3CA0FBB36882}" type="slidenum">
              <a:rPr lang="en-US" altLang="en-US" smtClean="0"/>
              <a:pPr>
                <a:defRPr/>
              </a:pPr>
              <a:t>6</a:t>
            </a:fld>
            <a:endParaRPr lang="en-US" altLang="en-US" dirty="0"/>
          </a:p>
        </p:txBody>
      </p:sp>
      <p:pic>
        <p:nvPicPr>
          <p:cNvPr id="6" name="Picture 5">
            <a:extLst>
              <a:ext uri="{FF2B5EF4-FFF2-40B4-BE49-F238E27FC236}">
                <a16:creationId xmlns:a16="http://schemas.microsoft.com/office/drawing/2014/main" id="{E3B81825-29F1-4797-BC25-8294E854CCDC}"/>
              </a:ext>
            </a:extLst>
          </p:cNvPr>
          <p:cNvPicPr>
            <a:picLocks noChangeAspect="1"/>
          </p:cNvPicPr>
          <p:nvPr/>
        </p:nvPicPr>
        <p:blipFill>
          <a:blip r:embed="rId3"/>
          <a:stretch>
            <a:fillRect/>
          </a:stretch>
        </p:blipFill>
        <p:spPr>
          <a:xfrm>
            <a:off x="188199" y="3200400"/>
            <a:ext cx="6314072" cy="3502089"/>
          </a:xfrm>
          <a:prstGeom prst="rect">
            <a:avLst/>
          </a:prstGeom>
        </p:spPr>
      </p:pic>
      <p:sp>
        <p:nvSpPr>
          <p:cNvPr id="7" name="Oval 6">
            <a:extLst>
              <a:ext uri="{FF2B5EF4-FFF2-40B4-BE49-F238E27FC236}">
                <a16:creationId xmlns:a16="http://schemas.microsoft.com/office/drawing/2014/main" id="{30EBC985-D4A5-46E8-86DC-5200657766E3}"/>
              </a:ext>
            </a:extLst>
          </p:cNvPr>
          <p:cNvSpPr/>
          <p:nvPr/>
        </p:nvSpPr>
        <p:spPr>
          <a:xfrm>
            <a:off x="304800" y="6400800"/>
            <a:ext cx="2209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733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52400" y="844836"/>
            <a:ext cx="6477000" cy="1066800"/>
          </a:xfrm>
        </p:spPr>
        <p:txBody>
          <a:bodyPr/>
          <a:lstStyle/>
          <a:p>
            <a:pPr lvl="0" algn="l" eaLnBrk="1" hangingPunct="1">
              <a:defRPr/>
            </a:pPr>
            <a:r>
              <a:rPr lang="en-US" sz="3200" dirty="0">
                <a:ea typeface="Tahoma" panose="020B0604030504040204" pitchFamily="34" charset="0"/>
                <a:cs typeface="Tahoma" panose="020B0604030504040204" pitchFamily="34" charset="0"/>
              </a:rPr>
              <a:t>Lab Staff: Talking Name and Gender with Patients</a:t>
            </a:r>
            <a:endParaRPr lang="en-US" sz="3600" dirty="0">
              <a:ea typeface="Tahoma" panose="020B0604030504040204" pitchFamily="34" charset="0"/>
              <a:cs typeface="Tahoma" panose="020B0604030504040204" pitchFamily="34" charset="0"/>
            </a:endParaRPr>
          </a:p>
        </p:txBody>
      </p:sp>
      <p:sp>
        <p:nvSpPr>
          <p:cNvPr id="23554" name="Slide Number Placeholder 7"/>
          <p:cNvSpPr>
            <a:spLocks noGrp="1"/>
          </p:cNvSpPr>
          <p:nvPr>
            <p:ph type="sldNum" sz="quarter" idx="10"/>
          </p:nvPr>
        </p:nvSpPr>
        <p:spPr>
          <a:xfrm>
            <a:off x="4914900" y="8475663"/>
            <a:ext cx="1600200" cy="485775"/>
          </a:xfrm>
          <a:noFill/>
          <a:ln>
            <a:miter lim="800000"/>
            <a:headEnd/>
            <a:tailEnd/>
          </a:ln>
        </p:spPr>
        <p:txBody>
          <a:bodyPr/>
          <a:lstStyle/>
          <a:p>
            <a:pPr fontAlgn="base">
              <a:spcAft>
                <a:spcPct val="0"/>
              </a:spcAft>
            </a:pPr>
            <a:fld id="{17E2386D-B52B-4ED1-95B2-C5E21885465B}" type="slidenum">
              <a:rPr lang="en-US" altLang="en-US" smtClean="0">
                <a:ea typeface="ＭＳ Ｐゴシック" pitchFamily="34" charset="-128"/>
                <a:cs typeface="Arial" charset="0"/>
              </a:rPr>
              <a:pPr fontAlgn="base">
                <a:spcAft>
                  <a:spcPct val="0"/>
                </a:spcAft>
              </a:pPr>
              <a:t>7</a:t>
            </a:fld>
            <a:endParaRPr lang="en-US" altLang="en-US">
              <a:ea typeface="ＭＳ Ｐゴシック" pitchFamily="34" charset="-128"/>
              <a:cs typeface="Arial" charset="0"/>
            </a:endParaRPr>
          </a:p>
        </p:txBody>
      </p:sp>
      <p:sp>
        <p:nvSpPr>
          <p:cNvPr id="2" name="Rectangle 1"/>
          <p:cNvSpPr/>
          <p:nvPr/>
        </p:nvSpPr>
        <p:spPr>
          <a:xfrm>
            <a:off x="304800" y="1963870"/>
            <a:ext cx="6414052" cy="7217360"/>
          </a:xfrm>
          <a:prstGeom prst="rect">
            <a:avLst/>
          </a:prstGeom>
        </p:spPr>
        <p:txBody>
          <a:bodyPr wrap="square">
            <a:spAutoFit/>
          </a:bodyPr>
          <a:lstStyle/>
          <a:p>
            <a:r>
              <a:rPr lang="en-US" sz="1100" dirty="0">
                <a:latin typeface="+mn-lt"/>
              </a:rPr>
              <a:t>When checking in a patient, verify the patient’s name and identifiers. </a:t>
            </a:r>
          </a:p>
          <a:p>
            <a:pPr marL="742950" lvl="1" indent="-285750">
              <a:buFont typeface="Arial" panose="020B0604020202020204" pitchFamily="34" charset="0"/>
              <a:buChar char="•"/>
            </a:pPr>
            <a:r>
              <a:rPr lang="en-US" sz="1100" dirty="0">
                <a:latin typeface="+mn-lt"/>
              </a:rPr>
              <a:t>The preferred name is an acceptable patient identifier and the patient does not need to state their legal first name.  The preferred name will display as the first name on the Front Desk view.</a:t>
            </a:r>
          </a:p>
          <a:p>
            <a:pPr marL="1085850" lvl="2" indent="-171450">
              <a:buFont typeface="Arial" panose="020B0604020202020204" pitchFamily="34" charset="0"/>
              <a:buChar char="•"/>
            </a:pPr>
            <a:r>
              <a:rPr lang="en-US" sz="1100" dirty="0">
                <a:latin typeface="+mn-lt"/>
              </a:rPr>
              <a:t> Example of name in “Patient” column: </a:t>
            </a:r>
          </a:p>
          <a:p>
            <a:pPr lvl="1"/>
            <a:endParaRPr lang="en-US" sz="1100" dirty="0">
              <a:latin typeface="+mn-lt"/>
            </a:endParaRPr>
          </a:p>
          <a:p>
            <a:pPr marL="742950" lvl="1" indent="-285750">
              <a:buFont typeface="Arial" panose="020B0604020202020204" pitchFamily="34" charset="0"/>
              <a:buChar char="•"/>
            </a:pPr>
            <a:r>
              <a:rPr lang="en-US" sz="1100" dirty="0">
                <a:latin typeface="+mn-lt"/>
              </a:rPr>
              <a:t>If a patient requests an update to their legal name or legal sex, please refer them to the frontline team to make the requested update. </a:t>
            </a:r>
          </a:p>
          <a:p>
            <a:pPr marL="742950" lvl="1" indent="-285750">
              <a:buFont typeface="Arial" panose="020B0604020202020204" pitchFamily="34" charset="0"/>
              <a:buChar char="•"/>
            </a:pPr>
            <a:r>
              <a:rPr lang="en-US" sz="1100" dirty="0">
                <a:latin typeface="+mn-lt"/>
              </a:rPr>
              <a:t>Please use the terminology “legal name”, “preferred name”.  Do not use terms such as “real name”, “birth name”, or “new name”.  </a:t>
            </a:r>
            <a:r>
              <a:rPr lang="en-US" altLang="en-US" sz="1100" dirty="0">
                <a:latin typeface="+mn-lt"/>
              </a:rPr>
              <a:t>Also, avoid using terms like “sir” or “ma’am”.</a:t>
            </a:r>
            <a:endParaRPr lang="en-US" sz="1100" dirty="0">
              <a:latin typeface="+mn-lt"/>
            </a:endParaRPr>
          </a:p>
          <a:p>
            <a:pPr lvl="1"/>
            <a:endParaRPr lang="en-US" sz="1100" dirty="0">
              <a:latin typeface="+mn-lt"/>
            </a:endParaRPr>
          </a:p>
          <a:p>
            <a:r>
              <a:rPr lang="en-US" sz="1100" dirty="0">
                <a:latin typeface="+mn-lt"/>
              </a:rPr>
              <a:t>When taking a patient to a room: </a:t>
            </a:r>
          </a:p>
          <a:p>
            <a:pPr marL="742950" lvl="1" indent="-285750">
              <a:buFont typeface="Arial" panose="020B0604020202020204" pitchFamily="34" charset="0"/>
              <a:buChar char="•"/>
            </a:pPr>
            <a:r>
              <a:rPr lang="en-US" sz="1100" dirty="0">
                <a:latin typeface="+mn-lt"/>
              </a:rPr>
              <a:t>Verify the patient’s name in Epic before calling them to a room.  </a:t>
            </a:r>
            <a:r>
              <a:rPr lang="en-US" sz="1100" b="1" dirty="0">
                <a:latin typeface="+mn-lt"/>
              </a:rPr>
              <a:t>Use the patient’s preferred name and chosen pronouns </a:t>
            </a:r>
            <a:r>
              <a:rPr lang="en-US" sz="1100" dirty="0">
                <a:latin typeface="+mn-lt"/>
              </a:rPr>
              <a:t>as information is available. Enter patient’s preferred name if given by the patient. </a:t>
            </a:r>
          </a:p>
          <a:p>
            <a:pPr lvl="1"/>
            <a:endParaRPr lang="en-US" sz="1100" dirty="0">
              <a:latin typeface="+mn-lt"/>
            </a:endParaRPr>
          </a:p>
          <a:p>
            <a:r>
              <a:rPr lang="en-US" sz="1100" dirty="0">
                <a:latin typeface="+mn-lt"/>
              </a:rPr>
              <a:t>Before blood draw/specimen collection:</a:t>
            </a:r>
          </a:p>
          <a:p>
            <a:pPr marL="742950" lvl="1" indent="-285750">
              <a:buFont typeface="Arial" panose="020B0604020202020204" pitchFamily="34" charset="0"/>
              <a:buChar char="•"/>
            </a:pPr>
            <a:r>
              <a:rPr lang="en-US" sz="1100" dirty="0">
                <a:latin typeface="+mn-lt"/>
              </a:rPr>
              <a:t>Confirm patient’s name and DOB as it appears on the Beaker label to confirm patient identity. </a:t>
            </a:r>
          </a:p>
          <a:p>
            <a:pPr marL="742950" lvl="1" indent="-285750">
              <a:buFont typeface="Arial" panose="020B0604020202020204" pitchFamily="34" charset="0"/>
              <a:buChar char="•"/>
            </a:pPr>
            <a:r>
              <a:rPr lang="en-US" sz="1100" dirty="0">
                <a:latin typeface="+mn-lt"/>
              </a:rPr>
              <a:t>Be aware Beaker labels do not contain patients’ preferred names. </a:t>
            </a:r>
          </a:p>
          <a:p>
            <a:pPr marL="742950" lvl="1" indent="-285750">
              <a:buFont typeface="Arial" panose="020B0604020202020204" pitchFamily="34" charset="0"/>
              <a:buChar char="•"/>
            </a:pPr>
            <a:r>
              <a:rPr lang="en-US" sz="1100" dirty="0">
                <a:latin typeface="+mn-lt"/>
              </a:rPr>
              <a:t>Suggested scripting “To ensure I have the correct patient and labels, I ask this for every patient.  Please confirm your legal name and date of birth.” </a:t>
            </a:r>
          </a:p>
          <a:p>
            <a:pPr lvl="1"/>
            <a:r>
              <a:rPr lang="en-US" sz="1100" dirty="0">
                <a:latin typeface="+mn-lt"/>
              </a:rPr>
              <a:t>Example of patient’s preferred name in Epic Storyboard view and legal name on Beaker labels:</a:t>
            </a:r>
          </a:p>
          <a:p>
            <a:pPr lvl="1"/>
            <a:endParaRPr lang="en-US" sz="1100" dirty="0">
              <a:latin typeface="+mn-lt"/>
            </a:endParaRPr>
          </a:p>
          <a:p>
            <a:pPr lvl="1"/>
            <a:endParaRPr lang="en-US" sz="1100" dirty="0">
              <a:latin typeface="+mn-lt"/>
            </a:endParaRPr>
          </a:p>
          <a:p>
            <a:pPr lvl="1"/>
            <a:endParaRPr lang="en-US" sz="1100" dirty="0">
              <a:latin typeface="+mn-lt"/>
            </a:endParaRPr>
          </a:p>
          <a:p>
            <a:pPr lvl="1"/>
            <a:endParaRPr lang="en-US" sz="1100" dirty="0">
              <a:latin typeface="+mn-lt"/>
            </a:endParaRPr>
          </a:p>
          <a:p>
            <a:pPr lvl="1"/>
            <a:endParaRPr lang="en-US" sz="1100" dirty="0">
              <a:latin typeface="+mn-lt"/>
            </a:endParaRPr>
          </a:p>
          <a:p>
            <a:pPr lvl="1"/>
            <a:endParaRPr lang="en-US" sz="1100" dirty="0">
              <a:latin typeface="+mn-lt"/>
            </a:endParaRPr>
          </a:p>
          <a:p>
            <a:pPr lvl="1"/>
            <a:endParaRPr lang="en-US" sz="1100" dirty="0">
              <a:latin typeface="+mn-lt"/>
            </a:endParaRPr>
          </a:p>
          <a:p>
            <a:pPr lvl="1"/>
            <a:endParaRPr lang="en-US" sz="1100" dirty="0">
              <a:latin typeface="+mn-lt"/>
            </a:endParaRPr>
          </a:p>
          <a:p>
            <a:pPr lvl="1"/>
            <a:endParaRPr lang="en-US" sz="1100" dirty="0">
              <a:latin typeface="+mn-lt"/>
            </a:endParaRPr>
          </a:p>
          <a:p>
            <a:pPr lvl="1"/>
            <a:endParaRPr lang="en-US" sz="1100" dirty="0">
              <a:latin typeface="+mn-lt"/>
            </a:endParaRPr>
          </a:p>
          <a:p>
            <a:pPr lvl="1"/>
            <a:endParaRPr lang="en-US" sz="1100" dirty="0">
              <a:latin typeface="+mn-lt"/>
            </a:endParaRPr>
          </a:p>
          <a:p>
            <a:r>
              <a:rPr lang="en-US" sz="1100" dirty="0">
                <a:latin typeface="+mn-lt"/>
              </a:rPr>
              <a:t>Other considerations:</a:t>
            </a:r>
          </a:p>
          <a:p>
            <a:pPr marL="285750" indent="-285750">
              <a:buFont typeface="Arial" panose="020B0604020202020204" pitchFamily="34" charset="0"/>
              <a:buChar char="•"/>
            </a:pPr>
            <a:r>
              <a:rPr lang="en-US" sz="1100" dirty="0">
                <a:latin typeface="+mn-lt"/>
              </a:rPr>
              <a:t>Do not assume a patient’s gender based upon their appearance, name, or voice.</a:t>
            </a:r>
          </a:p>
          <a:p>
            <a:pPr marL="285750" indent="-285750">
              <a:buFont typeface="Arial" panose="020B0604020202020204" pitchFamily="34" charset="0"/>
              <a:buChar char="•"/>
            </a:pPr>
            <a:r>
              <a:rPr lang="en-US" sz="1100" dirty="0">
                <a:latin typeface="+mn-lt"/>
              </a:rPr>
              <a:t>Do not refuse an appointment or service/test for someone based upon perceived gender.  </a:t>
            </a:r>
          </a:p>
          <a:p>
            <a:pPr marL="285750" indent="-285750">
              <a:buFont typeface="Arial" panose="020B0604020202020204" pitchFamily="34" charset="0"/>
              <a:buChar char="•"/>
            </a:pPr>
            <a:r>
              <a:rPr lang="en-US" sz="1100" dirty="0">
                <a:latin typeface="+mn-lt"/>
              </a:rPr>
              <a:t>The SOGI </a:t>
            </a:r>
            <a:r>
              <a:rPr lang="en-US" sz="1100" dirty="0" err="1">
                <a:latin typeface="+mn-lt"/>
              </a:rPr>
              <a:t>SmartForm</a:t>
            </a:r>
            <a:r>
              <a:rPr lang="en-US" sz="1100" dirty="0">
                <a:latin typeface="+mn-lt"/>
              </a:rPr>
              <a:t> content is viewable for Lab Staff from the Lab Order Inquiry activity, by hovering over the “Gender” field in the patient header. </a:t>
            </a:r>
            <a:r>
              <a:rPr lang="en-US" sz="1100" dirty="0">
                <a:solidFill>
                  <a:srgbClr val="000000"/>
                </a:solidFill>
                <a:latin typeface="+mn-lt"/>
              </a:rPr>
              <a:t>Gender will populate with legal sex </a:t>
            </a:r>
            <a:r>
              <a:rPr lang="en-US" sz="1100" b="1" dirty="0">
                <a:solidFill>
                  <a:srgbClr val="000000"/>
                </a:solidFill>
                <a:latin typeface="+mn-lt"/>
              </a:rPr>
              <a:t>UNLESS</a:t>
            </a:r>
            <a:r>
              <a:rPr lang="en-US" sz="1100" dirty="0">
                <a:solidFill>
                  <a:srgbClr val="000000"/>
                </a:solidFill>
                <a:latin typeface="+mn-lt"/>
              </a:rPr>
              <a:t> the gender identity differs from the legal sex. </a:t>
            </a:r>
          </a:p>
          <a:p>
            <a:pPr marL="742950" lvl="1" indent="-285750">
              <a:buFont typeface="Arial" panose="020B0604020202020204" pitchFamily="34" charset="0"/>
              <a:buChar char="•"/>
            </a:pPr>
            <a:r>
              <a:rPr lang="en-US" sz="1100" dirty="0">
                <a:solidFill>
                  <a:srgbClr val="000000"/>
                </a:solidFill>
                <a:latin typeface="+mn-lt"/>
              </a:rPr>
              <a:t>If the gender identity or legal sex differs from the sex assigned at birth, an “</a:t>
            </a:r>
            <a:r>
              <a:rPr lang="en-US" sz="1100" dirty="0" err="1">
                <a:solidFill>
                  <a:srgbClr val="000000"/>
                </a:solidFill>
                <a:latin typeface="+mn-lt"/>
              </a:rPr>
              <a:t>i</a:t>
            </a:r>
            <a:r>
              <a:rPr lang="en-US" sz="1100" dirty="0">
                <a:solidFill>
                  <a:srgbClr val="000000"/>
                </a:solidFill>
                <a:latin typeface="+mn-lt"/>
              </a:rPr>
              <a:t>” icon will be visible next to the Gender header. </a:t>
            </a:r>
          </a:p>
          <a:p>
            <a:pPr marL="742950" lvl="1" indent="-285750">
              <a:buFont typeface="Arial" panose="020B0604020202020204" pitchFamily="34" charset="0"/>
              <a:buChar char="•"/>
            </a:pPr>
            <a:endParaRPr lang="en-US" sz="1200" dirty="0">
              <a:solidFill>
                <a:srgbClr val="000000"/>
              </a:solidFill>
              <a:latin typeface="+mn-lt"/>
            </a:endParaRPr>
          </a:p>
        </p:txBody>
      </p:sp>
      <p:pic>
        <p:nvPicPr>
          <p:cNvPr id="1026" name="Picture 2" descr="cid:image004.png@01D714B5.DA7B78C0">
            <a:extLst>
              <a:ext uri="{FF2B5EF4-FFF2-40B4-BE49-F238E27FC236}">
                <a16:creationId xmlns:a16="http://schemas.microsoft.com/office/drawing/2014/main" id="{896E18F2-9C76-4EB3-A559-F90031FD4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649780"/>
            <a:ext cx="17399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113B276-BE10-4CBB-BDA1-99FA015CEF00}"/>
              </a:ext>
            </a:extLst>
          </p:cNvPr>
          <p:cNvPicPr>
            <a:picLocks noChangeAspect="1"/>
          </p:cNvPicPr>
          <p:nvPr/>
        </p:nvPicPr>
        <p:blipFill>
          <a:blip r:embed="rId4"/>
          <a:stretch>
            <a:fillRect/>
          </a:stretch>
        </p:blipFill>
        <p:spPr>
          <a:xfrm>
            <a:off x="4178953" y="5790533"/>
            <a:ext cx="1951317" cy="1248843"/>
          </a:xfrm>
          <a:prstGeom prst="rect">
            <a:avLst/>
          </a:prstGeom>
        </p:spPr>
      </p:pic>
      <p:pic>
        <p:nvPicPr>
          <p:cNvPr id="1027" name="Picture 3">
            <a:extLst>
              <a:ext uri="{FF2B5EF4-FFF2-40B4-BE49-F238E27FC236}">
                <a16:creationId xmlns:a16="http://schemas.microsoft.com/office/drawing/2014/main" id="{9DB5767F-7BA3-4A3D-92C0-ADD63A38C2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9825" y="2612902"/>
            <a:ext cx="2949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C7A45EF7-65B2-4B44-BD36-EF0A661172F2}"/>
              </a:ext>
            </a:extLst>
          </p:cNvPr>
          <p:cNvCxnSpPr>
            <a:cxnSpLocks/>
          </p:cNvCxnSpPr>
          <p:nvPr/>
        </p:nvCxnSpPr>
        <p:spPr>
          <a:xfrm flipH="1">
            <a:off x="914400" y="6553200"/>
            <a:ext cx="1764648"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548E873D-0609-44D4-A41F-8859F7EA814A}"/>
              </a:ext>
            </a:extLst>
          </p:cNvPr>
          <p:cNvSpPr/>
          <p:nvPr/>
        </p:nvSpPr>
        <p:spPr>
          <a:xfrm>
            <a:off x="2679048" y="6286624"/>
            <a:ext cx="1130952" cy="8935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9DF0866-9DFF-4C5E-B3CD-1A7E676BF9B1}"/>
              </a:ext>
            </a:extLst>
          </p:cNvPr>
          <p:cNvSpPr txBox="1"/>
          <p:nvPr/>
        </p:nvSpPr>
        <p:spPr>
          <a:xfrm>
            <a:off x="2637072" y="6308084"/>
            <a:ext cx="1301905" cy="861774"/>
          </a:xfrm>
          <a:prstGeom prst="rect">
            <a:avLst/>
          </a:prstGeom>
          <a:noFill/>
        </p:spPr>
        <p:txBody>
          <a:bodyPr wrap="square" rtlCol="0">
            <a:spAutoFit/>
          </a:bodyPr>
          <a:lstStyle/>
          <a:p>
            <a:r>
              <a:rPr lang="en-US" sz="1000" dirty="0">
                <a:latin typeface="+mn-lt"/>
              </a:rPr>
              <a:t>Hover over the gender field in Storyboard view to see SOGI </a:t>
            </a:r>
            <a:r>
              <a:rPr lang="en-US" sz="1000" dirty="0" err="1">
                <a:latin typeface="+mn-lt"/>
              </a:rPr>
              <a:t>SmartForm</a:t>
            </a:r>
            <a:r>
              <a:rPr lang="en-US" sz="1000" dirty="0">
                <a:latin typeface="+mn-lt"/>
              </a:rPr>
              <a:t> content</a:t>
            </a:r>
          </a:p>
        </p:txBody>
      </p:sp>
      <p:sp>
        <p:nvSpPr>
          <p:cNvPr id="14" name="Oval 13">
            <a:extLst>
              <a:ext uri="{FF2B5EF4-FFF2-40B4-BE49-F238E27FC236}">
                <a16:creationId xmlns:a16="http://schemas.microsoft.com/office/drawing/2014/main" id="{CC257E60-9EA5-4A7A-AAAF-F42BC81B8C26}"/>
              </a:ext>
            </a:extLst>
          </p:cNvPr>
          <p:cNvSpPr/>
          <p:nvPr/>
        </p:nvSpPr>
        <p:spPr>
          <a:xfrm>
            <a:off x="533400" y="6308084"/>
            <a:ext cx="762000" cy="245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A9E1579-6F9B-478C-87B1-AC8FE349ABB6}"/>
              </a:ext>
            </a:extLst>
          </p:cNvPr>
          <p:cNvSpPr/>
          <p:nvPr/>
        </p:nvSpPr>
        <p:spPr>
          <a:xfrm>
            <a:off x="4914900" y="5790533"/>
            <a:ext cx="647700" cy="2444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C3602A1A-D16A-4A86-A62A-B942B8F80EC2}"/>
              </a:ext>
            </a:extLst>
          </p:cNvPr>
          <p:cNvCxnSpPr/>
          <p:nvPr/>
        </p:nvCxnSpPr>
        <p:spPr>
          <a:xfrm>
            <a:off x="4819650" y="5552553"/>
            <a:ext cx="190500" cy="2279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8097DFA-4889-4019-BC04-8E6BE05D15E1}"/>
              </a:ext>
            </a:extLst>
          </p:cNvPr>
          <p:cNvCxnSpPr/>
          <p:nvPr/>
        </p:nvCxnSpPr>
        <p:spPr>
          <a:xfrm flipH="1">
            <a:off x="1066800" y="5552553"/>
            <a:ext cx="1447800" cy="7340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322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2F0D-93CA-4729-BD91-08578BA1007D}"/>
              </a:ext>
            </a:extLst>
          </p:cNvPr>
          <p:cNvSpPr>
            <a:spLocks noGrp="1"/>
          </p:cNvSpPr>
          <p:nvPr>
            <p:ph type="title"/>
          </p:nvPr>
        </p:nvSpPr>
        <p:spPr/>
        <p:txBody>
          <a:bodyPr/>
          <a:lstStyle/>
          <a:p>
            <a:r>
              <a:rPr lang="en-US" dirty="0"/>
              <a:t>Legal Sex of “X” Option </a:t>
            </a:r>
          </a:p>
        </p:txBody>
      </p:sp>
      <p:sp>
        <p:nvSpPr>
          <p:cNvPr id="3" name="Text Placeholder 2">
            <a:extLst>
              <a:ext uri="{FF2B5EF4-FFF2-40B4-BE49-F238E27FC236}">
                <a16:creationId xmlns:a16="http://schemas.microsoft.com/office/drawing/2014/main" id="{B23ED0E0-285B-418A-BB00-6F36B2246DC1}"/>
              </a:ext>
            </a:extLst>
          </p:cNvPr>
          <p:cNvSpPr>
            <a:spLocks noGrp="1"/>
          </p:cNvSpPr>
          <p:nvPr>
            <p:ph type="body" sz="half" idx="1"/>
          </p:nvPr>
        </p:nvSpPr>
        <p:spPr/>
        <p:txBody>
          <a:bodyPr/>
          <a:lstStyle/>
          <a:p>
            <a:pPr marL="0" indent="0">
              <a:buNone/>
            </a:pPr>
            <a:r>
              <a:rPr lang="en-US" sz="1400" dirty="0">
                <a:solidFill>
                  <a:srgbClr val="000000"/>
                </a:solidFill>
                <a:latin typeface="Calibri" panose="020F0502020204030204" pitchFamily="34" charset="0"/>
              </a:rPr>
              <a:t>Effective October 2018, the Minnesota Driver &amp; Vehicle Services (DVS) no longer requires documentation of gender identity or gender transition in order to change a legal sex on a </a:t>
            </a:r>
            <a:r>
              <a:rPr lang="en-US" sz="1400" b="1" dirty="0">
                <a:solidFill>
                  <a:srgbClr val="000000"/>
                </a:solidFill>
                <a:latin typeface="Calibri" panose="020F0502020204030204" pitchFamily="34" charset="0"/>
              </a:rPr>
              <a:t>Minnesota </a:t>
            </a:r>
            <a:r>
              <a:rPr lang="en-US" sz="1400" dirty="0">
                <a:solidFill>
                  <a:srgbClr val="000000"/>
                </a:solidFill>
                <a:latin typeface="Calibri" panose="020F0502020204030204" pitchFamily="34" charset="0"/>
              </a:rPr>
              <a:t>driver’s license or state-issued ID.  </a:t>
            </a:r>
          </a:p>
          <a:p>
            <a:r>
              <a:rPr lang="en-US" sz="1400" dirty="0">
                <a:solidFill>
                  <a:srgbClr val="000000"/>
                </a:solidFill>
                <a:latin typeface="Calibri" panose="020F0502020204030204" pitchFamily="34" charset="0"/>
              </a:rPr>
              <a:t>The Minnesota DVS also allows an individual to select the option of nonbinary for their legal sex.  Individuals who mark the nonbinary designation will have a driver’s license or state-issued ID that reads “X” for sex. </a:t>
            </a:r>
          </a:p>
          <a:p>
            <a:pPr marL="0" indent="0">
              <a:buNone/>
            </a:pPr>
            <a:endParaRPr lang="en-US" sz="1400" dirty="0">
              <a:solidFill>
                <a:srgbClr val="000000"/>
              </a:solidFill>
              <a:latin typeface="Calibri" panose="020F0502020204030204" pitchFamily="34" charset="0"/>
            </a:endParaRPr>
          </a:p>
          <a:p>
            <a:pPr marL="0" indent="0">
              <a:buNone/>
            </a:pPr>
            <a:r>
              <a:rPr lang="en-US" sz="1400" dirty="0">
                <a:solidFill>
                  <a:srgbClr val="000000"/>
                </a:solidFill>
                <a:latin typeface="Calibri" panose="020F0502020204030204" pitchFamily="34" charset="0"/>
              </a:rPr>
              <a:t>Effective with the October 2021 Epic Upgrade (go-live on 10/13/21), the option of “X” can now be entered in the legal sex field in Epic for patients who present with “X” sex on their license.</a:t>
            </a:r>
          </a:p>
          <a:p>
            <a:pPr marL="0" indent="0">
              <a:buNone/>
            </a:pPr>
            <a:endParaRPr lang="en-US" sz="1400" dirty="0">
              <a:solidFill>
                <a:srgbClr val="000000"/>
              </a:solidFill>
              <a:latin typeface="Calibri" panose="020F0502020204030204" pitchFamily="34" charset="0"/>
            </a:endParaRPr>
          </a:p>
          <a:p>
            <a:pPr marL="0" indent="0">
              <a:buNone/>
            </a:pPr>
            <a:r>
              <a:rPr lang="en-US" sz="1400" dirty="0">
                <a:solidFill>
                  <a:srgbClr val="000000"/>
                </a:solidFill>
                <a:latin typeface="Calibri" panose="020F0502020204030204" pitchFamily="34" charset="0"/>
              </a:rPr>
              <a:t>Note: The option of a nonbinary gender marker on a state ID varies from state to state.  For example, Wisconsin does not have the nonbinary gender marker.  Federal IDs, like passports or real ID licenses, do not include this option.</a:t>
            </a:r>
          </a:p>
          <a:p>
            <a:pPr marL="0" indent="0">
              <a:buNone/>
            </a:pPr>
            <a:endParaRPr lang="en-US" sz="14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03431EC4-5BE2-46FB-9187-DC4AFAA680EC}"/>
              </a:ext>
            </a:extLst>
          </p:cNvPr>
          <p:cNvSpPr>
            <a:spLocks noGrp="1"/>
          </p:cNvSpPr>
          <p:nvPr>
            <p:ph type="sldNum" sz="quarter" idx="10"/>
          </p:nvPr>
        </p:nvSpPr>
        <p:spPr/>
        <p:txBody>
          <a:bodyPr/>
          <a:lstStyle/>
          <a:p>
            <a:pPr>
              <a:defRPr/>
            </a:pPr>
            <a:fld id="{7DC734A5-CAC3-4AC7-8D7F-3CA0FBB36882}" type="slidenum">
              <a:rPr lang="en-US" altLang="en-US" smtClean="0"/>
              <a:pPr>
                <a:defRPr/>
              </a:pPr>
              <a:t>8</a:t>
            </a:fld>
            <a:endParaRPr lang="en-US" altLang="en-US" dirty="0"/>
          </a:p>
        </p:txBody>
      </p:sp>
    </p:spTree>
    <p:extLst>
      <p:ext uri="{BB962C8B-B14F-4D97-AF65-F5344CB8AC3E}">
        <p14:creationId xmlns:p14="http://schemas.microsoft.com/office/powerpoint/2010/main" val="2988164101"/>
      </p:ext>
    </p:extLst>
  </p:cSld>
  <p:clrMapOvr>
    <a:masterClrMapping/>
  </p:clrMapOvr>
</p:sld>
</file>

<file path=ppt/theme/theme1.xml><?xml version="1.0" encoding="utf-8"?>
<a:theme xmlns:a="http://schemas.openxmlformats.org/drawingml/2006/main" name="New Module Purple-Orang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885802F1F24C419E544B6C8436EF22" ma:contentTypeVersion="1" ma:contentTypeDescription="Create a new document." ma:contentTypeScope="" ma:versionID="d31d8e85891c3c27feb5825be4fd17a5">
  <xsd:schema xmlns:xsd="http://www.w3.org/2001/XMLSchema" xmlns:xs="http://www.w3.org/2001/XMLSchema" xmlns:p="http://schemas.microsoft.com/office/2006/metadata/properties" xmlns:ns1="http://schemas.microsoft.com/sharepoint/v3" targetNamespace="http://schemas.microsoft.com/office/2006/metadata/properties" ma:root="true" ma:fieldsID="6f0d331ebd68627ead16f146830ec63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5110FE-86B8-4BE7-BEB2-E0852013E4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6CCF3F-1E8E-4D00-89CF-7D84CDFFEEAE}">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BF7453EE-7B58-43AA-B4F9-EB9626B36C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Module Purple-Orange theme</Template>
  <TotalTime>15773</TotalTime>
  <Words>1239</Words>
  <Application>Microsoft Office PowerPoint</Application>
  <PresentationFormat>On-screen Show (4:3)</PresentationFormat>
  <Paragraphs>129</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Symbol</vt:lpstr>
      <vt:lpstr>Tahoma</vt:lpstr>
      <vt:lpstr>Times New Roman</vt:lpstr>
      <vt:lpstr>Wingdings</vt:lpstr>
      <vt:lpstr>New Module Purple-Orange theme</vt:lpstr>
      <vt:lpstr>Sexual Orientation and Gender Identity (SOGI)</vt:lpstr>
      <vt:lpstr>Creating Awareness of LGBTQ Inclusion Training</vt:lpstr>
      <vt:lpstr>Laboratory Workflows</vt:lpstr>
      <vt:lpstr>Laboratory Workflow</vt:lpstr>
      <vt:lpstr>Laboratory Workflow </vt:lpstr>
      <vt:lpstr>SOGI Resource Guide</vt:lpstr>
      <vt:lpstr>Lab Staff: Talking Name and Gender with Patients</vt:lpstr>
      <vt:lpstr>Legal Sex of “X” Option </vt:lpstr>
    </vt:vector>
  </TitlesOfParts>
  <Company>HealthPartners,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A0700</dc:creator>
  <cp:lastModifiedBy>Bourgoine, Jennifer</cp:lastModifiedBy>
  <cp:revision>980</cp:revision>
  <cp:lastPrinted>2018-06-07T19:50:11Z</cp:lastPrinted>
  <dcterms:created xsi:type="dcterms:W3CDTF">2014-06-09T13:50:18Z</dcterms:created>
  <dcterms:modified xsi:type="dcterms:W3CDTF">2021-09-14T15:57:56Z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0x0101002A885802F1F24C419E544B6C8436EF22</vt:lpwstr>
  </property>
</Properties>
</file>