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7" r:id="rId4"/>
    <p:sldId id="269" r:id="rId5"/>
    <p:sldId id="264" r:id="rId6"/>
    <p:sldId id="261" r:id="rId7"/>
    <p:sldId id="259" r:id="rId8"/>
    <p:sldId id="265" r:id="rId9"/>
    <p:sldId id="263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 showScrollbar="0"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6CF357-D6D8-4161-8461-1F535BBF1E3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21E960-9C7A-4B1A-8C78-1E5AF147D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Control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6858000" cy="7429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Storage &amp; Maintenance of QC Stock Cultures</a:t>
            </a:r>
          </a:p>
          <a:p>
            <a:r>
              <a:rPr lang="en-US" dirty="0" smtClean="0"/>
              <a:t> November 20, 2012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1" y="3810000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ATCC reference strains are used to prepare seed stock cultures for the lab.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QC organisms are retrieved from the freezer monthly to prepare working cultures for weekly and daily QC.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working cultures are contaminated or fail QC testing, prepare new working cultures from monthly stock cultures or replenish from frozen stock.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QC Stock 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Proper organism storage and maintenance is required to ensure acceptable performance of QC strains.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Stock cultures are used for quality control testing of media, reagents, ID systems, stains, susceptibility testing, etc.</a:t>
            </a:r>
          </a:p>
          <a:p>
            <a:endParaRPr lang="en-US" dirty="0" smtClean="0"/>
          </a:p>
          <a:p>
            <a:r>
              <a:rPr lang="en-US" dirty="0" smtClean="0"/>
              <a:t>Testing stock cultures ensures confidence that the test is performing within acceptable standards, and that test results are likely to be reliable.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QC Stock 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stock culture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Monthly stock culture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Working stock culture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96962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Reference Stock Culture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	 </a:t>
            </a:r>
            <a:r>
              <a:rPr lang="en-US" sz="1000" dirty="0" smtClean="0"/>
              <a:t>cryovial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Frozen in cryovial or lyophilized. </a:t>
            </a:r>
          </a:p>
          <a:p>
            <a:endParaRPr lang="en-US" dirty="0" smtClean="0"/>
          </a:p>
          <a:p>
            <a:r>
              <a:rPr lang="en-US" dirty="0" smtClean="0"/>
              <a:t>Frozen stock have indefinite stability at ≤</a:t>
            </a:r>
            <a:r>
              <a:rPr lang="en-US" baseline="30000" dirty="0" smtClean="0"/>
              <a:t>-</a:t>
            </a:r>
            <a:r>
              <a:rPr lang="en-US" dirty="0" smtClean="0"/>
              <a:t>70°C.</a:t>
            </a:r>
          </a:p>
          <a:p>
            <a:endParaRPr lang="en-US" dirty="0" smtClean="0"/>
          </a:p>
          <a:p>
            <a:r>
              <a:rPr lang="en-US" dirty="0" smtClean="0"/>
              <a:t>Lyophilized stock are stable until the mfr’s  expiration date.</a:t>
            </a:r>
          </a:p>
          <a:p>
            <a:endParaRPr lang="en-US" dirty="0" smtClean="0"/>
          </a:p>
          <a:p>
            <a:r>
              <a:rPr lang="en-US" dirty="0" smtClean="0"/>
              <a:t>Fastidious strains will be replaced every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years.</a:t>
            </a:r>
          </a:p>
          <a:p>
            <a:endParaRPr lang="en-US" dirty="0" smtClean="0"/>
          </a:p>
          <a:p>
            <a:r>
              <a:rPr lang="en-US" dirty="0" smtClean="0"/>
              <a:t>Non-fastidious strains will be replaced every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years.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7239000" y="304800"/>
            <a:ext cx="228600" cy="838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Reference 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Rehydrate lyophilized organism per mfr’s instructions.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Subculture to media appropriate for the organism and incubate overnight.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Inoculate 6 </a:t>
            </a:r>
            <a:r>
              <a:rPr lang="en-US" dirty="0" err="1" smtClean="0"/>
              <a:t>cryovials</a:t>
            </a:r>
            <a:r>
              <a:rPr lang="en-US" dirty="0" smtClean="0"/>
              <a:t> for long term storage.  Store at ≤</a:t>
            </a:r>
            <a:r>
              <a:rPr lang="en-US" baseline="30000" dirty="0" smtClean="0"/>
              <a:t>-</a:t>
            </a:r>
            <a:r>
              <a:rPr lang="en-US" dirty="0" smtClean="0"/>
              <a:t>70°C. 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Document preparation and storage on Reference Stock Culture Inventory.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Stock Culture     </a:t>
            </a:r>
            <a:r>
              <a:rPr lang="en-US" sz="1400" dirty="0" smtClean="0"/>
              <a:t>or</a:t>
            </a:r>
            <a:r>
              <a:rPr lang="en-US" sz="1200" dirty="0" smtClean="0"/>
              <a:t>  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monthly stock culture is a subculture prepared from a frozen reference stock culture.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Store slants or plates at 2-8°C or as appropriate for the organism type.  For example, fungi are stored at 20-25°C.</a:t>
            </a:r>
          </a:p>
          <a:p>
            <a:endParaRPr lang="en-US" dirty="0" smtClean="0"/>
          </a:p>
          <a:p>
            <a:r>
              <a:rPr lang="en-US" dirty="0" smtClean="0"/>
              <a:t>Monthly stock cultures expire in 4 weeks.</a:t>
            </a:r>
          </a:p>
          <a:p>
            <a:endParaRPr lang="en-US" dirty="0" smtClean="0"/>
          </a:p>
          <a:p>
            <a:r>
              <a:rPr lang="en-US" dirty="0" smtClean="0"/>
              <a:t>Do not use monthly stock cultures for QC testing.  Frozen or lyophilized strains must be </a:t>
            </a:r>
            <a:r>
              <a:rPr lang="en-US" dirty="0" err="1" smtClean="0"/>
              <a:t>subcultured</a:t>
            </a:r>
            <a:r>
              <a:rPr lang="en-US" dirty="0" smtClean="0"/>
              <a:t> twice before use.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second subculture is referred to as the Working Culture.</a:t>
            </a:r>
          </a:p>
          <a:p>
            <a:pPr lvl="1"/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6858000" y="381000"/>
            <a:ext cx="228600" cy="9144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SLANT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7620000" y="533400"/>
            <a:ext cx="838200" cy="7620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PLATE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Stock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Working stock cultures are prepared from a subculture of a monthly stock culture onto agar plates or slants.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Working cultures expire in 7 days.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Store plates or slants at the appropriate temperature for the organism type.</a:t>
            </a:r>
          </a:p>
          <a:p>
            <a:endParaRPr lang="en-US" dirty="0" smtClean="0"/>
          </a:p>
          <a:p>
            <a:r>
              <a:rPr lang="en-US" dirty="0" smtClean="0"/>
              <a:t>Working cultures are used for weekly and daily QC testing.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case of QC failure, prepare new working culture for testing or retrieve strain from frozen stock, if needed.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7086600" y="304800"/>
            <a:ext cx="914400" cy="838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BAP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– Seed Lot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Replicates of the ATCC strains are prepared and stored frozen in </a:t>
            </a:r>
            <a:r>
              <a:rPr lang="en-US" dirty="0" err="1" smtClean="0"/>
              <a:t>cryovials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replicates are the seed stock for the lab.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seed stock is </a:t>
            </a:r>
            <a:r>
              <a:rPr lang="en-US" dirty="0" err="1" smtClean="0"/>
              <a:t>subcultured</a:t>
            </a:r>
            <a:r>
              <a:rPr lang="en-US" dirty="0" smtClean="0"/>
              <a:t> monthly to replenish the working stock cultures.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seed method ensures that working cultures are no more than 5 passages from the ATCC reference culture.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498080" cy="1143000"/>
          </a:xfrm>
        </p:spPr>
        <p:txBody>
          <a:bodyPr/>
          <a:lstStyle/>
          <a:p>
            <a:r>
              <a:rPr lang="en-US" dirty="0" smtClean="0"/>
              <a:t>Seed Lot System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1828800" y="3048000"/>
            <a:ext cx="228600" cy="838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057400" y="2133600"/>
            <a:ext cx="9906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057400" y="3048000"/>
            <a:ext cx="1066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29" idx="2"/>
          </p:cNvCxnSpPr>
          <p:nvPr/>
        </p:nvCxnSpPr>
        <p:spPr>
          <a:xfrm>
            <a:off x="2057400" y="3429000"/>
            <a:ext cx="10668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57400" y="3429000"/>
            <a:ext cx="9906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26" idx="2"/>
          </p:cNvCxnSpPr>
          <p:nvPr/>
        </p:nvCxnSpPr>
        <p:spPr>
          <a:xfrm>
            <a:off x="2057400" y="3505200"/>
            <a:ext cx="1066800" cy="2171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n 23"/>
          <p:cNvSpPr/>
          <p:nvPr/>
        </p:nvSpPr>
        <p:spPr>
          <a:xfrm>
            <a:off x="3124200" y="2514600"/>
            <a:ext cx="228600" cy="838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>
            <a:off x="3124200" y="5257800"/>
            <a:ext cx="228600" cy="838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n 26"/>
          <p:cNvSpPr/>
          <p:nvPr/>
        </p:nvSpPr>
        <p:spPr>
          <a:xfrm>
            <a:off x="3124200" y="4343400"/>
            <a:ext cx="228600" cy="838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an 27"/>
          <p:cNvSpPr/>
          <p:nvPr/>
        </p:nvSpPr>
        <p:spPr>
          <a:xfrm>
            <a:off x="3124200" y="1524000"/>
            <a:ext cx="228600" cy="838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n 28"/>
          <p:cNvSpPr/>
          <p:nvPr/>
        </p:nvSpPr>
        <p:spPr>
          <a:xfrm>
            <a:off x="3124200" y="3429000"/>
            <a:ext cx="228600" cy="83820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295400" y="4038600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ATCC </a:t>
            </a:r>
            <a:r>
              <a:rPr lang="en-US" sz="1600" dirty="0" smtClean="0"/>
              <a:t>reference strain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2743200" y="617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cryovial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5181600" y="34290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352800" y="3962400"/>
            <a:ext cx="990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Connector 48"/>
          <p:cNvSpPr/>
          <p:nvPr/>
        </p:nvSpPr>
        <p:spPr>
          <a:xfrm>
            <a:off x="4343400" y="3581400"/>
            <a:ext cx="838200" cy="838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BAP Expire in 4 weeks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Flowchart: Connector 51"/>
          <p:cNvSpPr/>
          <p:nvPr/>
        </p:nvSpPr>
        <p:spPr>
          <a:xfrm>
            <a:off x="6400800" y="1828800"/>
            <a:ext cx="914400" cy="838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Week 1  Exp in 7 days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105400" y="4191000"/>
            <a:ext cx="12954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5181600" y="4000500"/>
            <a:ext cx="1219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029200" y="2438400"/>
            <a:ext cx="1371600" cy="1198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267200" y="47244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Monthly   </a:t>
            </a:r>
          </a:p>
          <a:p>
            <a:r>
              <a:rPr lang="en-US" dirty="0"/>
              <a:t> </a:t>
            </a:r>
            <a:r>
              <a:rPr lang="en-US" dirty="0" smtClean="0"/>
              <a:t> Stock Culture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6477000" y="5562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Working Culture</a:t>
            </a:r>
            <a:endParaRPr lang="en-US" dirty="0"/>
          </a:p>
        </p:txBody>
      </p:sp>
      <p:sp>
        <p:nvSpPr>
          <p:cNvPr id="91" name="Flowchart: Connector 90"/>
          <p:cNvSpPr/>
          <p:nvPr/>
        </p:nvSpPr>
        <p:spPr>
          <a:xfrm>
            <a:off x="6400800" y="2743200"/>
            <a:ext cx="914400" cy="838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Week 2  Exp in 7 days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2" name="Flowchart: Connector 91"/>
          <p:cNvSpPr/>
          <p:nvPr/>
        </p:nvSpPr>
        <p:spPr>
          <a:xfrm>
            <a:off x="6477000" y="3657600"/>
            <a:ext cx="914400" cy="838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Week 3  Exp in 7 days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3" name="Flowchart: Connector 92"/>
          <p:cNvSpPr/>
          <p:nvPr/>
        </p:nvSpPr>
        <p:spPr>
          <a:xfrm>
            <a:off x="6477000" y="4572000"/>
            <a:ext cx="914400" cy="838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Week 4  Exp in 7 days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645</TotalTime>
  <Words>505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Quality Control </vt:lpstr>
      <vt:lpstr>QC Stock Cultures</vt:lpstr>
      <vt:lpstr>Types of QC Stock Cultures</vt:lpstr>
      <vt:lpstr>Reference Stock Culture         cryovial</vt:lpstr>
      <vt:lpstr>Preparation of Reference Stock</vt:lpstr>
      <vt:lpstr>Monthly Stock Culture     or  </vt:lpstr>
      <vt:lpstr>Working Stock Culture</vt:lpstr>
      <vt:lpstr>Maintenance – Seed Lot System</vt:lpstr>
      <vt:lpstr>Seed Lot System</vt:lpstr>
      <vt:lpstr>Conclusion </vt:lpstr>
    </vt:vector>
  </TitlesOfParts>
  <Company>Parkland Health &amp; Hospital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</dc:title>
  <dc:creator>dgrant</dc:creator>
  <cp:lastModifiedBy>lbyrd</cp:lastModifiedBy>
  <cp:revision>52</cp:revision>
  <dcterms:created xsi:type="dcterms:W3CDTF">2012-11-20T14:39:34Z</dcterms:created>
  <dcterms:modified xsi:type="dcterms:W3CDTF">2012-11-21T15:35:55Z</dcterms:modified>
</cp:coreProperties>
</file>