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0" r:id="rId2"/>
  </p:sldMasterIdLst>
  <p:notesMasterIdLst>
    <p:notesMasterId r:id="rId7"/>
  </p:notesMasterIdLst>
  <p:handoutMasterIdLst>
    <p:handoutMasterId r:id="rId8"/>
  </p:handoutMasterIdLst>
  <p:sldIdLst>
    <p:sldId id="332" r:id="rId3"/>
    <p:sldId id="372" r:id="rId4"/>
    <p:sldId id="381" r:id="rId5"/>
    <p:sldId id="382" r:id="rId6"/>
  </p:sldIdLst>
  <p:sldSz cx="9144000" cy="6858000" type="screen4x3"/>
  <p:notesSz cx="6950075" cy="9236075"/>
  <p:defaultTextStyle>
    <a:defPPr>
      <a:defRPr lang="en-US"/>
    </a:defPPr>
    <a:lvl1pPr algn="l" rtl="0" eaLnBrk="0" fontAlgn="base" hangingPunct="0">
      <a:lnSpc>
        <a:spcPts val="2400"/>
      </a:lnSpc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ts val="2400"/>
      </a:lnSpc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ts val="2400"/>
      </a:lnSpc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ts val="2400"/>
      </a:lnSpc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ts val="2400"/>
      </a:lnSpc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B8E0E3"/>
    <a:srgbClr val="CCCCFF"/>
    <a:srgbClr val="9900FF"/>
    <a:srgbClr val="FFFF00"/>
    <a:srgbClr val="82C7CC"/>
    <a:srgbClr val="99FF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78" autoAdjust="0"/>
    <p:restoredTop sz="99282" autoAdjust="0"/>
  </p:normalViewPr>
  <p:slideViewPr>
    <p:cSldViewPr>
      <p:cViewPr varScale="1">
        <p:scale>
          <a:sx n="88" d="100"/>
          <a:sy n="88" d="100"/>
        </p:scale>
        <p:origin x="-780" y="-96"/>
      </p:cViewPr>
      <p:guideLst>
        <p:guide orient="horz" pos="2160"/>
        <p:guide orient="horz" pos="48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68"/>
    </p:cViewPr>
  </p:sorterViewPr>
  <p:notesViewPr>
    <p:cSldViewPr>
      <p:cViewPr varScale="1">
        <p:scale>
          <a:sx n="52" d="100"/>
          <a:sy n="52" d="100"/>
        </p:scale>
        <p:origin x="-1872" y="-108"/>
      </p:cViewPr>
      <p:guideLst>
        <p:guide orient="horz" pos="2909"/>
        <p:guide pos="2189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52" tIns="45376" rIns="90752" bIns="45376" numCol="1" anchor="t" anchorCtr="0" compatLnSpc="1">
            <a:prstTxWarp prst="textNoShape">
              <a:avLst/>
            </a:prstTxWarp>
          </a:bodyPr>
          <a:lstStyle>
            <a:lvl1pPr defTabSz="906832">
              <a:lnSpc>
                <a:spcPct val="100000"/>
              </a:lnSpc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52" tIns="45376" rIns="90752" bIns="45376" numCol="1" anchor="t" anchorCtr="0" compatLnSpc="1">
            <a:prstTxWarp prst="textNoShape">
              <a:avLst/>
            </a:prstTxWarp>
          </a:bodyPr>
          <a:lstStyle>
            <a:lvl1pPr algn="r" defTabSz="906832">
              <a:lnSpc>
                <a:spcPct val="100000"/>
              </a:lnSpc>
              <a:defRPr sz="1200"/>
            </a:lvl1pPr>
          </a:lstStyle>
          <a:p>
            <a:pPr>
              <a:defRPr/>
            </a:pPr>
            <a:fld id="{C0EC2E90-3EFA-414E-93C5-89C79B2AB578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942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52" tIns="45376" rIns="90752" bIns="45376" numCol="1" anchor="b" anchorCtr="0" compatLnSpc="1">
            <a:prstTxWarp prst="textNoShape">
              <a:avLst/>
            </a:prstTxWarp>
          </a:bodyPr>
          <a:lstStyle>
            <a:lvl1pPr defTabSz="906832">
              <a:lnSpc>
                <a:spcPct val="100000"/>
              </a:lnSpc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52" tIns="45376" rIns="90752" bIns="45376" numCol="1" anchor="b" anchorCtr="0" compatLnSpc="1">
            <a:prstTxWarp prst="textNoShape">
              <a:avLst/>
            </a:prstTxWarp>
          </a:bodyPr>
          <a:lstStyle>
            <a:lvl1pPr algn="r" defTabSz="906832">
              <a:lnSpc>
                <a:spcPct val="100000"/>
              </a:lnSpc>
              <a:defRPr sz="1200"/>
            </a:lvl1pPr>
          </a:lstStyle>
          <a:p>
            <a:pPr>
              <a:defRPr/>
            </a:pPr>
            <a:fld id="{CC1E642F-C48A-42B0-9E23-F344A2EC38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10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52" tIns="45376" rIns="90752" bIns="45376" numCol="1" anchor="t" anchorCtr="0" compatLnSpc="1">
            <a:prstTxWarp prst="textNoShape">
              <a:avLst/>
            </a:prstTxWarp>
          </a:bodyPr>
          <a:lstStyle>
            <a:lvl1pPr defTabSz="906832" eaLnBrk="1" hangingPunct="1">
              <a:lnSpc>
                <a:spcPct val="100000"/>
              </a:lnSpc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52" tIns="45376" rIns="90752" bIns="45376" numCol="1" anchor="t" anchorCtr="0" compatLnSpc="1">
            <a:prstTxWarp prst="textNoShape">
              <a:avLst/>
            </a:prstTxWarp>
          </a:bodyPr>
          <a:lstStyle>
            <a:lvl1pPr algn="r" defTabSz="906832" eaLnBrk="1" hangingPunct="1">
              <a:lnSpc>
                <a:spcPct val="100000"/>
              </a:lnSpc>
              <a:defRPr sz="1200"/>
            </a:lvl1pPr>
          </a:lstStyle>
          <a:p>
            <a:pPr>
              <a:defRPr/>
            </a:pPr>
            <a:fld id="{09F8259F-E386-41F2-BFCA-AE31CFBE6912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693738"/>
            <a:ext cx="4616450" cy="3462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86263"/>
            <a:ext cx="556260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52" tIns="45376" rIns="90752" bIns="453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52" tIns="45376" rIns="90752" bIns="45376" numCol="1" anchor="b" anchorCtr="0" compatLnSpc="1">
            <a:prstTxWarp prst="textNoShape">
              <a:avLst/>
            </a:prstTxWarp>
          </a:bodyPr>
          <a:lstStyle>
            <a:lvl1pPr defTabSz="906832" eaLnBrk="1" hangingPunct="1">
              <a:lnSpc>
                <a:spcPct val="100000"/>
              </a:lnSpc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52" tIns="45376" rIns="90752" bIns="45376" numCol="1" anchor="b" anchorCtr="0" compatLnSpc="1">
            <a:prstTxWarp prst="textNoShape">
              <a:avLst/>
            </a:prstTxWarp>
          </a:bodyPr>
          <a:lstStyle>
            <a:lvl1pPr algn="r" defTabSz="906832" eaLnBrk="1" hangingPunct="1">
              <a:lnSpc>
                <a:spcPct val="100000"/>
              </a:lnSpc>
              <a:defRPr sz="1200"/>
            </a:lvl1pPr>
          </a:lstStyle>
          <a:p>
            <a:pPr>
              <a:defRPr/>
            </a:pPr>
            <a:fld id="{181D7689-25D6-4570-AC1F-1B785E342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4123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746" tIns="45372" rIns="90746" bIns="45372"/>
          <a:lstStyle/>
          <a:p>
            <a:r>
              <a:rPr lang="en-US" smtClean="0"/>
              <a:t>Inserted “services”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8C634-E7C7-4710-8CB7-738E30B031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9F20B-6E59-4EC0-AC01-BDAF9362C1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0663" y="438150"/>
            <a:ext cx="1884362" cy="5959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2813" y="438150"/>
            <a:ext cx="5505450" cy="5959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C4764-F5EC-4D31-8C61-757420935E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507B9-BF2E-4DC9-8DAE-FB3EB4D2A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E31E4-6F5E-4237-9B64-E9E89CBFA6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88A41-66B9-4671-80BE-DFD9DA827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813" y="1827213"/>
            <a:ext cx="3695700" cy="457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1827213"/>
            <a:ext cx="3695700" cy="457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AC05D-4266-4E35-9376-0619FD654B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E0369-4368-4134-93C8-58B76388A2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B89D3-604D-4778-AE0C-7932381FD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FDB7C-8857-4802-B5C1-CE8A4321D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CD9E6-5EFD-4B38-B670-BD40AC14FC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7AA27-0396-4605-BCE0-5D6CE05FB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E0C0B-1EDF-403D-B919-0C9100BA9B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1D734-2082-4569-BCF9-C202BA3C4D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0663" y="438150"/>
            <a:ext cx="1885950" cy="5959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2813" y="438150"/>
            <a:ext cx="5505450" cy="5959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675F7-F910-47F2-8153-85404BBFE1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8914F-56AA-4543-ABE1-518892C8A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813" y="1827213"/>
            <a:ext cx="3694112" cy="457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827213"/>
            <a:ext cx="3695700" cy="457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727AD-98A4-407A-AF8A-843241F91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3B7A8-F7B1-4A7A-AF4F-690CA0B9D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F64AB-9D0B-4DC8-B545-CA376F9A0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76E1E-63AE-4360-8668-1B5BA4F0D4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BA334-B315-491F-B04F-B1CE96F49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C4D68-6C8A-4F8B-812C-527A48AE8E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1314450"/>
          </a:xfrm>
          <a:prstGeom prst="rect">
            <a:avLst/>
          </a:prstGeom>
          <a:solidFill>
            <a:srgbClr val="54298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827213"/>
            <a:ext cx="7543800" cy="457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103" name="Rectangle 7"/>
          <p:cNvSpPr>
            <a:spLocks noChangeArrowheads="1"/>
          </p:cNvSpPr>
          <p:nvPr userDrawn="1"/>
        </p:nvSpPr>
        <p:spPr bwMode="auto">
          <a:xfrm>
            <a:off x="0" y="1233488"/>
            <a:ext cx="9144000" cy="71437"/>
          </a:xfrm>
          <a:prstGeom prst="rect">
            <a:avLst/>
          </a:prstGeom>
          <a:solidFill>
            <a:srgbClr val="939BA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defRPr/>
            </a:pPr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63938" y="438150"/>
            <a:ext cx="51482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1030" name="Picture 10" descr="parkland final logo horizontal rev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9388" y="188913"/>
            <a:ext cx="30257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53188"/>
            <a:ext cx="468313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5435BEFE-CAE2-4E43-BCF5-88EA868EB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har char="•"/>
        <a:defRPr sz="2000">
          <a:solidFill>
            <a:schemeClr val="tx1"/>
          </a:solidFill>
          <a:latin typeface="Arial" charset="0"/>
          <a:ea typeface="+mn-ea"/>
          <a:cs typeface="+mn-cs"/>
        </a:defRPr>
      </a:lvl1pPr>
      <a:lvl2pPr marL="571500" indent="-114300" algn="l" rtl="0" eaLnBrk="0" fontAlgn="base" hangingPunct="0">
        <a:lnSpc>
          <a:spcPts val="2200"/>
        </a:lnSpc>
        <a:spcBef>
          <a:spcPct val="0"/>
        </a:spcBef>
        <a:spcAft>
          <a:spcPct val="0"/>
        </a:spcAft>
        <a:buSzPct val="65000"/>
        <a:buFont typeface="Wingdings" pitchFamily="2" charset="2"/>
        <a:buChar char="§"/>
        <a:defRPr sz="1400" b="1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1314450"/>
          </a:xfrm>
          <a:prstGeom prst="rect">
            <a:avLst/>
          </a:prstGeom>
          <a:solidFill>
            <a:srgbClr val="54298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827213"/>
            <a:ext cx="7543800" cy="457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103" name="Rectangle 7"/>
          <p:cNvSpPr>
            <a:spLocks noChangeArrowheads="1"/>
          </p:cNvSpPr>
          <p:nvPr userDrawn="1"/>
        </p:nvSpPr>
        <p:spPr bwMode="auto">
          <a:xfrm>
            <a:off x="0" y="1233488"/>
            <a:ext cx="9144000" cy="71437"/>
          </a:xfrm>
          <a:prstGeom prst="rect">
            <a:avLst/>
          </a:prstGeom>
          <a:solidFill>
            <a:srgbClr val="939BA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defRPr/>
            </a:pPr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63938" y="438150"/>
            <a:ext cx="47736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2054" name="Picture 10" descr="parkland final logo horizontal rev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9388" y="188913"/>
            <a:ext cx="30257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524625"/>
            <a:ext cx="50323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13E3AAFF-6E54-4B88-85B7-0941715B0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114300" algn="l" rtl="0" eaLnBrk="0" fontAlgn="base" hangingPunct="0">
        <a:lnSpc>
          <a:spcPts val="2200"/>
        </a:lnSpc>
        <a:spcBef>
          <a:spcPct val="0"/>
        </a:spcBef>
        <a:spcAft>
          <a:spcPct val="0"/>
        </a:spcAft>
        <a:buSzPct val="65000"/>
        <a:buFont typeface="Wingdings" pitchFamily="2" charset="2"/>
        <a:buChar char="§"/>
        <a:defRPr sz="1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3AE704A-7D9F-40A1-A486-93E83BFEAD4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300163" y="1484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endParaRPr lang="en-US">
              <a:ea typeface="ＭＳ Ｐゴシック" charset="-128"/>
            </a:endParaRPr>
          </a:p>
        </p:txBody>
      </p:sp>
      <p:sp>
        <p:nvSpPr>
          <p:cNvPr id="3076" name="Text Box 15"/>
          <p:cNvSpPr txBox="1">
            <a:spLocks noChangeArrowheads="1"/>
          </p:cNvSpPr>
          <p:nvPr/>
        </p:nvSpPr>
        <p:spPr bwMode="auto">
          <a:xfrm>
            <a:off x="1192213" y="1557338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endParaRPr lang="en-US" sz="900">
              <a:ea typeface="ＭＳ Ｐゴシック" charset="-128"/>
            </a:endParaRPr>
          </a:p>
        </p:txBody>
      </p:sp>
      <p:sp>
        <p:nvSpPr>
          <p:cNvPr id="3077" name="Text Box 16"/>
          <p:cNvSpPr txBox="1">
            <a:spLocks noChangeArrowheads="1"/>
          </p:cNvSpPr>
          <p:nvPr/>
        </p:nvSpPr>
        <p:spPr bwMode="auto">
          <a:xfrm>
            <a:off x="2073275" y="1557338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endParaRPr lang="en-US" sz="900">
              <a:ea typeface="ＭＳ Ｐゴシック" charset="-128"/>
            </a:endParaRPr>
          </a:p>
        </p:txBody>
      </p:sp>
      <p:sp>
        <p:nvSpPr>
          <p:cNvPr id="3078" name="Text Box 25"/>
          <p:cNvSpPr txBox="1">
            <a:spLocks noChangeArrowheads="1"/>
          </p:cNvSpPr>
          <p:nvPr/>
        </p:nvSpPr>
        <p:spPr bwMode="auto">
          <a:xfrm>
            <a:off x="2093913" y="58769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endParaRPr lang="en-US">
              <a:ea typeface="ＭＳ Ｐゴシック" charset="-128"/>
            </a:endParaRPr>
          </a:p>
        </p:txBody>
      </p:sp>
      <p:sp>
        <p:nvSpPr>
          <p:cNvPr id="3079" name="Text Box 50"/>
          <p:cNvSpPr txBox="1">
            <a:spLocks noChangeArrowheads="1"/>
          </p:cNvSpPr>
          <p:nvPr/>
        </p:nvSpPr>
        <p:spPr bwMode="auto">
          <a:xfrm>
            <a:off x="4935538" y="50133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endParaRPr lang="en-US">
              <a:ea typeface="ＭＳ Ｐゴシック" charset="-128"/>
            </a:endParaRPr>
          </a:p>
        </p:txBody>
      </p:sp>
      <p:sp>
        <p:nvSpPr>
          <p:cNvPr id="3080" name="Rectangle 64"/>
          <p:cNvSpPr>
            <a:spLocks noChangeArrowheads="1"/>
          </p:cNvSpPr>
          <p:nvPr/>
        </p:nvSpPr>
        <p:spPr bwMode="auto">
          <a:xfrm>
            <a:off x="263525" y="2042180"/>
            <a:ext cx="8569325" cy="4329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2600" dirty="0">
                <a:ea typeface="ＭＳ Ｐゴシック" charset="-128"/>
              </a:rPr>
              <a:t>Parkland Health &amp; Hospital System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2600" dirty="0">
                <a:ea typeface="ＭＳ Ｐゴシック" charset="-128"/>
              </a:rPr>
              <a:t> </a:t>
            </a:r>
            <a:endParaRPr lang="en-US" sz="2400" dirty="0">
              <a:ea typeface="ＭＳ Ｐゴシック" charset="-128"/>
            </a:endParaRPr>
          </a:p>
          <a:p>
            <a:pPr algn="ctr">
              <a:lnSpc>
                <a:spcPts val="4000"/>
              </a:lnSpc>
            </a:pPr>
            <a:endParaRPr lang="en-US" sz="3000" b="1" dirty="0">
              <a:ea typeface="ＭＳ Ｐゴシック" charset="-128"/>
            </a:endParaRPr>
          </a:p>
          <a:p>
            <a:pPr algn="ctr">
              <a:lnSpc>
                <a:spcPts val="4000"/>
              </a:lnSpc>
            </a:pPr>
            <a:r>
              <a:rPr lang="en-US" sz="3000" b="1" dirty="0" smtClean="0">
                <a:ea typeface="ＭＳ Ｐゴシック" charset="-128"/>
              </a:rPr>
              <a:t> Changes to Admininstrative 6-28 Procedure on Communication of Critical Results</a:t>
            </a:r>
            <a:endParaRPr lang="en-US" sz="3000" b="1" dirty="0">
              <a:ea typeface="ＭＳ Ｐゴシック" charset="-128"/>
            </a:endParaRPr>
          </a:p>
          <a:p>
            <a:pPr algn="ctr">
              <a:lnSpc>
                <a:spcPts val="4000"/>
              </a:lnSpc>
            </a:pPr>
            <a:endParaRPr lang="en-US" sz="3000" b="1" dirty="0">
              <a:ea typeface="ＭＳ Ｐゴシック" charset="-128"/>
            </a:endParaRPr>
          </a:p>
          <a:p>
            <a:pPr algn="ctr">
              <a:lnSpc>
                <a:spcPts val="4000"/>
              </a:lnSpc>
            </a:pPr>
            <a:r>
              <a:rPr lang="en-US" b="1" dirty="0" smtClean="0">
                <a:ea typeface="ＭＳ Ｐゴシック" charset="-128"/>
              </a:rPr>
              <a:t>February 2014</a:t>
            </a:r>
            <a:endParaRPr lang="en-US" b="1" dirty="0">
              <a:ea typeface="ＭＳ Ｐゴシック" charset="-128"/>
            </a:endParaRPr>
          </a:p>
          <a:p>
            <a:pPr algn="ctr"/>
            <a:endParaRPr lang="en-US" sz="3200" b="1" dirty="0">
              <a:ea typeface="ＭＳ Ｐゴシック" charset="-128"/>
            </a:endParaRPr>
          </a:p>
          <a:p>
            <a:pPr algn="ctr">
              <a:lnSpc>
                <a:spcPts val="2000"/>
              </a:lnSpc>
            </a:pPr>
            <a:endParaRPr lang="en-US" sz="2000" b="1" dirty="0">
              <a:ea typeface="ＭＳ Ｐゴシック" charset="-128"/>
            </a:endParaRPr>
          </a:p>
          <a:p>
            <a:pPr algn="ctr" eaLnBrk="1" hangingPunct="1">
              <a:lnSpc>
                <a:spcPct val="100000"/>
              </a:lnSpc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586163" y="252413"/>
            <a:ext cx="5148262" cy="441325"/>
          </a:xfrm>
        </p:spPr>
        <p:txBody>
          <a:bodyPr/>
          <a:lstStyle/>
          <a:p>
            <a:r>
              <a:rPr lang="en-US" sz="2400" dirty="0" smtClean="0"/>
              <a:t>Order of Reporting Critical Value Information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46088" y="1880828"/>
            <a:ext cx="8324850" cy="4475522"/>
          </a:xfrm>
        </p:spPr>
        <p:txBody>
          <a:bodyPr/>
          <a:lstStyle/>
          <a:p>
            <a:pPr lvl="1">
              <a:spcAft>
                <a:spcPts val="600"/>
              </a:spcAft>
              <a:buFont typeface="Wingdings" pitchFamily="2" charset="2"/>
              <a:buNone/>
            </a:pPr>
            <a:r>
              <a:rPr lang="en-US" sz="1800" dirty="0" smtClean="0"/>
              <a:t>	Laboratory staff will provide the following information to the nurse when communicating critical results verbally in the order stated below:</a:t>
            </a:r>
          </a:p>
          <a:p>
            <a:pPr marL="1257300" lvl="2" indent="-342900">
              <a:spcBef>
                <a:spcPct val="0"/>
              </a:spcBef>
              <a:spcAft>
                <a:spcPts val="600"/>
              </a:spcAft>
              <a:buFontTx/>
              <a:buAutoNum type="alphaLcParenR"/>
            </a:pPr>
            <a:r>
              <a:rPr lang="en-US" sz="1600" dirty="0" smtClean="0">
                <a:latin typeface="Arial" charset="0"/>
              </a:rPr>
              <a:t>Patient name and Medical Record Number (MRN)</a:t>
            </a:r>
          </a:p>
          <a:p>
            <a:pPr marL="1257300" lvl="2" indent="-342900">
              <a:buFontTx/>
              <a:buAutoNum type="alphaLcParenR"/>
            </a:pPr>
            <a:r>
              <a:rPr lang="en-US" sz="1600" dirty="0" smtClean="0">
                <a:latin typeface="Arial" charset="0"/>
              </a:rPr>
              <a:t>Name </a:t>
            </a:r>
            <a:r>
              <a:rPr lang="en-US" sz="1600" dirty="0">
                <a:latin typeface="Arial" charset="0"/>
              </a:rPr>
              <a:t>of test </a:t>
            </a:r>
            <a:r>
              <a:rPr lang="en-US" sz="1600" dirty="0" smtClean="0">
                <a:latin typeface="Arial" charset="0"/>
              </a:rPr>
              <a:t>and the critical result</a:t>
            </a:r>
          </a:p>
          <a:p>
            <a:pPr marL="1257300" lvl="2" indent="-342900">
              <a:buFontTx/>
              <a:buAutoNum type="alphaLcParenR"/>
            </a:pPr>
            <a:r>
              <a:rPr lang="en-US" sz="1600" dirty="0">
                <a:latin typeface="Arial" charset="0"/>
              </a:rPr>
              <a:t>Date and time of collection of the </a:t>
            </a:r>
            <a:r>
              <a:rPr lang="en-US" sz="1600" dirty="0" smtClean="0">
                <a:latin typeface="Arial" charset="0"/>
              </a:rPr>
              <a:t>test</a:t>
            </a:r>
          </a:p>
          <a:p>
            <a:pPr marL="1257300" lvl="2" indent="-342900">
              <a:buFontTx/>
              <a:buAutoNum type="alphaLcParenR"/>
            </a:pPr>
            <a:r>
              <a:rPr lang="en-US" sz="1600" dirty="0" smtClean="0">
                <a:latin typeface="Arial" charset="0"/>
              </a:rPr>
              <a:t>The laboratory staff’s name and employee ID number</a:t>
            </a:r>
          </a:p>
          <a:p>
            <a:pPr lvl="1">
              <a:buFont typeface="Wingdings" pitchFamily="2" charset="2"/>
              <a:buNone/>
            </a:pPr>
            <a:endParaRPr lang="en-US" sz="2000" dirty="0" smtClean="0"/>
          </a:p>
          <a:p>
            <a:pPr lvl="1">
              <a:spcAft>
                <a:spcPts val="600"/>
              </a:spcAft>
              <a:buFont typeface="Wingdings" pitchFamily="2" charset="2"/>
              <a:buNone/>
            </a:pPr>
            <a:r>
              <a:rPr lang="en-US" sz="2000" dirty="0" smtClean="0"/>
              <a:t> </a:t>
            </a:r>
            <a:r>
              <a:rPr lang="en-US" sz="1800" dirty="0" smtClean="0"/>
              <a:t>The nurse receiving the critical result will write the down the information received from the laboratory staff and provide the following information:</a:t>
            </a:r>
            <a:endParaRPr lang="en-US" sz="2000" dirty="0" smtClean="0"/>
          </a:p>
          <a:p>
            <a:pPr marL="1257300" lvl="2" indent="-342900">
              <a:spcAft>
                <a:spcPts val="600"/>
              </a:spcAft>
            </a:pPr>
            <a:r>
              <a:rPr lang="en-US" sz="1600" dirty="0" smtClean="0">
                <a:latin typeface="Arial" charset="0"/>
              </a:rPr>
              <a:t>The receiver’s name and ID number</a:t>
            </a:r>
          </a:p>
          <a:p>
            <a:pPr marL="1257300" lvl="2" indent="-342900"/>
            <a:r>
              <a:rPr lang="en-US" sz="1600" dirty="0" smtClean="0">
                <a:latin typeface="Arial" charset="0"/>
              </a:rPr>
              <a:t>“Read Back” on all of the above elements from  (a) to (c) above</a:t>
            </a:r>
          </a:p>
          <a:p>
            <a:endParaRPr lang="en-US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8B6C53B-87DA-497B-969F-7EABFDBCF76D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PHHS Admin 6-28 Changes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912813" y="1749425"/>
            <a:ext cx="7543800" cy="4783138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b="1" dirty="0"/>
              <a:t>Reporting critical results for an expired patient (including organ donor patients</a:t>
            </a:r>
            <a:r>
              <a:rPr lang="en-US" b="1" dirty="0" smtClean="0"/>
              <a:t>):</a:t>
            </a:r>
          </a:p>
          <a:p>
            <a:pPr>
              <a:buFontTx/>
              <a:buNone/>
              <a:defRPr/>
            </a:pPr>
            <a:endParaRPr lang="en-US" b="1" dirty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dirty="0" smtClean="0"/>
              <a:t>When </a:t>
            </a:r>
            <a:r>
              <a:rPr lang="en-US" dirty="0"/>
              <a:t>the </a:t>
            </a:r>
            <a:r>
              <a:rPr lang="en-US" dirty="0" smtClean="0"/>
              <a:t>Laboratory staff reports </a:t>
            </a:r>
            <a:r>
              <a:rPr lang="en-US" dirty="0"/>
              <a:t>a result on a patient who is expired the </a:t>
            </a:r>
            <a:r>
              <a:rPr lang="en-US" dirty="0" smtClean="0"/>
              <a:t>nurse </a:t>
            </a:r>
            <a:r>
              <a:rPr lang="en-US" dirty="0"/>
              <a:t>will communicate that the patient is </a:t>
            </a:r>
            <a:r>
              <a:rPr lang="en-US" dirty="0" smtClean="0"/>
              <a:t>expired</a:t>
            </a:r>
            <a:endParaRPr lang="en-US" dirty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Tx/>
              <a:buAutoNum type="arabicPeriod" startAt="2"/>
              <a:defRPr/>
            </a:pPr>
            <a:r>
              <a:rPr lang="en-US" dirty="0" smtClean="0"/>
              <a:t>The Laboratory staff will document in Cerner “patient expired”, </a:t>
            </a:r>
            <a:r>
              <a:rPr lang="en-US" dirty="0"/>
              <a:t>and the name and ID number of the </a:t>
            </a:r>
            <a:r>
              <a:rPr lang="en-US" dirty="0" smtClean="0"/>
              <a:t>nursing staff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Tx/>
              <a:buAutoNum type="arabicPeriod" startAt="2"/>
              <a:defRPr/>
            </a:pPr>
            <a:r>
              <a:rPr lang="en-US" dirty="0" smtClean="0"/>
              <a:t>The Laboratory staff will not be required to report the critical value result to the nursing staff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en-US" dirty="0"/>
              <a:t>4</a:t>
            </a:r>
            <a:r>
              <a:rPr lang="en-US" dirty="0" smtClean="0"/>
              <a:t>.  </a:t>
            </a:r>
            <a:r>
              <a:rPr lang="en-US" dirty="0"/>
              <a:t>The </a:t>
            </a:r>
            <a:r>
              <a:rPr lang="en-US" dirty="0" smtClean="0"/>
              <a:t>nurse </a:t>
            </a:r>
            <a:r>
              <a:rPr lang="en-US" dirty="0"/>
              <a:t>will not be required to document the result in the Critical Value flowsheet or notify the </a:t>
            </a:r>
            <a:r>
              <a:rPr lang="en-US" dirty="0" smtClean="0"/>
              <a:t>provider</a:t>
            </a:r>
            <a:endParaRPr lang="en-US" dirty="0"/>
          </a:p>
          <a:p>
            <a:pPr>
              <a:buFontTx/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5124" name="Rectangle 8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E731946-0A83-4FE8-A65D-4E6F73629CEA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PHHS Admin 6-28 Changes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912813" y="1749425"/>
            <a:ext cx="7543800" cy="4783138"/>
          </a:xfrm>
        </p:spPr>
        <p:txBody>
          <a:bodyPr/>
          <a:lstStyle/>
          <a:p>
            <a:pPr>
              <a:buFontTx/>
              <a:buNone/>
              <a:defRPr/>
            </a:pPr>
            <a:endParaRPr lang="en-US" b="1" dirty="0"/>
          </a:p>
          <a:p>
            <a:pPr>
              <a:buFontTx/>
              <a:buNone/>
              <a:defRPr/>
            </a:pPr>
            <a:r>
              <a:rPr lang="en-US" b="1" dirty="0"/>
              <a:t>For infant cord blood gas pH critical </a:t>
            </a:r>
            <a:r>
              <a:rPr lang="en-US" b="1" dirty="0" smtClean="0"/>
              <a:t>values:</a:t>
            </a:r>
          </a:p>
          <a:p>
            <a:pPr>
              <a:buFontTx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Nurses </a:t>
            </a:r>
            <a:r>
              <a:rPr lang="en-US" dirty="0"/>
              <a:t>will document in the infant medical record critical value flowsheet, even though the order and result is in the mother’s medical record. 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5124" name="Rectangle 8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E731946-0A83-4FE8-A65D-4E6F73629CEA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6334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6781</TotalTime>
  <Words>169</Words>
  <Application>Microsoft Office PowerPoint</Application>
  <PresentationFormat>On-screen Show (4:3)</PresentationFormat>
  <Paragraphs>34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Custom Design</vt:lpstr>
      <vt:lpstr>1_Custom Design</vt:lpstr>
      <vt:lpstr>PowerPoint Presentation</vt:lpstr>
      <vt:lpstr>Order of Reporting Critical Value Information</vt:lpstr>
      <vt:lpstr>PHHS Admin 6-28 Changes</vt:lpstr>
      <vt:lpstr>PHHS Admin 6-28 Changes</vt:lpstr>
    </vt:vector>
  </TitlesOfParts>
  <Company>RBMM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Justin Knauss</dc:creator>
  <cp:lastModifiedBy>Shaina Hirany</cp:lastModifiedBy>
  <cp:revision>472</cp:revision>
  <dcterms:created xsi:type="dcterms:W3CDTF">2008-05-19T19:26:04Z</dcterms:created>
  <dcterms:modified xsi:type="dcterms:W3CDTF">2014-02-19T15:40:41Z</dcterms:modified>
</cp:coreProperties>
</file>