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94" r:id="rId3"/>
    <p:sldId id="260" r:id="rId4"/>
    <p:sldId id="261" r:id="rId5"/>
    <p:sldId id="270" r:id="rId6"/>
    <p:sldId id="271" r:id="rId7"/>
    <p:sldId id="268" r:id="rId8"/>
    <p:sldId id="297" r:id="rId9"/>
    <p:sldId id="273" r:id="rId10"/>
    <p:sldId id="296" r:id="rId11"/>
    <p:sldId id="298" r:id="rId12"/>
    <p:sldId id="274" r:id="rId13"/>
    <p:sldId id="295" r:id="rId14"/>
    <p:sldId id="264" r:id="rId15"/>
    <p:sldId id="275" r:id="rId16"/>
    <p:sldId id="276" r:id="rId17"/>
    <p:sldId id="277" r:id="rId18"/>
    <p:sldId id="278" r:id="rId19"/>
    <p:sldId id="279" r:id="rId20"/>
    <p:sldId id="280" r:id="rId21"/>
    <p:sldId id="281" r:id="rId22"/>
    <p:sldId id="282" r:id="rId23"/>
    <p:sldId id="283" r:id="rId24"/>
    <p:sldId id="284" r:id="rId25"/>
    <p:sldId id="301" r:id="rId26"/>
    <p:sldId id="299" r:id="rId27"/>
    <p:sldId id="285" r:id="rId28"/>
    <p:sldId id="287" r:id="rId29"/>
    <p:sldId id="272" r:id="rId30"/>
    <p:sldId id="286" r:id="rId31"/>
    <p:sldId id="288" r:id="rId32"/>
    <p:sldId id="257" r:id="rId33"/>
    <p:sldId id="259" r:id="rId34"/>
    <p:sldId id="26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735907-C765-4005-A41F-BED201C38A83}">
          <p14:sldIdLst>
            <p14:sldId id="256"/>
            <p14:sldId id="294"/>
            <p14:sldId id="260"/>
            <p14:sldId id="261"/>
            <p14:sldId id="270"/>
            <p14:sldId id="271"/>
            <p14:sldId id="268"/>
            <p14:sldId id="297"/>
            <p14:sldId id="273"/>
            <p14:sldId id="296"/>
            <p14:sldId id="298"/>
            <p14:sldId id="274"/>
            <p14:sldId id="295"/>
            <p14:sldId id="264"/>
            <p14:sldId id="275"/>
            <p14:sldId id="276"/>
            <p14:sldId id="277"/>
            <p14:sldId id="278"/>
            <p14:sldId id="279"/>
            <p14:sldId id="280"/>
            <p14:sldId id="281"/>
            <p14:sldId id="282"/>
            <p14:sldId id="283"/>
            <p14:sldId id="284"/>
            <p14:sldId id="301"/>
            <p14:sldId id="299"/>
            <p14:sldId id="285"/>
          </p14:sldIdLst>
        </p14:section>
        <p14:section name="Hazards &amp; Safety" id="{800A2F1C-0490-4509-9425-AA6FA9D52EA1}">
          <p14:sldIdLst>
            <p14:sldId id="287"/>
            <p14:sldId id="272"/>
            <p14:sldId id="286"/>
            <p14:sldId id="288"/>
            <p14:sldId id="257"/>
            <p14:sldId id="259"/>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14" y="-5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D71C78-7CF3-4DE2-865F-513033FED069}" type="datetimeFigureOut">
              <a:rPr lang="en-US" smtClean="0"/>
              <a:t>10/31/2014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1CFEB1-01FC-4CAA-8AA3-D2AE1A1B057F}" type="slidenum">
              <a:rPr lang="en-US" smtClean="0"/>
              <a:t>‹#›</a:t>
            </a:fld>
            <a:endParaRPr lang="en-US"/>
          </a:p>
        </p:txBody>
      </p:sp>
    </p:spTree>
    <p:extLst>
      <p:ext uri="{BB962C8B-B14F-4D97-AF65-F5344CB8AC3E}">
        <p14:creationId xmlns:p14="http://schemas.microsoft.com/office/powerpoint/2010/main" val="1475881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36742AF-5672-41D2-B4CD-5CAF43FF8721}" type="datetimeFigureOut">
              <a:rPr lang="en-US" smtClean="0"/>
              <a:t>10/31/2014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9298314-2C27-47EE-948D-5E11B250CDE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6742AF-5672-41D2-B4CD-5CAF43FF8721}"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98314-2C27-47EE-948D-5E11B250CD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6742AF-5672-41D2-B4CD-5CAF43FF8721}"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98314-2C27-47EE-948D-5E11B250CD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6742AF-5672-41D2-B4CD-5CAF43FF8721}"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98314-2C27-47EE-948D-5E11B250CDE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36742AF-5672-41D2-B4CD-5CAF43FF8721}"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298314-2C27-47EE-948D-5E11B250CDE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36742AF-5672-41D2-B4CD-5CAF43FF8721}"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298314-2C27-47EE-948D-5E11B250CDE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36742AF-5672-41D2-B4CD-5CAF43FF8721}" type="datetimeFigureOut">
              <a:rPr lang="en-US" smtClean="0"/>
              <a:t>10/31/2014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298314-2C27-47EE-948D-5E11B250CDE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36742AF-5672-41D2-B4CD-5CAF43FF8721}" type="datetimeFigureOut">
              <a:rPr lang="en-US" smtClean="0"/>
              <a:t>10/31/2014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298314-2C27-47EE-948D-5E11B250CD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742AF-5672-41D2-B4CD-5CAF43FF8721}" type="datetimeFigureOut">
              <a:rPr lang="en-US" smtClean="0"/>
              <a:t>10/31/2014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298314-2C27-47EE-948D-5E11B250CD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36742AF-5672-41D2-B4CD-5CAF43FF8721}"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298314-2C27-47EE-948D-5E11B250CDE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36742AF-5672-41D2-B4CD-5CAF43FF8721}"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9298314-2C27-47EE-948D-5E11B250CDE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36742AF-5672-41D2-B4CD-5CAF43FF8721}" type="datetimeFigureOut">
              <a:rPr lang="en-US" smtClean="0"/>
              <a:t>10/31/2014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9298314-2C27-47EE-948D-5E11B250CDE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grayscl/>
            <a:extLst>
              <a:ext uri="{BEBA8EAE-BF5A-486C-A8C5-ECC9F3942E4B}">
                <a14:imgProps xmlns:a14="http://schemas.microsoft.com/office/drawing/2010/main">
                  <a14:imgLayer r:embed="rId3">
                    <a14:imgEffect>
                      <a14:backgroundRemoval t="5667" b="94000" l="4000" r="97000">
                        <a14:backgroundMark x1="1667" y1="1000" x2="27667" y2="42333"/>
                        <a14:backgroundMark x1="14667" y1="21667" x2="53333" y2="2333"/>
                      </a14:backgroundRemoval>
                    </a14:imgEffect>
                  </a14:imgLayer>
                </a14:imgProps>
              </a:ext>
              <a:ext uri="{28A0092B-C50C-407E-A947-70E740481C1C}">
                <a14:useLocalDpi xmlns:a14="http://schemas.microsoft.com/office/drawing/2010/main" val="0"/>
              </a:ext>
            </a:extLst>
          </a:blip>
          <a:srcRect/>
          <a:stretch>
            <a:fillRect/>
          </a:stretch>
        </p:blipFill>
        <p:spPr bwMode="auto">
          <a:xfrm>
            <a:off x="1447800" y="762000"/>
            <a:ext cx="6096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569976" y="1524000"/>
            <a:ext cx="7851648" cy="1219200"/>
          </a:xfrm>
        </p:spPr>
        <p:txBody>
          <a:bodyPr/>
          <a:lstStyle/>
          <a:p>
            <a:r>
              <a:rPr lang="en-US" dirty="0" smtClean="0">
                <a:solidFill>
                  <a:schemeClr val="tx2"/>
                </a:solidFill>
              </a:rPr>
              <a:t>Biohazard Management</a:t>
            </a:r>
            <a:endParaRPr lang="en-US" dirty="0">
              <a:solidFill>
                <a:schemeClr val="tx2"/>
              </a:solidFill>
            </a:endParaRPr>
          </a:p>
        </p:txBody>
      </p:sp>
      <p:sp>
        <p:nvSpPr>
          <p:cNvPr id="3" name="Subtitle 2"/>
          <p:cNvSpPr>
            <a:spLocks noGrp="1"/>
          </p:cNvSpPr>
          <p:nvPr>
            <p:ph type="subTitle" idx="1"/>
          </p:nvPr>
        </p:nvSpPr>
        <p:spPr>
          <a:xfrm>
            <a:off x="3962400" y="2894239"/>
            <a:ext cx="5035296" cy="886264"/>
          </a:xfrm>
        </p:spPr>
        <p:txBody>
          <a:bodyPr>
            <a:normAutofit/>
          </a:bodyPr>
          <a:lstStyle/>
          <a:p>
            <a:r>
              <a:rPr lang="en-US" sz="3200" dirty="0" smtClean="0"/>
              <a:t>PHHS Pathology</a:t>
            </a:r>
            <a:endParaRPr lang="en-US" sz="3200" dirty="0"/>
          </a:p>
        </p:txBody>
      </p:sp>
    </p:spTree>
    <p:extLst>
      <p:ext uri="{BB962C8B-B14F-4D97-AF65-F5344CB8AC3E}">
        <p14:creationId xmlns:p14="http://schemas.microsoft.com/office/powerpoint/2010/main" val="1968902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Blood/Body Fluid Exposure</a:t>
            </a:r>
            <a:endParaRPr lang="en-US" dirty="0"/>
          </a:p>
        </p:txBody>
      </p:sp>
      <p:sp>
        <p:nvSpPr>
          <p:cNvPr id="3" name="Content Placeholder 2"/>
          <p:cNvSpPr>
            <a:spLocks noGrp="1"/>
          </p:cNvSpPr>
          <p:nvPr>
            <p:ph idx="1"/>
          </p:nvPr>
        </p:nvSpPr>
        <p:spPr>
          <a:xfrm>
            <a:off x="457200" y="1935480"/>
            <a:ext cx="8229600" cy="4846320"/>
          </a:xfrm>
        </p:spPr>
        <p:txBody>
          <a:bodyPr>
            <a:normAutofit/>
          </a:bodyPr>
          <a:lstStyle/>
          <a:p>
            <a:pPr marL="0" indent="0">
              <a:buNone/>
            </a:pPr>
            <a:r>
              <a:rPr lang="en-US" dirty="0" smtClean="0"/>
              <a:t>Blood/Body </a:t>
            </a:r>
            <a:r>
              <a:rPr lang="en-US" dirty="0"/>
              <a:t>fluid exposures can be caused by</a:t>
            </a:r>
            <a:r>
              <a:rPr lang="en-US" dirty="0" smtClean="0"/>
              <a:t>:</a:t>
            </a:r>
            <a:endParaRPr lang="en-US" dirty="0"/>
          </a:p>
          <a:p>
            <a:r>
              <a:rPr lang="en-US" dirty="0" smtClean="0"/>
              <a:t>Percutaneous </a:t>
            </a:r>
            <a:r>
              <a:rPr lang="en-US" dirty="0"/>
              <a:t>injuries (punctures by needles, scalpels, or other sharp objects</a:t>
            </a:r>
            <a:r>
              <a:rPr lang="en-US" dirty="0" smtClean="0"/>
              <a:t>)</a:t>
            </a:r>
            <a:endParaRPr lang="en-US" dirty="0"/>
          </a:p>
          <a:p>
            <a:r>
              <a:rPr lang="en-US" dirty="0" smtClean="0"/>
              <a:t>Splashes </a:t>
            </a:r>
            <a:r>
              <a:rPr lang="en-US" dirty="0"/>
              <a:t>to the mucous membranes of the mouth, nose, or </a:t>
            </a:r>
            <a:r>
              <a:rPr lang="en-US" dirty="0" smtClean="0"/>
              <a:t>eyes</a:t>
            </a:r>
            <a:endParaRPr lang="en-US" dirty="0"/>
          </a:p>
          <a:p>
            <a:r>
              <a:rPr lang="en-US" dirty="0" smtClean="0"/>
              <a:t>Contact </a:t>
            </a:r>
            <a:r>
              <a:rPr lang="en-US" dirty="0"/>
              <a:t>with open wounds (fresh open abrasions, incisions, lacerations</a:t>
            </a:r>
            <a:r>
              <a:rPr lang="en-US" dirty="0" smtClean="0"/>
              <a:t>)</a:t>
            </a:r>
            <a:endParaRPr lang="en-US" dirty="0"/>
          </a:p>
          <a:p>
            <a:r>
              <a:rPr lang="en-US" dirty="0" smtClean="0"/>
              <a:t>Human bites</a:t>
            </a:r>
          </a:p>
          <a:p>
            <a:pPr marL="0" indent="0">
              <a:buNone/>
            </a:pPr>
            <a:endParaRPr lang="en-US" dirty="0" smtClean="0"/>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1688" y="4876800"/>
            <a:ext cx="2601814" cy="1734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0" y="5657235"/>
            <a:ext cx="5181600" cy="954107"/>
          </a:xfrm>
          <a:prstGeom prst="rect">
            <a:avLst/>
          </a:prstGeom>
          <a:noFill/>
          <a:ln>
            <a:solidFill>
              <a:srgbClr val="00B050"/>
            </a:solidFill>
          </a:ln>
        </p:spPr>
        <p:txBody>
          <a:bodyPr wrap="square" rtlCol="0">
            <a:spAutoFit/>
          </a:bodyPr>
          <a:lstStyle/>
          <a:p>
            <a:r>
              <a:rPr lang="en-US" sz="2800" dirty="0">
                <a:solidFill>
                  <a:srgbClr val="7030A0"/>
                </a:solidFill>
              </a:rPr>
              <a:t>Any blood/body fluid exposure warrants immediate attention.</a:t>
            </a:r>
          </a:p>
        </p:txBody>
      </p:sp>
    </p:spTree>
    <p:extLst>
      <p:ext uri="{BB962C8B-B14F-4D97-AF65-F5344CB8AC3E}">
        <p14:creationId xmlns:p14="http://schemas.microsoft.com/office/powerpoint/2010/main" val="2486809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524000" y="990600"/>
            <a:ext cx="6096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tx2"/>
                </a:solidFill>
              </a:rPr>
              <a:t>Avoiding Exposure</a:t>
            </a:r>
            <a:endParaRPr lang="en-US" dirty="0">
              <a:solidFill>
                <a:schemeClr val="tx2"/>
              </a:solidFill>
            </a:endParaRPr>
          </a:p>
        </p:txBody>
      </p:sp>
    </p:spTree>
    <p:extLst>
      <p:ext uri="{BB962C8B-B14F-4D97-AF65-F5344CB8AC3E}">
        <p14:creationId xmlns:p14="http://schemas.microsoft.com/office/powerpoint/2010/main" val="119722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Exposure</a:t>
            </a:r>
            <a:endParaRPr lang="en-US" dirty="0"/>
          </a:p>
        </p:txBody>
      </p:sp>
      <p:sp>
        <p:nvSpPr>
          <p:cNvPr id="3" name="Content Placeholder 2"/>
          <p:cNvSpPr>
            <a:spLocks noGrp="1"/>
          </p:cNvSpPr>
          <p:nvPr>
            <p:ph idx="1"/>
          </p:nvPr>
        </p:nvSpPr>
        <p:spPr/>
        <p:txBody>
          <a:bodyPr/>
          <a:lstStyle/>
          <a:p>
            <a:r>
              <a:rPr lang="en-US" dirty="0" smtClean="0"/>
              <a:t>In order to avoid exposure to biohazards, there are four key practices:</a:t>
            </a:r>
          </a:p>
          <a:p>
            <a:pPr marL="850392" lvl="1" indent="-457200">
              <a:buFont typeface="+mj-lt"/>
              <a:buAutoNum type="arabicPeriod"/>
            </a:pPr>
            <a:r>
              <a:rPr lang="en-US" dirty="0" smtClean="0"/>
              <a:t>Follow </a:t>
            </a:r>
            <a:r>
              <a:rPr lang="en-US" dirty="0" smtClean="0">
                <a:solidFill>
                  <a:srgbClr val="00B050"/>
                </a:solidFill>
              </a:rPr>
              <a:t>standard precaution </a:t>
            </a:r>
            <a:r>
              <a:rPr lang="en-US" dirty="0" smtClean="0"/>
              <a:t>measures</a:t>
            </a:r>
          </a:p>
          <a:p>
            <a:pPr marL="850392" lvl="1" indent="-457200">
              <a:buFont typeface="+mj-lt"/>
              <a:buAutoNum type="arabicPeriod"/>
            </a:pPr>
            <a:r>
              <a:rPr lang="en-US" dirty="0" smtClean="0"/>
              <a:t>Pay attention to your </a:t>
            </a:r>
            <a:r>
              <a:rPr lang="en-US" dirty="0" smtClean="0">
                <a:solidFill>
                  <a:srgbClr val="00B050"/>
                </a:solidFill>
              </a:rPr>
              <a:t>personal hygiene</a:t>
            </a:r>
          </a:p>
          <a:p>
            <a:pPr marL="850392" lvl="1" indent="-457200">
              <a:buFont typeface="+mj-lt"/>
              <a:buAutoNum type="arabicPeriod"/>
            </a:pPr>
            <a:r>
              <a:rPr lang="en-US" dirty="0" smtClean="0">
                <a:solidFill>
                  <a:srgbClr val="00B050"/>
                </a:solidFill>
              </a:rPr>
              <a:t>Wash your hands </a:t>
            </a:r>
            <a:r>
              <a:rPr lang="en-US" dirty="0" smtClean="0"/>
              <a:t>often and properly</a:t>
            </a:r>
          </a:p>
          <a:p>
            <a:pPr marL="850392" lvl="1" indent="-457200">
              <a:buFont typeface="+mj-lt"/>
              <a:buAutoNum type="arabicPeriod"/>
            </a:pPr>
            <a:r>
              <a:rPr lang="en-US" dirty="0" smtClean="0"/>
              <a:t>Adhere to </a:t>
            </a:r>
            <a:r>
              <a:rPr lang="en-US" dirty="0" smtClean="0">
                <a:solidFill>
                  <a:srgbClr val="00B050"/>
                </a:solidFill>
              </a:rPr>
              <a:t>Personal Protection Equipment </a:t>
            </a:r>
            <a:r>
              <a:rPr lang="en-US" dirty="0" smtClean="0"/>
              <a:t>guidelines</a:t>
            </a:r>
            <a:endParaRPr lang="en-US" dirty="0"/>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86586"/>
            <a:ext cx="1582271" cy="228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597270"/>
            <a:ext cx="1905000" cy="2101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726679"/>
            <a:ext cx="2262188"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9717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Precautions</a:t>
            </a:r>
            <a:endParaRPr lang="en-US" dirty="0"/>
          </a:p>
        </p:txBody>
      </p:sp>
      <p:sp>
        <p:nvSpPr>
          <p:cNvPr id="3" name="Content Placeholder 2"/>
          <p:cNvSpPr>
            <a:spLocks noGrp="1"/>
          </p:cNvSpPr>
          <p:nvPr>
            <p:ph idx="1"/>
          </p:nvPr>
        </p:nvSpPr>
        <p:spPr>
          <a:xfrm>
            <a:off x="457200" y="1935480"/>
            <a:ext cx="8229600" cy="4770120"/>
          </a:xfrm>
        </p:spPr>
        <p:txBody>
          <a:bodyPr>
            <a:normAutofit/>
          </a:bodyPr>
          <a:lstStyle/>
          <a:p>
            <a:pPr marL="0" indent="0">
              <a:buNone/>
            </a:pPr>
            <a:r>
              <a:rPr lang="en-US" dirty="0"/>
              <a:t>Standard Precautions is the system that considers </a:t>
            </a:r>
            <a:r>
              <a:rPr lang="en-US" dirty="0" smtClean="0"/>
              <a:t>all blood, body fluids, and fresh </a:t>
            </a:r>
            <a:r>
              <a:rPr lang="en-US" dirty="0"/>
              <a:t>tissue as potentially infectious</a:t>
            </a:r>
            <a:r>
              <a:rPr lang="en-US" dirty="0" smtClean="0"/>
              <a:t>.</a:t>
            </a:r>
          </a:p>
          <a:p>
            <a:pPr marL="0" indent="0">
              <a:buNone/>
            </a:pPr>
            <a:endParaRPr lang="en-US" dirty="0" smtClean="0"/>
          </a:p>
          <a:p>
            <a:pPr marL="0" indent="0">
              <a:buNone/>
            </a:pPr>
            <a:endParaRPr lang="en-US" dirty="0" smtClean="0"/>
          </a:p>
          <a:p>
            <a:pPr marL="0" indent="0">
              <a:buNone/>
            </a:pPr>
            <a:endParaRPr lang="en-US" dirty="0" smtClean="0"/>
          </a:p>
          <a:p>
            <a:r>
              <a:rPr lang="en-US" dirty="0"/>
              <a:t>These precautions were introduced to decrease the occupational risks of </a:t>
            </a:r>
            <a:r>
              <a:rPr lang="en-US" dirty="0" err="1"/>
              <a:t>bloodborne</a:t>
            </a:r>
            <a:r>
              <a:rPr lang="en-US" dirty="0"/>
              <a:t> diseases such </a:t>
            </a:r>
            <a:r>
              <a:rPr lang="en-US" dirty="0" smtClean="0"/>
              <a:t>as</a:t>
            </a:r>
            <a:endParaRPr lang="en-US" dirty="0"/>
          </a:p>
          <a:p>
            <a:pPr lvl="1"/>
            <a:r>
              <a:rPr lang="en-US" dirty="0"/>
              <a:t>Human Immunodeficiency Virus (HIV</a:t>
            </a:r>
            <a:r>
              <a:rPr lang="en-US" dirty="0" smtClean="0"/>
              <a:t>)</a:t>
            </a:r>
            <a:endParaRPr lang="en-US" dirty="0"/>
          </a:p>
          <a:p>
            <a:pPr lvl="1"/>
            <a:r>
              <a:rPr lang="en-US" dirty="0"/>
              <a:t>Hepatitis B (HBV</a:t>
            </a:r>
            <a:r>
              <a:rPr lang="en-US" dirty="0" smtClean="0"/>
              <a: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9" y="2971800"/>
            <a:ext cx="2486679"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085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Hygiene</a:t>
            </a:r>
            <a:endParaRPr lang="en-US" dirty="0"/>
          </a:p>
        </p:txBody>
      </p:sp>
      <p:sp>
        <p:nvSpPr>
          <p:cNvPr id="3" name="Content Placeholder 2"/>
          <p:cNvSpPr>
            <a:spLocks noGrp="1"/>
          </p:cNvSpPr>
          <p:nvPr>
            <p:ph idx="1"/>
          </p:nvPr>
        </p:nvSpPr>
        <p:spPr/>
        <p:txBody>
          <a:bodyPr>
            <a:normAutofit/>
          </a:bodyPr>
          <a:lstStyle/>
          <a:p>
            <a:r>
              <a:rPr lang="en-US" dirty="0"/>
              <a:t>Do not eat, drink, smoke, chew </a:t>
            </a:r>
            <a:r>
              <a:rPr lang="en-US" dirty="0" smtClean="0"/>
              <a:t>gum, apply </a:t>
            </a:r>
            <a:r>
              <a:rPr lang="en-US" dirty="0"/>
              <a:t>cosmetics, or remove/insert contact lenses while in the laboratory</a:t>
            </a:r>
          </a:p>
          <a:p>
            <a:r>
              <a:rPr lang="en-US" dirty="0"/>
              <a:t>Do not store food or beverages in the lab or in chemical refrigerator</a:t>
            </a:r>
          </a:p>
          <a:p>
            <a:r>
              <a:rPr lang="en-US" dirty="0" smtClean="0"/>
              <a:t>Restrain </a:t>
            </a:r>
            <a:r>
              <a:rPr lang="en-US" dirty="0"/>
              <a:t>hair when working with hazardous materials</a:t>
            </a:r>
          </a:p>
          <a:p>
            <a:r>
              <a:rPr lang="en-US" dirty="0"/>
              <a:t>Remove protective clothing </a:t>
            </a:r>
            <a:r>
              <a:rPr lang="en-US" dirty="0" smtClean="0"/>
              <a:t>(PPE) before leaving the lab</a:t>
            </a:r>
          </a:p>
          <a:p>
            <a:r>
              <a:rPr lang="en-US" dirty="0" smtClean="0"/>
              <a:t>Adhere to laboratory clothing guidelines</a:t>
            </a: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648200"/>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369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Handwashing</a:t>
            </a:r>
            <a:endParaRPr lang="en-US" dirty="0"/>
          </a:p>
        </p:txBody>
      </p:sp>
      <p:sp>
        <p:nvSpPr>
          <p:cNvPr id="3" name="Content Placeholder 2"/>
          <p:cNvSpPr>
            <a:spLocks noGrp="1"/>
          </p:cNvSpPr>
          <p:nvPr>
            <p:ph idx="1"/>
          </p:nvPr>
        </p:nvSpPr>
        <p:spPr/>
        <p:txBody>
          <a:bodyPr/>
          <a:lstStyle/>
          <a:p>
            <a:r>
              <a:rPr lang="en-US" dirty="0" smtClean="0"/>
              <a:t>Wash hands :</a:t>
            </a:r>
          </a:p>
          <a:p>
            <a:pPr lvl="1"/>
            <a:r>
              <a:rPr lang="en-US" dirty="0" smtClean="0"/>
              <a:t>After removal of gloves or other protection equipment</a:t>
            </a:r>
          </a:p>
          <a:p>
            <a:pPr lvl="1"/>
            <a:r>
              <a:rPr lang="en-US" dirty="0" smtClean="0"/>
              <a:t>When visibly contaminated with blood, body fluids, or bodily tissue</a:t>
            </a:r>
          </a:p>
          <a:p>
            <a:pPr lvl="1"/>
            <a:r>
              <a:rPr lang="en-US" dirty="0" smtClean="0"/>
              <a:t>Before leaving the work area.</a:t>
            </a:r>
          </a:p>
          <a:p>
            <a:pPr lvl="1"/>
            <a:r>
              <a:rPr lang="en-US" dirty="0" smtClean="0"/>
              <a:t>Before donning personal protective equipment (PPE)</a:t>
            </a:r>
          </a:p>
          <a:p>
            <a:pPr lvl="1"/>
            <a:endParaRPr lang="en-US" dirty="0" smtClean="0"/>
          </a:p>
          <a:p>
            <a:pPr lvl="1"/>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344" y="4567237"/>
            <a:ext cx="2965493" cy="213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3362" y="4943920"/>
            <a:ext cx="5410200" cy="1384995"/>
          </a:xfrm>
          <a:prstGeom prst="rect">
            <a:avLst/>
          </a:prstGeom>
          <a:noFill/>
          <a:ln>
            <a:solidFill>
              <a:schemeClr val="tx1"/>
            </a:solidFill>
          </a:ln>
        </p:spPr>
        <p:txBody>
          <a:bodyPr wrap="square" rtlCol="0">
            <a:spAutoFit/>
          </a:bodyPr>
          <a:lstStyle/>
          <a:p>
            <a:r>
              <a:rPr lang="en-US" sz="2800" dirty="0" err="1" smtClean="0">
                <a:solidFill>
                  <a:srgbClr val="00B050"/>
                </a:solidFill>
              </a:rPr>
              <a:t>Handwashing</a:t>
            </a:r>
            <a:r>
              <a:rPr lang="en-US" sz="2800" dirty="0" smtClean="0">
                <a:solidFill>
                  <a:srgbClr val="00B050"/>
                </a:solidFill>
              </a:rPr>
              <a:t> is the single-most effective means of preventing the spread of infectious disease. </a:t>
            </a:r>
            <a:endParaRPr lang="en-US" sz="2800" dirty="0">
              <a:solidFill>
                <a:srgbClr val="00B050"/>
              </a:solidFill>
            </a:endParaRPr>
          </a:p>
        </p:txBody>
      </p:sp>
    </p:spTree>
    <p:extLst>
      <p:ext uri="{BB962C8B-B14F-4D97-AF65-F5344CB8AC3E}">
        <p14:creationId xmlns:p14="http://schemas.microsoft.com/office/powerpoint/2010/main" val="339803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r>
              <a:rPr lang="en-US" sz="4000" dirty="0" smtClean="0"/>
              <a:t>Personal Protective Equipment (PPE)</a:t>
            </a:r>
            <a:endParaRPr lang="en-US" sz="4000" dirty="0"/>
          </a:p>
        </p:txBody>
      </p:sp>
      <p:sp>
        <p:nvSpPr>
          <p:cNvPr id="3" name="Content Placeholder 2"/>
          <p:cNvSpPr>
            <a:spLocks noGrp="1"/>
          </p:cNvSpPr>
          <p:nvPr>
            <p:ph idx="1"/>
          </p:nvPr>
        </p:nvSpPr>
        <p:spPr/>
        <p:txBody>
          <a:bodyPr/>
          <a:lstStyle/>
          <a:p>
            <a:r>
              <a:rPr lang="en-US" dirty="0" smtClean="0"/>
              <a:t>PPE includes:</a:t>
            </a:r>
          </a:p>
          <a:p>
            <a:pPr lvl="1"/>
            <a:r>
              <a:rPr lang="en-US" dirty="0" smtClean="0"/>
              <a:t>Gloves</a:t>
            </a:r>
          </a:p>
          <a:p>
            <a:pPr lvl="1"/>
            <a:r>
              <a:rPr lang="en-US" dirty="0" smtClean="0"/>
              <a:t>Lab coats</a:t>
            </a:r>
          </a:p>
          <a:p>
            <a:pPr lvl="1"/>
            <a:r>
              <a:rPr lang="en-US" dirty="0" smtClean="0"/>
              <a:t>Safety glasses</a:t>
            </a:r>
          </a:p>
          <a:p>
            <a:pPr lvl="1"/>
            <a:r>
              <a:rPr lang="en-US" dirty="0" smtClean="0"/>
              <a:t>Face shields</a:t>
            </a:r>
          </a:p>
          <a:p>
            <a:pPr lvl="1"/>
            <a:r>
              <a:rPr lang="en-US" dirty="0" smtClean="0"/>
              <a:t>Other items worn on the body as barrier protection</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837" y="1676400"/>
            <a:ext cx="3311899" cy="248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4648200"/>
            <a:ext cx="7772400" cy="1384995"/>
          </a:xfrm>
          <a:prstGeom prst="rect">
            <a:avLst/>
          </a:prstGeom>
          <a:noFill/>
          <a:ln>
            <a:solidFill>
              <a:schemeClr val="tx1"/>
            </a:solidFill>
          </a:ln>
        </p:spPr>
        <p:txBody>
          <a:bodyPr wrap="square" rtlCol="0">
            <a:spAutoFit/>
          </a:bodyPr>
          <a:lstStyle/>
          <a:p>
            <a:r>
              <a:rPr lang="en-US" sz="2800" dirty="0" smtClean="0">
                <a:solidFill>
                  <a:srgbClr val="00B050"/>
                </a:solidFill>
              </a:rPr>
              <a:t>Barrier protections create a ‘barrier’ to protect skin, respiratory, and mucous membranes from contamination. </a:t>
            </a:r>
            <a:endParaRPr lang="en-US" sz="2800" dirty="0">
              <a:solidFill>
                <a:srgbClr val="00B050"/>
              </a:solidFill>
            </a:endParaRPr>
          </a:p>
        </p:txBody>
      </p:sp>
      <p:sp>
        <p:nvSpPr>
          <p:cNvPr id="5" name="TextBox 4"/>
          <p:cNvSpPr txBox="1"/>
          <p:nvPr/>
        </p:nvSpPr>
        <p:spPr>
          <a:xfrm>
            <a:off x="609600" y="6106903"/>
            <a:ext cx="8382000" cy="523220"/>
          </a:xfrm>
          <a:prstGeom prst="rect">
            <a:avLst/>
          </a:prstGeom>
          <a:noFill/>
        </p:spPr>
        <p:txBody>
          <a:bodyPr wrap="square" rtlCol="0">
            <a:spAutoFit/>
          </a:bodyPr>
          <a:lstStyle/>
          <a:p>
            <a:r>
              <a:rPr lang="en-US" sz="2800" dirty="0" smtClean="0"/>
              <a:t>Let’s look at some of the different types of PPE!</a:t>
            </a:r>
            <a:endParaRPr lang="en-US" sz="2800" dirty="0"/>
          </a:p>
        </p:txBody>
      </p:sp>
    </p:spTree>
    <p:extLst>
      <p:ext uri="{BB962C8B-B14F-4D97-AF65-F5344CB8AC3E}">
        <p14:creationId xmlns:p14="http://schemas.microsoft.com/office/powerpoint/2010/main" val="3015246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PPE: Gloves</a:t>
            </a:r>
            <a:endParaRPr lang="en-US" dirty="0"/>
          </a:p>
        </p:txBody>
      </p:sp>
      <p:sp>
        <p:nvSpPr>
          <p:cNvPr id="3" name="Content Placeholder 2"/>
          <p:cNvSpPr>
            <a:spLocks noGrp="1"/>
          </p:cNvSpPr>
          <p:nvPr>
            <p:ph idx="1"/>
          </p:nvPr>
        </p:nvSpPr>
        <p:spPr/>
        <p:txBody>
          <a:bodyPr/>
          <a:lstStyle/>
          <a:p>
            <a:r>
              <a:rPr lang="en-US" dirty="0" smtClean="0"/>
              <a:t>Laboratory professionals are required to wear gloves anytime contamination of the hands can occur.</a:t>
            </a:r>
          </a:p>
          <a:p>
            <a:endParaRPr lang="en-US" dirty="0" smtClean="0"/>
          </a:p>
          <a:p>
            <a:endParaRPr lang="en-US" dirty="0"/>
          </a:p>
          <a:p>
            <a:endParaRPr lang="en-US" dirty="0" smtClean="0"/>
          </a:p>
          <a:p>
            <a:r>
              <a:rPr lang="en-US" dirty="0" smtClean="0"/>
              <a:t>Gloves must be:</a:t>
            </a:r>
          </a:p>
          <a:p>
            <a:pPr lvl="1"/>
            <a:r>
              <a:rPr lang="en-US" dirty="0" smtClean="0"/>
              <a:t>Comfortably fitted without restricting motion</a:t>
            </a:r>
          </a:p>
          <a:p>
            <a:pPr lvl="1"/>
            <a:r>
              <a:rPr lang="en-US" dirty="0" smtClean="0"/>
              <a:t>Replaced immediately when torn or contaminated</a:t>
            </a:r>
          </a:p>
          <a:p>
            <a:pPr lvl="1"/>
            <a:r>
              <a:rPr lang="en-US" dirty="0" smtClean="0"/>
              <a:t>For single-use only (may not be washed and reused)</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775479"/>
            <a:ext cx="2133600" cy="1896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377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PPE: Lab Coats</a:t>
            </a:r>
            <a:endParaRPr lang="en-US" dirty="0"/>
          </a:p>
        </p:txBody>
      </p:sp>
      <p:sp>
        <p:nvSpPr>
          <p:cNvPr id="3" name="Content Placeholder 2"/>
          <p:cNvSpPr>
            <a:spLocks noGrp="1"/>
          </p:cNvSpPr>
          <p:nvPr>
            <p:ph idx="1"/>
          </p:nvPr>
        </p:nvSpPr>
        <p:spPr/>
        <p:txBody>
          <a:bodyPr>
            <a:normAutofit/>
          </a:bodyPr>
          <a:lstStyle/>
          <a:p>
            <a:r>
              <a:rPr lang="en-US" dirty="0"/>
              <a:t>Wearing a fluid-resistant lab coat is required whenever </a:t>
            </a:r>
            <a:r>
              <a:rPr lang="en-US" dirty="0" smtClean="0"/>
              <a:t>working near:</a:t>
            </a:r>
            <a:endParaRPr lang="en-US" dirty="0"/>
          </a:p>
          <a:p>
            <a:pPr lvl="1"/>
            <a:r>
              <a:rPr lang="en-US" dirty="0"/>
              <a:t>B</a:t>
            </a:r>
            <a:r>
              <a:rPr lang="en-US" dirty="0" smtClean="0"/>
              <a:t>lood </a:t>
            </a:r>
            <a:endParaRPr lang="en-US" dirty="0"/>
          </a:p>
          <a:p>
            <a:pPr lvl="1"/>
            <a:r>
              <a:rPr lang="en-US" dirty="0" smtClean="0"/>
              <a:t>Body fluids</a:t>
            </a:r>
          </a:p>
          <a:p>
            <a:pPr lvl="1"/>
            <a:r>
              <a:rPr lang="en-US" dirty="0" smtClean="0"/>
              <a:t>Fresh tissue</a:t>
            </a:r>
          </a:p>
          <a:p>
            <a:endParaRPr lang="en-US" dirty="0"/>
          </a:p>
          <a:p>
            <a:r>
              <a:rPr lang="en-US" dirty="0"/>
              <a:t>Lab coats are disposable, but may be reused for several days if not soiled</a:t>
            </a:r>
            <a:r>
              <a:rPr lang="en-US" dirty="0" smtClean="0"/>
              <a:t>.</a:t>
            </a:r>
            <a:endParaRPr lang="en-US" dirty="0"/>
          </a:p>
        </p:txBody>
      </p:sp>
      <p:sp>
        <p:nvSpPr>
          <p:cNvPr id="4" name="TextBox 3"/>
          <p:cNvSpPr txBox="1"/>
          <p:nvPr/>
        </p:nvSpPr>
        <p:spPr>
          <a:xfrm>
            <a:off x="3505200" y="5257800"/>
            <a:ext cx="5257800" cy="1384995"/>
          </a:xfrm>
          <a:prstGeom prst="rect">
            <a:avLst/>
          </a:prstGeom>
          <a:noFill/>
        </p:spPr>
        <p:txBody>
          <a:bodyPr wrap="square" rtlCol="0">
            <a:spAutoFit/>
          </a:bodyPr>
          <a:lstStyle/>
          <a:p>
            <a:r>
              <a:rPr lang="en-US" sz="2800" dirty="0" smtClean="0">
                <a:solidFill>
                  <a:schemeClr val="accent6">
                    <a:lumMod val="75000"/>
                  </a:schemeClr>
                </a:solidFill>
              </a:rPr>
              <a:t>Dispose of lab coat immediately if soiled with </a:t>
            </a:r>
            <a:r>
              <a:rPr lang="en-US" sz="2800" dirty="0" err="1" smtClean="0">
                <a:solidFill>
                  <a:schemeClr val="accent6">
                    <a:lumMod val="75000"/>
                  </a:schemeClr>
                </a:solidFill>
              </a:rPr>
              <a:t>biohazardous</a:t>
            </a:r>
            <a:r>
              <a:rPr lang="en-US" sz="2800" dirty="0" smtClean="0">
                <a:solidFill>
                  <a:schemeClr val="accent6">
                    <a:lumMod val="75000"/>
                  </a:schemeClr>
                </a:solidFill>
              </a:rPr>
              <a:t> material.</a:t>
            </a:r>
            <a:endParaRPr lang="en-US" sz="2800" dirty="0">
              <a:solidFill>
                <a:schemeClr val="accent6">
                  <a:lumMod val="75000"/>
                </a:schemeClr>
              </a:solidFill>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5418726"/>
            <a:ext cx="906679" cy="1439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68677"/>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661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PPE: Safety Glasses &amp; Face Shields</a:t>
            </a:r>
            <a:endParaRPr lang="en-US" dirty="0"/>
          </a:p>
        </p:txBody>
      </p:sp>
      <p:sp>
        <p:nvSpPr>
          <p:cNvPr id="3" name="Content Placeholder 2"/>
          <p:cNvSpPr>
            <a:spLocks noGrp="1"/>
          </p:cNvSpPr>
          <p:nvPr>
            <p:ph idx="1"/>
          </p:nvPr>
        </p:nvSpPr>
        <p:spPr/>
        <p:txBody>
          <a:bodyPr/>
          <a:lstStyle/>
          <a:p>
            <a:r>
              <a:rPr lang="en-US" dirty="0" smtClean="0"/>
              <a:t>Face protection is used during procedures that are likely to generate droplets of blood or other body fluids.</a:t>
            </a:r>
          </a:p>
          <a:p>
            <a:r>
              <a:rPr lang="en-US" dirty="0" smtClean="0"/>
              <a:t>Used to prevent exposure to the mouth, nose, and eyes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079356"/>
            <a:ext cx="3461326" cy="227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202"/>
            <a:ext cx="280987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12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a:bodyPr>
          <a:lstStyle/>
          <a:p>
            <a:r>
              <a:rPr lang="en-US" dirty="0"/>
              <a:t>Compare physical and health hazards</a:t>
            </a:r>
          </a:p>
          <a:p>
            <a:r>
              <a:rPr lang="en-US" dirty="0" smtClean="0"/>
              <a:t>Identify the how </a:t>
            </a:r>
            <a:r>
              <a:rPr lang="en-US" dirty="0" err="1" smtClean="0"/>
              <a:t>bloodborne</a:t>
            </a:r>
            <a:r>
              <a:rPr lang="en-US" dirty="0" smtClean="0"/>
              <a:t> pathogens are transmitted </a:t>
            </a:r>
          </a:p>
          <a:p>
            <a:r>
              <a:rPr lang="en-US" dirty="0" smtClean="0"/>
              <a:t>Explain the importance of personal hygiene, </a:t>
            </a:r>
            <a:r>
              <a:rPr lang="en-US" dirty="0" err="1" smtClean="0"/>
              <a:t>handwashing</a:t>
            </a:r>
            <a:r>
              <a:rPr lang="en-US" dirty="0" smtClean="0"/>
              <a:t>, and PPE in avoiding exposure to biohazard</a:t>
            </a:r>
          </a:p>
          <a:p>
            <a:r>
              <a:rPr lang="en-US" dirty="0" smtClean="0"/>
              <a:t>Discuss the different components of PPE</a:t>
            </a:r>
          </a:p>
          <a:p>
            <a:r>
              <a:rPr lang="en-US" dirty="0" smtClean="0"/>
              <a:t>Recall the purpose of engineering controls</a:t>
            </a:r>
          </a:p>
          <a:p>
            <a:r>
              <a:rPr lang="en-US" dirty="0" smtClean="0"/>
              <a:t>Identify the safety measures available in the laboratory</a:t>
            </a:r>
          </a:p>
          <a:p>
            <a:r>
              <a:rPr lang="en-US" dirty="0" smtClean="0"/>
              <a:t>Describe the proper response to an injury on duty</a:t>
            </a:r>
          </a:p>
          <a:p>
            <a:r>
              <a:rPr lang="en-US" dirty="0" smtClean="0"/>
              <a:t>Summarize the safe use of centrifuges</a:t>
            </a:r>
          </a:p>
        </p:txBody>
      </p:sp>
    </p:spTree>
    <p:extLst>
      <p:ext uri="{BB962C8B-B14F-4D97-AF65-F5344CB8AC3E}">
        <p14:creationId xmlns:p14="http://schemas.microsoft.com/office/powerpoint/2010/main" val="4170033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Controls</a:t>
            </a:r>
            <a:endParaRPr lang="en-US" dirty="0"/>
          </a:p>
        </p:txBody>
      </p:sp>
      <p:sp>
        <p:nvSpPr>
          <p:cNvPr id="3" name="Content Placeholder 2"/>
          <p:cNvSpPr>
            <a:spLocks noGrp="1"/>
          </p:cNvSpPr>
          <p:nvPr>
            <p:ph idx="1"/>
          </p:nvPr>
        </p:nvSpPr>
        <p:spPr>
          <a:xfrm>
            <a:off x="533400" y="2034540"/>
            <a:ext cx="8229600" cy="4389120"/>
          </a:xfrm>
        </p:spPr>
        <p:txBody>
          <a:bodyPr>
            <a:normAutofit fontScale="92500"/>
          </a:bodyPr>
          <a:lstStyle/>
          <a:p>
            <a:r>
              <a:rPr lang="en-US" dirty="0" smtClean="0"/>
              <a:t>The good news is - PPE is </a:t>
            </a:r>
            <a:r>
              <a:rPr lang="en-US" b="1" dirty="0" smtClean="0">
                <a:solidFill>
                  <a:srgbClr val="7030A0"/>
                </a:solidFill>
              </a:rPr>
              <a:t>NOT</a:t>
            </a:r>
            <a:r>
              <a:rPr lang="en-US" dirty="0" smtClean="0"/>
              <a:t> the only protective barrier!</a:t>
            </a:r>
          </a:p>
          <a:p>
            <a:r>
              <a:rPr lang="en-US" dirty="0" smtClean="0"/>
              <a:t>Engineering </a:t>
            </a:r>
            <a:r>
              <a:rPr lang="en-US" dirty="0"/>
              <a:t>controls are also used as barrier </a:t>
            </a:r>
            <a:r>
              <a:rPr lang="en-US" dirty="0" smtClean="0"/>
              <a:t>protection </a:t>
            </a:r>
            <a:r>
              <a:rPr lang="en-US" dirty="0"/>
              <a:t>and </a:t>
            </a:r>
            <a:r>
              <a:rPr lang="en-US" dirty="0" smtClean="0"/>
              <a:t>include:</a:t>
            </a:r>
          </a:p>
          <a:p>
            <a:pPr lvl="1"/>
            <a:r>
              <a:rPr lang="en-US" dirty="0" smtClean="0"/>
              <a:t>Sharps </a:t>
            </a:r>
            <a:r>
              <a:rPr lang="en-US" dirty="0"/>
              <a:t>containers </a:t>
            </a:r>
          </a:p>
          <a:p>
            <a:pPr lvl="1"/>
            <a:r>
              <a:rPr lang="en-US" dirty="0"/>
              <a:t>S</a:t>
            </a:r>
            <a:r>
              <a:rPr lang="en-US" dirty="0" smtClean="0"/>
              <a:t>afety </a:t>
            </a:r>
            <a:r>
              <a:rPr lang="en-US" dirty="0"/>
              <a:t>needles</a:t>
            </a:r>
          </a:p>
          <a:p>
            <a:pPr lvl="1"/>
            <a:r>
              <a:rPr lang="en-US" dirty="0"/>
              <a:t>B</a:t>
            </a:r>
            <a:r>
              <a:rPr lang="en-US" dirty="0" smtClean="0"/>
              <a:t>iological </a:t>
            </a:r>
            <a:r>
              <a:rPr lang="en-US" dirty="0"/>
              <a:t>safety cabinets (BSC)</a:t>
            </a:r>
          </a:p>
          <a:p>
            <a:pPr lvl="1"/>
            <a:r>
              <a:rPr lang="en-US" dirty="0"/>
              <a:t>M</a:t>
            </a:r>
            <a:r>
              <a:rPr lang="en-US" dirty="0" smtClean="0"/>
              <a:t>echanical </a:t>
            </a:r>
            <a:r>
              <a:rPr lang="en-US" dirty="0"/>
              <a:t>pipettes</a:t>
            </a:r>
          </a:p>
          <a:p>
            <a:pPr lvl="1"/>
            <a:r>
              <a:rPr lang="en-US" dirty="0"/>
              <a:t>M</a:t>
            </a:r>
            <a:r>
              <a:rPr lang="en-US" dirty="0" smtClean="0"/>
              <a:t>any </a:t>
            </a:r>
            <a:r>
              <a:rPr lang="en-US" dirty="0"/>
              <a:t>other items.</a:t>
            </a:r>
          </a:p>
          <a:p>
            <a:endParaRPr lang="en-US" sz="3000" dirty="0" smtClean="0"/>
          </a:p>
          <a:p>
            <a:pPr marL="0" indent="0">
              <a:buNone/>
            </a:pPr>
            <a:r>
              <a:rPr lang="en-US" sz="3000" dirty="0" smtClean="0">
                <a:solidFill>
                  <a:srgbClr val="00B050"/>
                </a:solidFill>
              </a:rPr>
              <a:t>Let’s look at each engineering control in depth!</a:t>
            </a:r>
            <a:endParaRPr lang="en-US" sz="3000" dirty="0">
              <a:solidFill>
                <a:srgbClr val="00B050"/>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048000"/>
            <a:ext cx="23622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376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Sharps Container</a:t>
            </a:r>
            <a:endParaRPr lang="en-US" dirty="0"/>
          </a:p>
        </p:txBody>
      </p:sp>
      <p:sp>
        <p:nvSpPr>
          <p:cNvPr id="3" name="Content Placeholder 2"/>
          <p:cNvSpPr>
            <a:spLocks noGrp="1"/>
          </p:cNvSpPr>
          <p:nvPr>
            <p:ph idx="1"/>
          </p:nvPr>
        </p:nvSpPr>
        <p:spPr/>
        <p:txBody>
          <a:bodyPr/>
          <a:lstStyle/>
          <a:p>
            <a:r>
              <a:rPr lang="en-US" dirty="0"/>
              <a:t>All </a:t>
            </a:r>
            <a:r>
              <a:rPr lang="en-US" dirty="0" smtClean="0"/>
              <a:t>used sharps </a:t>
            </a:r>
            <a:r>
              <a:rPr lang="en-US" dirty="0"/>
              <a:t>must be placed into a rigid, puncture and leak-resistant container that is also impervious to moisture.  The sharps container must be labeled either with “Biohazard” or “Infectious Waste”. </a:t>
            </a:r>
            <a:endParaRPr lang="en-US" dirty="0" smtClean="0"/>
          </a:p>
          <a:p>
            <a:r>
              <a:rPr lang="en-US" dirty="0" smtClean="0"/>
              <a:t>Do </a:t>
            </a:r>
            <a:r>
              <a:rPr lang="en-US" dirty="0"/>
              <a:t>not over fill the sharps container</a:t>
            </a:r>
            <a:r>
              <a:rPr lang="en-US" dirty="0" smtClean="0"/>
              <a:t>.</a:t>
            </a:r>
          </a:p>
          <a:p>
            <a:pPr lvl="1"/>
            <a:r>
              <a:rPr lang="en-US" dirty="0" smtClean="0"/>
              <a:t>Seal when ¾ full.</a:t>
            </a:r>
          </a:p>
          <a:p>
            <a:r>
              <a:rPr lang="en-US" dirty="0" smtClean="0"/>
              <a:t>Examples of sharps are:</a:t>
            </a:r>
          </a:p>
          <a:p>
            <a:pPr lvl="1"/>
            <a:r>
              <a:rPr lang="en-US" dirty="0" smtClean="0"/>
              <a:t>Needles/syringes</a:t>
            </a:r>
          </a:p>
          <a:p>
            <a:pPr lvl="1"/>
            <a:r>
              <a:rPr lang="en-US" dirty="0" smtClean="0"/>
              <a:t>Scalpels</a:t>
            </a:r>
          </a:p>
          <a:p>
            <a:pPr lvl="1"/>
            <a:r>
              <a:rPr lang="en-US" dirty="0" smtClean="0"/>
              <a:t>Blades </a:t>
            </a:r>
            <a:endParaRPr lang="en-US" dirty="0"/>
          </a:p>
          <a:p>
            <a:endParaRPr 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962400"/>
            <a:ext cx="2828925" cy="269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103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Needles</a:t>
            </a:r>
            <a:endParaRPr lang="en-US" dirty="0"/>
          </a:p>
        </p:txBody>
      </p:sp>
      <p:sp>
        <p:nvSpPr>
          <p:cNvPr id="3" name="Content Placeholder 2"/>
          <p:cNvSpPr>
            <a:spLocks noGrp="1"/>
          </p:cNvSpPr>
          <p:nvPr>
            <p:ph idx="1"/>
          </p:nvPr>
        </p:nvSpPr>
        <p:spPr/>
        <p:txBody>
          <a:bodyPr/>
          <a:lstStyle/>
          <a:p>
            <a:r>
              <a:rPr lang="en-US" dirty="0" smtClean="0"/>
              <a:t>In 2010, the </a:t>
            </a:r>
            <a:r>
              <a:rPr lang="en-US" i="1" dirty="0" err="1" smtClean="0"/>
              <a:t>Needlestick</a:t>
            </a:r>
            <a:r>
              <a:rPr lang="en-US" i="1" dirty="0" smtClean="0"/>
              <a:t> Safety and Prevention Act </a:t>
            </a:r>
            <a:r>
              <a:rPr lang="en-US" dirty="0" smtClean="0"/>
              <a:t>improved protection against injuries that expose laboratory workers to potentially deadly blood borne pathogens.  </a:t>
            </a:r>
          </a:p>
          <a:p>
            <a:pPr marL="0" indent="0">
              <a:buNone/>
            </a:pPr>
            <a:endParaRPr lang="en-US" dirty="0" smtClean="0"/>
          </a:p>
          <a:p>
            <a:r>
              <a:rPr lang="en-US" dirty="0" smtClean="0"/>
              <a:t>Safety needles have a safety mechanism built into the device which protects workers from accidental </a:t>
            </a:r>
            <a:r>
              <a:rPr lang="en-US" dirty="0" err="1" smtClean="0"/>
              <a:t>needlestick</a:t>
            </a:r>
            <a:r>
              <a:rPr lang="en-US" dirty="0" smtClean="0"/>
              <a:t> injuries.</a:t>
            </a:r>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953000"/>
            <a:ext cx="2113569" cy="180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5354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Safety Cabinets (BSC)</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biological safety cabinet (BSC) is used as a containment for infectious agents.  The BSC has a HEPA filter in the exhaust system to </a:t>
            </a:r>
            <a:r>
              <a:rPr lang="en-US" u="sng" dirty="0"/>
              <a:t>protect the environment and yourself</a:t>
            </a:r>
            <a:r>
              <a:rPr lang="en-US" dirty="0"/>
              <a:t>.  </a:t>
            </a:r>
          </a:p>
          <a:p>
            <a:pPr marL="0" indent="0">
              <a:buNone/>
            </a:pPr>
            <a:r>
              <a:rPr lang="en-US" dirty="0"/>
              <a:t>	</a:t>
            </a:r>
          </a:p>
          <a:p>
            <a:r>
              <a:rPr lang="en-US" dirty="0" smtClean="0">
                <a:solidFill>
                  <a:srgbClr val="00B050"/>
                </a:solidFill>
              </a:rPr>
              <a:t>Considered the single most useful safety device in the microbiology laboratory</a:t>
            </a:r>
          </a:p>
          <a:p>
            <a:endParaRPr lang="en-US" dirty="0" smtClean="0"/>
          </a:p>
          <a:p>
            <a:r>
              <a:rPr lang="en-US" dirty="0" smtClean="0"/>
              <a:t>The </a:t>
            </a:r>
            <a:r>
              <a:rPr lang="en-US" dirty="0"/>
              <a:t>(HEPA) filter is a high efficiency particulate air filter.  It is able to remove particles at a size of 0.3 </a:t>
            </a:r>
            <a:r>
              <a:rPr lang="en-US" dirty="0" smtClean="0"/>
              <a:t>µm </a:t>
            </a:r>
            <a:r>
              <a:rPr lang="en-US" dirty="0"/>
              <a:t>with an efficiency of 99.97%.  It is also able to remove both smaller and larger particles. </a:t>
            </a:r>
          </a:p>
          <a:p>
            <a:endParaRPr lang="en-US" dirty="0"/>
          </a:p>
        </p:txBody>
      </p:sp>
    </p:spTree>
    <p:extLst>
      <p:ext uri="{BB962C8B-B14F-4D97-AF65-F5344CB8AC3E}">
        <p14:creationId xmlns:p14="http://schemas.microsoft.com/office/powerpoint/2010/main" val="3782845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Safety Cabinets (BSC)</a:t>
            </a:r>
          </a:p>
        </p:txBody>
      </p:sp>
      <p:sp>
        <p:nvSpPr>
          <p:cNvPr id="3" name="Content Placeholder 2"/>
          <p:cNvSpPr>
            <a:spLocks noGrp="1"/>
          </p:cNvSpPr>
          <p:nvPr>
            <p:ph idx="1"/>
          </p:nvPr>
        </p:nvSpPr>
        <p:spPr>
          <a:xfrm>
            <a:off x="228600" y="1828800"/>
            <a:ext cx="8686800" cy="4495800"/>
          </a:xfrm>
        </p:spPr>
        <p:txBody>
          <a:bodyPr/>
          <a:lstStyle/>
          <a:p>
            <a:r>
              <a:rPr lang="en-US" dirty="0"/>
              <a:t>There are 3 classes of BSC that are used.  The higher the risk group and biosafety level, the higher the class of cabinet that is used</a:t>
            </a:r>
            <a:r>
              <a:rPr lang="en-US" dirty="0" smtClean="0"/>
              <a:t>.</a:t>
            </a:r>
          </a:p>
          <a:p>
            <a:r>
              <a:rPr lang="en-US" dirty="0" smtClean="0"/>
              <a:t>Each lab has a BSC appropriate for their biosafety needs</a:t>
            </a:r>
            <a:endParaRPr lang="en-US" dirty="0"/>
          </a:p>
          <a:p>
            <a:r>
              <a:rPr lang="en-US" dirty="0"/>
              <a:t>When using this containment device, remember to </a:t>
            </a:r>
            <a:r>
              <a:rPr lang="en-US" u="sng" dirty="0"/>
              <a:t>also use the proper personal protective </a:t>
            </a:r>
            <a:r>
              <a:rPr lang="en-US" u="sng" dirty="0" smtClean="0"/>
              <a:t>equipment</a:t>
            </a:r>
            <a:r>
              <a:rPr lang="en-US" dirty="0" smtClean="0"/>
              <a:t>.</a:t>
            </a:r>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85827"/>
            <a:ext cx="29718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488613"/>
            <a:ext cx="2214380" cy="236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5683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779" y="865399"/>
            <a:ext cx="8305800" cy="743712"/>
          </a:xfrm>
        </p:spPr>
        <p:txBody>
          <a:bodyPr>
            <a:normAutofit fontScale="90000"/>
          </a:bodyPr>
          <a:lstStyle/>
          <a:p>
            <a:r>
              <a:rPr lang="en-US" dirty="0" smtClean="0"/>
              <a:t>Diagram of Class II BSCs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16485"/>
            <a:ext cx="4795359" cy="5089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899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BSC Guidelines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 to be used with toxic materials or carcinogens </a:t>
            </a:r>
          </a:p>
          <a:p>
            <a:r>
              <a:rPr lang="en-US" dirty="0"/>
              <a:t>Make sure that your head remains above sash opening </a:t>
            </a:r>
          </a:p>
          <a:p>
            <a:r>
              <a:rPr lang="en-US" dirty="0" smtClean="0"/>
              <a:t>Don’t block front grill</a:t>
            </a:r>
          </a:p>
          <a:p>
            <a:r>
              <a:rPr lang="en-US" dirty="0"/>
              <a:t>Keep area organized</a:t>
            </a:r>
          </a:p>
          <a:p>
            <a:pPr lvl="1"/>
            <a:r>
              <a:rPr lang="en-US" dirty="0"/>
              <a:t>Work in a unidirectional flow (don’t hold dirty objects over clean supplies)</a:t>
            </a:r>
          </a:p>
          <a:p>
            <a:r>
              <a:rPr lang="en-US" dirty="0" smtClean="0"/>
              <a:t>Minimize the air disruption in the room</a:t>
            </a:r>
          </a:p>
          <a:p>
            <a:pPr lvl="1"/>
            <a:r>
              <a:rPr lang="en-US" dirty="0" smtClean="0"/>
              <a:t>Move slowly to avoid air disruption</a:t>
            </a:r>
          </a:p>
          <a:p>
            <a:pPr lvl="1"/>
            <a:r>
              <a:rPr lang="en-US" dirty="0" smtClean="0"/>
              <a:t>No fans allowed in room</a:t>
            </a:r>
          </a:p>
          <a:p>
            <a:r>
              <a:rPr lang="en-US" dirty="0" smtClean="0"/>
              <a:t>BSCs are remotely exhausted – meaning that an alarm will sound if exhaust is not working properly</a:t>
            </a:r>
          </a:p>
          <a:p>
            <a:pPr lvl="1"/>
            <a:r>
              <a:rPr lang="en-US" dirty="0" smtClean="0"/>
              <a:t>If alarm is sounding, </a:t>
            </a:r>
            <a:r>
              <a:rPr lang="en-US" dirty="0" smtClean="0">
                <a:solidFill>
                  <a:srgbClr val="FF0000"/>
                </a:solidFill>
              </a:rPr>
              <a:t>do not use </a:t>
            </a:r>
            <a:r>
              <a:rPr lang="en-US" dirty="0" smtClean="0"/>
              <a:t>even if the BSC is running!</a:t>
            </a:r>
          </a:p>
        </p:txBody>
      </p:sp>
    </p:spTree>
    <p:extLst>
      <p:ext uri="{BB962C8B-B14F-4D97-AF65-F5344CB8AC3E}">
        <p14:creationId xmlns:p14="http://schemas.microsoft.com/office/powerpoint/2010/main" val="224387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Pipettes</a:t>
            </a:r>
            <a:endParaRPr lang="en-US" dirty="0"/>
          </a:p>
        </p:txBody>
      </p:sp>
      <p:sp>
        <p:nvSpPr>
          <p:cNvPr id="3" name="Content Placeholder 2"/>
          <p:cNvSpPr>
            <a:spLocks noGrp="1"/>
          </p:cNvSpPr>
          <p:nvPr>
            <p:ph idx="1"/>
          </p:nvPr>
        </p:nvSpPr>
        <p:spPr/>
        <p:txBody>
          <a:bodyPr/>
          <a:lstStyle/>
          <a:p>
            <a:r>
              <a:rPr lang="en-US" dirty="0"/>
              <a:t>Mechanical pipettes shall be used for manipulating all liquids including: </a:t>
            </a:r>
          </a:p>
          <a:p>
            <a:pPr lvl="1"/>
            <a:r>
              <a:rPr lang="en-US" dirty="0" smtClean="0"/>
              <a:t>blood</a:t>
            </a:r>
            <a:endParaRPr lang="en-US" dirty="0"/>
          </a:p>
          <a:p>
            <a:pPr lvl="1"/>
            <a:r>
              <a:rPr lang="en-US" dirty="0" smtClean="0"/>
              <a:t>body </a:t>
            </a:r>
            <a:r>
              <a:rPr lang="en-US" dirty="0"/>
              <a:t>fluids</a:t>
            </a:r>
          </a:p>
          <a:p>
            <a:pPr lvl="1"/>
            <a:r>
              <a:rPr lang="en-US" dirty="0" smtClean="0"/>
              <a:t>chemicals</a:t>
            </a:r>
            <a:endParaRPr lang="en-US" dirty="0"/>
          </a:p>
          <a:p>
            <a:pPr lvl="1"/>
            <a:r>
              <a:rPr lang="en-US" dirty="0" smtClean="0"/>
              <a:t>reagents </a:t>
            </a:r>
            <a:r>
              <a:rPr lang="en-US" dirty="0"/>
              <a:t>in the </a:t>
            </a:r>
            <a:r>
              <a:rPr lang="en-US" dirty="0" smtClean="0"/>
              <a:t>laboratory</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072" y="2667000"/>
            <a:ext cx="2095500"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0357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548581" y="914400"/>
            <a:ext cx="6096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solidFill>
                  <a:schemeClr val="tx2"/>
                </a:solidFill>
              </a:rPr>
              <a:t>Safety Measures</a:t>
            </a:r>
            <a:endParaRPr lang="en-US" dirty="0">
              <a:solidFill>
                <a:schemeClr val="tx2"/>
              </a:solidFill>
            </a:endParaRPr>
          </a:p>
        </p:txBody>
      </p:sp>
    </p:spTree>
    <p:extLst>
      <p:ext uri="{BB962C8B-B14F-4D97-AF65-F5344CB8AC3E}">
        <p14:creationId xmlns:p14="http://schemas.microsoft.com/office/powerpoint/2010/main" val="2284714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Measures</a:t>
            </a:r>
            <a:endParaRPr lang="en-US" dirty="0"/>
          </a:p>
        </p:txBody>
      </p:sp>
      <p:sp>
        <p:nvSpPr>
          <p:cNvPr id="3" name="Content Placeholder 2"/>
          <p:cNvSpPr>
            <a:spLocks noGrp="1"/>
          </p:cNvSpPr>
          <p:nvPr>
            <p:ph idx="1"/>
          </p:nvPr>
        </p:nvSpPr>
        <p:spPr>
          <a:xfrm>
            <a:off x="381000" y="2057400"/>
            <a:ext cx="8229600" cy="4389120"/>
          </a:xfrm>
        </p:spPr>
        <p:txBody>
          <a:bodyPr>
            <a:normAutofit fontScale="92500" lnSpcReduction="10000"/>
          </a:bodyPr>
          <a:lstStyle/>
          <a:p>
            <a:r>
              <a:rPr lang="en-US" dirty="0"/>
              <a:t>When physical hazards and health hazards exist, it is very important to know where the </a:t>
            </a:r>
            <a:r>
              <a:rPr lang="en-US" dirty="0" smtClean="0"/>
              <a:t>safety measures are </a:t>
            </a:r>
            <a:r>
              <a:rPr lang="en-US" dirty="0"/>
              <a:t>located.  </a:t>
            </a:r>
            <a:endParaRPr lang="en-US" dirty="0" smtClean="0"/>
          </a:p>
          <a:p>
            <a:pPr lvl="1"/>
            <a:r>
              <a:rPr lang="en-US" dirty="0" smtClean="0"/>
              <a:t>Eye wash/safety shower</a:t>
            </a:r>
          </a:p>
          <a:p>
            <a:pPr lvl="1"/>
            <a:r>
              <a:rPr lang="en-US" dirty="0" smtClean="0"/>
              <a:t>First aid kit</a:t>
            </a:r>
          </a:p>
          <a:p>
            <a:pPr lvl="1"/>
            <a:r>
              <a:rPr lang="en-US" dirty="0" smtClean="0"/>
              <a:t>Incident report protocol</a:t>
            </a:r>
          </a:p>
          <a:p>
            <a:pPr lvl="1"/>
            <a:r>
              <a:rPr lang="en-US" dirty="0" smtClean="0"/>
              <a:t>Emergency spill kit</a:t>
            </a:r>
          </a:p>
          <a:p>
            <a:pPr lvl="1"/>
            <a:r>
              <a:rPr lang="en-US" dirty="0" smtClean="0"/>
              <a:t>MSDS</a:t>
            </a:r>
            <a:endParaRPr lang="en-US" dirty="0"/>
          </a:p>
          <a:p>
            <a:endParaRPr lang="en-US" dirty="0" smtClean="0"/>
          </a:p>
          <a:p>
            <a:endParaRPr lang="en-US" dirty="0" smtClean="0"/>
          </a:p>
          <a:p>
            <a:r>
              <a:rPr lang="en-US" dirty="0" smtClean="0">
                <a:solidFill>
                  <a:srgbClr val="7030A0"/>
                </a:solidFill>
              </a:rPr>
              <a:t>Unexpected </a:t>
            </a:r>
            <a:r>
              <a:rPr lang="en-US" dirty="0">
                <a:solidFill>
                  <a:srgbClr val="7030A0"/>
                </a:solidFill>
              </a:rPr>
              <a:t>accidents do occur and knowing where to go at the time of an emergency can reduce injury/illness.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870" y="3006213"/>
            <a:ext cx="2592659"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705003"/>
            <a:ext cx="1467772" cy="1467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790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Environment</a:t>
            </a:r>
            <a:endParaRPr lang="en-US" dirty="0"/>
          </a:p>
        </p:txBody>
      </p:sp>
      <p:sp>
        <p:nvSpPr>
          <p:cNvPr id="3" name="Content Placeholder 2"/>
          <p:cNvSpPr>
            <a:spLocks noGrp="1"/>
          </p:cNvSpPr>
          <p:nvPr>
            <p:ph idx="1"/>
          </p:nvPr>
        </p:nvSpPr>
        <p:spPr/>
        <p:txBody>
          <a:bodyPr/>
          <a:lstStyle/>
          <a:p>
            <a:r>
              <a:rPr lang="en-US" dirty="0"/>
              <a:t>The laboratory work environment poses special infectious disease risks.  </a:t>
            </a:r>
          </a:p>
          <a:p>
            <a:r>
              <a:rPr lang="en-US" dirty="0"/>
              <a:t> Pathology </a:t>
            </a:r>
            <a:r>
              <a:rPr lang="en-US" dirty="0" smtClean="0"/>
              <a:t>Leadership </a:t>
            </a:r>
            <a:r>
              <a:rPr lang="en-US" dirty="0"/>
              <a:t>has identified these risks and has adopted procedures to protect its employees.  </a:t>
            </a:r>
          </a:p>
          <a:p>
            <a:r>
              <a:rPr lang="en-US" dirty="0"/>
              <a:t> It is </a:t>
            </a:r>
            <a:r>
              <a:rPr lang="en-US" dirty="0" smtClean="0"/>
              <a:t>the employee’s </a:t>
            </a:r>
            <a:r>
              <a:rPr lang="en-US" dirty="0"/>
              <a:t>responsibility to ensure that the proper </a:t>
            </a:r>
            <a:r>
              <a:rPr lang="en-US" dirty="0" smtClean="0"/>
              <a:t>Personal Protective Equipment (PPE) </a:t>
            </a:r>
            <a:r>
              <a:rPr lang="en-US" dirty="0"/>
              <a:t>is </a:t>
            </a:r>
            <a:r>
              <a:rPr lang="en-US" dirty="0" smtClean="0"/>
              <a:t>used and safe practices are followed. </a:t>
            </a:r>
            <a:endParaRPr lang="en-US" dirty="0"/>
          </a:p>
        </p:txBody>
      </p:sp>
      <p:sp>
        <p:nvSpPr>
          <p:cNvPr id="4" name="TextBox 3"/>
          <p:cNvSpPr txBox="1"/>
          <p:nvPr/>
        </p:nvSpPr>
        <p:spPr>
          <a:xfrm>
            <a:off x="685800" y="5257800"/>
            <a:ext cx="7790018" cy="461665"/>
          </a:xfrm>
          <a:prstGeom prst="rect">
            <a:avLst/>
          </a:prstGeom>
          <a:noFill/>
          <a:ln>
            <a:solidFill>
              <a:schemeClr val="tx1"/>
            </a:solidFill>
          </a:ln>
        </p:spPr>
        <p:txBody>
          <a:bodyPr wrap="none" rtlCol="0">
            <a:spAutoFit/>
          </a:bodyPr>
          <a:lstStyle/>
          <a:p>
            <a:r>
              <a:rPr lang="en-US" sz="2400" dirty="0" smtClean="0"/>
              <a:t>Laboratory safety is the key to reducing injury and illness.</a:t>
            </a:r>
            <a:endParaRPr lang="en-US" sz="2400" dirty="0"/>
          </a:p>
        </p:txBody>
      </p:sp>
    </p:spTree>
    <p:extLst>
      <p:ext uri="{BB962C8B-B14F-4D97-AF65-F5344CB8AC3E}">
        <p14:creationId xmlns:p14="http://schemas.microsoft.com/office/powerpoint/2010/main" val="3608767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Injury on Duty Response</a:t>
            </a:r>
            <a:endParaRPr lang="en-US" dirty="0"/>
          </a:p>
        </p:txBody>
      </p:sp>
      <p:sp>
        <p:nvSpPr>
          <p:cNvPr id="3" name="Content Placeholder 2"/>
          <p:cNvSpPr>
            <a:spLocks noGrp="1"/>
          </p:cNvSpPr>
          <p:nvPr>
            <p:ph idx="1"/>
          </p:nvPr>
        </p:nvSpPr>
        <p:spPr>
          <a:xfrm>
            <a:off x="457200" y="1828800"/>
            <a:ext cx="8458200" cy="4038600"/>
          </a:xfrm>
        </p:spPr>
        <p:txBody>
          <a:bodyPr>
            <a:normAutofit fontScale="92500" lnSpcReduction="10000"/>
          </a:bodyPr>
          <a:lstStyle/>
          <a:p>
            <a:r>
              <a:rPr lang="en-US" dirty="0"/>
              <a:t>If a blood/body fluid exposure occurs, follow these steps:</a:t>
            </a:r>
          </a:p>
          <a:p>
            <a:pPr lvl="1"/>
            <a:r>
              <a:rPr lang="en-US" u="sng" dirty="0" smtClean="0">
                <a:solidFill>
                  <a:srgbClr val="7030A0"/>
                </a:solidFill>
              </a:rPr>
              <a:t>Flush</a:t>
            </a:r>
            <a:r>
              <a:rPr lang="en-US" dirty="0" smtClean="0"/>
              <a:t> </a:t>
            </a:r>
            <a:r>
              <a:rPr lang="en-US" dirty="0"/>
              <a:t>the site with large amounts of water to remove the body fluids</a:t>
            </a:r>
          </a:p>
          <a:p>
            <a:pPr lvl="1"/>
            <a:r>
              <a:rPr lang="en-US" u="sng" dirty="0" smtClean="0">
                <a:solidFill>
                  <a:srgbClr val="7030A0"/>
                </a:solidFill>
              </a:rPr>
              <a:t>Report</a:t>
            </a:r>
            <a:r>
              <a:rPr lang="en-US" dirty="0" smtClean="0"/>
              <a:t> </a:t>
            </a:r>
            <a:r>
              <a:rPr lang="en-US" dirty="0"/>
              <a:t>the incident to the supervisor on the same shift the accident occurred. </a:t>
            </a:r>
            <a:endParaRPr lang="en-US" dirty="0" smtClean="0"/>
          </a:p>
          <a:p>
            <a:pPr lvl="1"/>
            <a:r>
              <a:rPr lang="en-US" dirty="0"/>
              <a:t>The supervisor will </a:t>
            </a:r>
            <a:r>
              <a:rPr lang="en-US" u="sng" dirty="0">
                <a:solidFill>
                  <a:srgbClr val="7030A0"/>
                </a:solidFill>
              </a:rPr>
              <a:t>complete</a:t>
            </a:r>
            <a:r>
              <a:rPr lang="en-US" dirty="0">
                <a:solidFill>
                  <a:srgbClr val="7030A0"/>
                </a:solidFill>
              </a:rPr>
              <a:t> </a:t>
            </a:r>
            <a:r>
              <a:rPr lang="en-US" dirty="0"/>
              <a:t>a Pathology Safety Incident Form and an Injury on Duty (IOD) Report.  The IOD is sent to Worker’s Compensation within twenty-four hours of the injury. </a:t>
            </a:r>
          </a:p>
          <a:p>
            <a:pPr lvl="1"/>
            <a:r>
              <a:rPr lang="en-US" dirty="0"/>
              <a:t> The exposed/injured employee shall report to Occupational Health with their IOD as soon as possible for treatment and </a:t>
            </a:r>
            <a:r>
              <a:rPr lang="en-US" dirty="0" err="1"/>
              <a:t>followup</a:t>
            </a:r>
            <a:r>
              <a:rPr lang="en-US" dirty="0" smtClean="0"/>
              <a:t>.</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81600"/>
            <a:ext cx="1434909"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122259">
            <a:off x="302736" y="5351303"/>
            <a:ext cx="1015991" cy="923330"/>
          </a:xfrm>
          <a:prstGeom prst="rect">
            <a:avLst/>
          </a:prstGeom>
          <a:noFill/>
        </p:spPr>
        <p:txBody>
          <a:bodyPr wrap="square" rtlCol="0">
            <a:spAutoFit/>
          </a:bodyPr>
          <a:lstStyle/>
          <a:p>
            <a:r>
              <a:rPr lang="en-US" dirty="0" smtClean="0"/>
              <a:t>Injury on Duty Report</a:t>
            </a:r>
            <a:endParaRPr lang="en-US" dirty="0"/>
          </a:p>
        </p:txBody>
      </p:sp>
      <p:cxnSp>
        <p:nvCxnSpPr>
          <p:cNvPr id="6" name="Straight Connector 5"/>
          <p:cNvCxnSpPr/>
          <p:nvPr/>
        </p:nvCxnSpPr>
        <p:spPr>
          <a:xfrm flipV="1">
            <a:off x="810731" y="6196698"/>
            <a:ext cx="609600" cy="272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10731" y="6308268"/>
            <a:ext cx="654177" cy="3211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088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Aerosol Prevention</a:t>
            </a:r>
            <a:endParaRPr lang="en-US" dirty="0"/>
          </a:p>
        </p:txBody>
      </p:sp>
      <p:sp>
        <p:nvSpPr>
          <p:cNvPr id="3" name="Content Placeholder 2"/>
          <p:cNvSpPr>
            <a:spLocks noGrp="1"/>
          </p:cNvSpPr>
          <p:nvPr>
            <p:ph idx="1"/>
          </p:nvPr>
        </p:nvSpPr>
        <p:spPr/>
        <p:txBody>
          <a:bodyPr/>
          <a:lstStyle/>
          <a:p>
            <a:r>
              <a:rPr lang="en-US" dirty="0"/>
              <a:t>Fill evacuation tubes, vials, and bottles by using their internal vacuum only. </a:t>
            </a:r>
            <a:endParaRPr lang="en-US" dirty="0" smtClean="0"/>
          </a:p>
          <a:p>
            <a:r>
              <a:rPr lang="en-US" dirty="0" smtClean="0"/>
              <a:t>Never </a:t>
            </a:r>
            <a:r>
              <a:rPr lang="en-US" dirty="0"/>
              <a:t>force fluid into an evacuation tube by exerting pressure on the syringe plunger.</a:t>
            </a:r>
          </a:p>
          <a:p>
            <a:r>
              <a:rPr lang="en-US" dirty="0"/>
              <a:t> Perform all aerosol-producing activities </a:t>
            </a:r>
            <a:br>
              <a:rPr lang="en-US" dirty="0"/>
            </a:br>
            <a:r>
              <a:rPr lang="en-US" dirty="0"/>
              <a:t>(de-capping tubes, transferring high-risk samples from one container to another, etc.) according to the protocols described in your lab area.  </a:t>
            </a:r>
            <a:endParaRPr lang="en-US" dirty="0" smtClean="0"/>
          </a:p>
          <a:p>
            <a:r>
              <a:rPr lang="en-US" dirty="0" smtClean="0"/>
              <a:t>Use </a:t>
            </a:r>
            <a:r>
              <a:rPr lang="en-US" dirty="0"/>
              <a:t>all engineering controls indicated for your area.</a:t>
            </a:r>
          </a:p>
          <a:p>
            <a:endParaRPr lang="en-US" dirty="0"/>
          </a:p>
        </p:txBody>
      </p:sp>
    </p:spTree>
    <p:extLst>
      <p:ext uri="{BB962C8B-B14F-4D97-AF65-F5344CB8AC3E}">
        <p14:creationId xmlns:p14="http://schemas.microsoft.com/office/powerpoint/2010/main" val="604637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Use of Centrifuges</a:t>
            </a:r>
            <a:endParaRPr lang="en-US" dirty="0"/>
          </a:p>
        </p:txBody>
      </p:sp>
      <p:sp>
        <p:nvSpPr>
          <p:cNvPr id="3" name="Content Placeholder 2"/>
          <p:cNvSpPr>
            <a:spLocks noGrp="1"/>
          </p:cNvSpPr>
          <p:nvPr>
            <p:ph idx="1"/>
          </p:nvPr>
        </p:nvSpPr>
        <p:spPr>
          <a:xfrm>
            <a:off x="457200" y="1935480"/>
            <a:ext cx="8229600" cy="4693920"/>
          </a:xfrm>
        </p:spPr>
        <p:txBody>
          <a:bodyPr>
            <a:normAutofit fontScale="70000" lnSpcReduction="20000"/>
          </a:bodyPr>
          <a:lstStyle/>
          <a:p>
            <a:pPr>
              <a:lnSpc>
                <a:spcPct val="120000"/>
              </a:lnSpc>
              <a:tabLst>
                <a:tab pos="685800" algn="l"/>
              </a:tabLst>
            </a:pPr>
            <a:r>
              <a:rPr lang="en-US" altLang="en-US" sz="3400" dirty="0"/>
              <a:t>Before use, check to see </a:t>
            </a:r>
            <a:r>
              <a:rPr lang="en-US" altLang="en-US" sz="3400" dirty="0" smtClean="0"/>
              <a:t>if:</a:t>
            </a:r>
          </a:p>
          <a:p>
            <a:pPr lvl="1">
              <a:lnSpc>
                <a:spcPct val="120000"/>
              </a:lnSpc>
              <a:tabLst>
                <a:tab pos="685800" algn="l"/>
              </a:tabLst>
            </a:pPr>
            <a:r>
              <a:rPr lang="en-US" altLang="en-US" sz="2800" dirty="0" smtClean="0"/>
              <a:t>Balanced </a:t>
            </a:r>
            <a:r>
              <a:rPr lang="en-US" altLang="en-US" sz="2800" dirty="0"/>
              <a:t>– </a:t>
            </a:r>
            <a:r>
              <a:rPr lang="en-US" altLang="en-US" sz="2800" dirty="0" smtClean="0"/>
              <a:t>equal volumes in opposing positions.  </a:t>
            </a:r>
          </a:p>
          <a:p>
            <a:pPr lvl="2">
              <a:lnSpc>
                <a:spcPct val="120000"/>
              </a:lnSpc>
              <a:tabLst>
                <a:tab pos="685800" algn="l"/>
              </a:tabLst>
            </a:pPr>
            <a:r>
              <a:rPr lang="en-US" altLang="en-US" sz="2800" dirty="0" smtClean="0"/>
              <a:t>May </a:t>
            </a:r>
            <a:r>
              <a:rPr lang="en-US" altLang="en-US" sz="2800" dirty="0"/>
              <a:t>need a “placeholder </a:t>
            </a:r>
            <a:r>
              <a:rPr lang="en-US" altLang="en-US" sz="2800" dirty="0" smtClean="0"/>
              <a:t>tube”</a:t>
            </a:r>
          </a:p>
          <a:p>
            <a:pPr lvl="1">
              <a:lnSpc>
                <a:spcPct val="120000"/>
              </a:lnSpc>
              <a:tabLst>
                <a:tab pos="685800" algn="l"/>
              </a:tabLst>
            </a:pPr>
            <a:r>
              <a:rPr lang="en-US" altLang="en-US" sz="2800" dirty="0" smtClean="0"/>
              <a:t>Tightly cap all tubes &amp; check for damage before spinning</a:t>
            </a:r>
          </a:p>
          <a:p>
            <a:pPr>
              <a:lnSpc>
                <a:spcPct val="120000"/>
              </a:lnSpc>
              <a:tabLst>
                <a:tab pos="685800" algn="l"/>
              </a:tabLst>
            </a:pPr>
            <a:r>
              <a:rPr lang="en-US" altLang="en-US" sz="3400" dirty="0"/>
              <a:t>Use sealable buckets (safety cups) or sealed rotors</a:t>
            </a:r>
          </a:p>
          <a:p>
            <a:pPr>
              <a:lnSpc>
                <a:spcPct val="120000"/>
              </a:lnSpc>
              <a:tabLst>
                <a:tab pos="685800" algn="l"/>
              </a:tabLst>
            </a:pPr>
            <a:r>
              <a:rPr lang="en-US" altLang="en-US" sz="3400" dirty="0" smtClean="0"/>
              <a:t>Close &amp; lock lid before starting centrifuge.  Leave lid closed and locked until centrifuge stops.</a:t>
            </a:r>
          </a:p>
          <a:p>
            <a:pPr>
              <a:lnSpc>
                <a:spcPct val="120000"/>
              </a:lnSpc>
              <a:tabLst>
                <a:tab pos="685800" algn="l"/>
              </a:tabLst>
            </a:pPr>
            <a:r>
              <a:rPr lang="en-US" altLang="en-US" sz="3400" dirty="0" smtClean="0"/>
              <a:t>After run, check to see if:</a:t>
            </a:r>
          </a:p>
          <a:p>
            <a:pPr lvl="1">
              <a:lnSpc>
                <a:spcPct val="120000"/>
              </a:lnSpc>
              <a:tabLst>
                <a:tab pos="685800" algn="l"/>
              </a:tabLst>
            </a:pPr>
            <a:r>
              <a:rPr lang="en-US" altLang="en-US" sz="2900" dirty="0" smtClean="0"/>
              <a:t>Centrifuge </a:t>
            </a:r>
            <a:r>
              <a:rPr lang="en-US" altLang="en-US" sz="2900" dirty="0"/>
              <a:t>completely </a:t>
            </a:r>
            <a:r>
              <a:rPr lang="en-US" altLang="en-US" sz="2900" dirty="0" smtClean="0"/>
              <a:t>stopped</a:t>
            </a:r>
          </a:p>
          <a:p>
            <a:pPr lvl="1">
              <a:lnSpc>
                <a:spcPct val="120000"/>
              </a:lnSpc>
              <a:tabLst>
                <a:tab pos="685800" algn="l"/>
              </a:tabLst>
            </a:pPr>
            <a:r>
              <a:rPr lang="en-US" altLang="en-US" sz="2900" dirty="0" smtClean="0"/>
              <a:t>Spills </a:t>
            </a:r>
            <a:r>
              <a:rPr lang="en-US" altLang="en-US" sz="2900" dirty="0"/>
              <a:t>or leaks (clean immediately with appropriate </a:t>
            </a:r>
            <a:r>
              <a:rPr lang="en-US" altLang="en-US" sz="2900" dirty="0" smtClean="0"/>
              <a:t>disinfectant)</a:t>
            </a:r>
          </a:p>
          <a:p>
            <a:pPr lvl="1">
              <a:lnSpc>
                <a:spcPct val="120000"/>
              </a:lnSpc>
              <a:tabLst>
                <a:tab pos="685800" algn="l"/>
              </a:tabLst>
            </a:pPr>
            <a:r>
              <a:rPr lang="en-US" altLang="en-US" sz="2900" dirty="0" smtClean="0"/>
              <a:t>Allow </a:t>
            </a:r>
            <a:r>
              <a:rPr lang="en-US" altLang="en-US" sz="2900" dirty="0"/>
              <a:t>aerosols to settle (30 minutes) or open in a Biosafety 	Cabinet</a:t>
            </a:r>
          </a:p>
          <a:p>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9331" y="990600"/>
            <a:ext cx="2236442" cy="167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433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606" y="457200"/>
            <a:ext cx="1600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Safe Practices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These </a:t>
            </a:r>
            <a:r>
              <a:rPr lang="en-US" dirty="0"/>
              <a:t>safe practices should be followed to ensure safe working conditions:</a:t>
            </a:r>
          </a:p>
          <a:p>
            <a:pPr lvl="1"/>
            <a:r>
              <a:rPr lang="en-US" dirty="0" smtClean="0"/>
              <a:t>Use proper PPE</a:t>
            </a:r>
          </a:p>
          <a:p>
            <a:pPr lvl="1"/>
            <a:r>
              <a:rPr lang="en-US" dirty="0" smtClean="0"/>
              <a:t>Do </a:t>
            </a:r>
            <a:r>
              <a:rPr lang="en-US" dirty="0"/>
              <a:t>not use chipped or cracked glassware</a:t>
            </a:r>
          </a:p>
          <a:p>
            <a:pPr lvl="1"/>
            <a:r>
              <a:rPr lang="en-US" dirty="0"/>
              <a:t>When working with hazardous materials, have a second person nearby</a:t>
            </a:r>
          </a:p>
          <a:p>
            <a:pPr lvl="1"/>
            <a:r>
              <a:rPr lang="en-US" dirty="0"/>
              <a:t>Know emergency procedures</a:t>
            </a:r>
          </a:p>
          <a:p>
            <a:pPr lvl="1"/>
            <a:r>
              <a:rPr lang="en-US" dirty="0"/>
              <a:t>Keep the laboratory neat and clean</a:t>
            </a:r>
          </a:p>
          <a:p>
            <a:pPr lvl="1"/>
            <a:r>
              <a:rPr lang="en-US" dirty="0"/>
              <a:t>Use hazardous chemicals under a fume hood and </a:t>
            </a:r>
            <a:r>
              <a:rPr lang="en-US" dirty="0" err="1"/>
              <a:t>biohazardous</a:t>
            </a:r>
            <a:r>
              <a:rPr lang="en-US" dirty="0"/>
              <a:t> materials under a biosafety cabinet (BSC)</a:t>
            </a:r>
          </a:p>
          <a:p>
            <a:pPr lvl="1"/>
            <a:r>
              <a:rPr lang="en-US" dirty="0" smtClean="0"/>
              <a:t>All </a:t>
            </a:r>
            <a:r>
              <a:rPr lang="en-US" dirty="0"/>
              <a:t>procedures should be performed to minimize aerosol</a:t>
            </a:r>
          </a:p>
        </p:txBody>
      </p:sp>
    </p:spTree>
    <p:extLst>
      <p:ext uri="{BB962C8B-B14F-4D97-AF65-F5344CB8AC3E}">
        <p14:creationId xmlns:p14="http://schemas.microsoft.com/office/powerpoint/2010/main" val="2409815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Final Word about PPE</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sz="3200" dirty="0" smtClean="0"/>
              <a:t>Knowing </a:t>
            </a:r>
            <a:r>
              <a:rPr lang="en-US" sz="3200" dirty="0"/>
              <a:t>how to properly use PPE can be the key to adequate protection.  Not only do you want to make sure it is the proper size for you, but also make sure you are wearing it properly.  If it is too big or too small, it is not right for you!  Let your supervisor know if you need a different size. </a:t>
            </a:r>
            <a:endParaRPr lang="en-US" dirty="0"/>
          </a:p>
        </p:txBody>
      </p:sp>
      <p:sp>
        <p:nvSpPr>
          <p:cNvPr id="4" name="TextBox 3"/>
          <p:cNvSpPr txBox="1"/>
          <p:nvPr/>
        </p:nvSpPr>
        <p:spPr>
          <a:xfrm>
            <a:off x="7162800" y="6375393"/>
            <a:ext cx="1752600" cy="307777"/>
          </a:xfrm>
          <a:prstGeom prst="rect">
            <a:avLst/>
          </a:prstGeom>
          <a:noFill/>
        </p:spPr>
        <p:txBody>
          <a:bodyPr wrap="square" rtlCol="0">
            <a:spAutoFit/>
          </a:bodyPr>
          <a:lstStyle/>
          <a:p>
            <a:r>
              <a:rPr lang="en-US" sz="1400" dirty="0" smtClean="0"/>
              <a:t>Rev. 10/28/14</a:t>
            </a:r>
            <a:endParaRPr lang="en-US" sz="1400" dirty="0"/>
          </a:p>
        </p:txBody>
      </p:sp>
    </p:spTree>
    <p:extLst>
      <p:ext uri="{BB962C8B-B14F-4D97-AF65-F5344CB8AC3E}">
        <p14:creationId xmlns:p14="http://schemas.microsoft.com/office/powerpoint/2010/main" val="492336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Surroundings</a:t>
            </a:r>
            <a:endParaRPr lang="en-US" dirty="0"/>
          </a:p>
        </p:txBody>
      </p:sp>
      <p:sp>
        <p:nvSpPr>
          <p:cNvPr id="3" name="Content Placeholder 2"/>
          <p:cNvSpPr>
            <a:spLocks noGrp="1"/>
          </p:cNvSpPr>
          <p:nvPr>
            <p:ph idx="1"/>
          </p:nvPr>
        </p:nvSpPr>
        <p:spPr>
          <a:xfrm>
            <a:off x="457200" y="1935480"/>
            <a:ext cx="8305800" cy="4617720"/>
          </a:xfrm>
        </p:spPr>
        <p:txBody>
          <a:bodyPr>
            <a:normAutofit/>
          </a:bodyPr>
          <a:lstStyle/>
          <a:p>
            <a:pPr marL="0" indent="0">
              <a:buNone/>
            </a:pPr>
            <a:r>
              <a:rPr lang="en-US" dirty="0"/>
              <a:t>Many laboratories contain hazardous substances.  </a:t>
            </a:r>
          </a:p>
          <a:p>
            <a:r>
              <a:rPr lang="en-US" dirty="0" smtClean="0"/>
              <a:t>A </a:t>
            </a:r>
            <a:r>
              <a:rPr lang="en-US" dirty="0">
                <a:solidFill>
                  <a:srgbClr val="7030A0"/>
                </a:solidFill>
              </a:rPr>
              <a:t>hazardous substance </a:t>
            </a:r>
            <a:r>
              <a:rPr lang="en-US" dirty="0"/>
              <a:t>is defined as a material/substance that poses a physical or health hazard.  This includes both chemicals and biological agents.  </a:t>
            </a:r>
          </a:p>
          <a:p>
            <a:pPr marL="0" indent="0">
              <a:buNone/>
            </a:pPr>
            <a:endParaRPr lang="en-US" dirty="0"/>
          </a:p>
          <a:p>
            <a:r>
              <a:rPr lang="en-US" dirty="0" smtClean="0"/>
              <a:t>A </a:t>
            </a:r>
            <a:r>
              <a:rPr lang="en-US" dirty="0" smtClean="0">
                <a:solidFill>
                  <a:srgbClr val="7030A0"/>
                </a:solidFill>
              </a:rPr>
              <a:t>biological agent</a:t>
            </a:r>
            <a:r>
              <a:rPr lang="en-US" dirty="0" smtClean="0"/>
              <a:t> has </a:t>
            </a:r>
            <a:r>
              <a:rPr lang="en-US" dirty="0"/>
              <a:t>the ability to adversely affect human health in a variety of ways, ranging from relatively mild, allergic reactions to serious medical conditions, even death.</a:t>
            </a:r>
          </a:p>
          <a:p>
            <a:endParaRPr lang="en-US" dirty="0"/>
          </a:p>
        </p:txBody>
      </p:sp>
    </p:spTree>
    <p:extLst>
      <p:ext uri="{BB962C8B-B14F-4D97-AF65-F5344CB8AC3E}">
        <p14:creationId xmlns:p14="http://schemas.microsoft.com/office/powerpoint/2010/main" val="3766473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692" y="4191000"/>
            <a:ext cx="2200275" cy="252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Laboratory Hazards</a:t>
            </a:r>
            <a:endParaRPr lang="en-US" dirty="0"/>
          </a:p>
        </p:txBody>
      </p:sp>
      <p:sp>
        <p:nvSpPr>
          <p:cNvPr id="3" name="Content Placeholder 2"/>
          <p:cNvSpPr>
            <a:spLocks noGrp="1"/>
          </p:cNvSpPr>
          <p:nvPr>
            <p:ph idx="1"/>
          </p:nvPr>
        </p:nvSpPr>
        <p:spPr/>
        <p:txBody>
          <a:bodyPr/>
          <a:lstStyle/>
          <a:p>
            <a:r>
              <a:rPr lang="en-US" dirty="0"/>
              <a:t>Each lab is faced with different hazards.  There could be exposure to biological, chemical, or radioactive material, which may pose a variety of physical and/or health hazards.  </a:t>
            </a:r>
            <a:endParaRPr lang="en-US" dirty="0" smtClean="0"/>
          </a:p>
          <a:p>
            <a:endParaRPr lang="en-US" dirty="0"/>
          </a:p>
          <a:p>
            <a:r>
              <a:rPr lang="en-US" dirty="0"/>
              <a:t>There are differences between a physical hazard and a health hazard.   Let’s take a look. </a:t>
            </a:r>
          </a:p>
          <a:p>
            <a:endParaRPr lang="en-US" dirty="0"/>
          </a:p>
        </p:txBody>
      </p:sp>
    </p:spTree>
    <p:extLst>
      <p:ext uri="{BB962C8B-B14F-4D97-AF65-F5344CB8AC3E}">
        <p14:creationId xmlns:p14="http://schemas.microsoft.com/office/powerpoint/2010/main" val="190210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Hazard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 physical hazard has the following characteristics:</a:t>
            </a:r>
          </a:p>
          <a:p>
            <a:r>
              <a:rPr lang="en-US" dirty="0" smtClean="0"/>
              <a:t>Explosive</a:t>
            </a:r>
            <a:endParaRPr lang="en-US" dirty="0"/>
          </a:p>
          <a:p>
            <a:r>
              <a:rPr lang="en-US" dirty="0"/>
              <a:t>Flammable</a:t>
            </a:r>
          </a:p>
          <a:p>
            <a:r>
              <a:rPr lang="en-US" dirty="0"/>
              <a:t>Oxidizer</a:t>
            </a:r>
          </a:p>
          <a:p>
            <a:r>
              <a:rPr lang="en-US" dirty="0"/>
              <a:t>Pyrophoric</a:t>
            </a:r>
          </a:p>
          <a:p>
            <a:r>
              <a:rPr lang="en-US" dirty="0"/>
              <a:t>Organic peroxide</a:t>
            </a:r>
          </a:p>
          <a:p>
            <a:r>
              <a:rPr lang="en-US" dirty="0"/>
              <a:t>Compressed gas</a:t>
            </a:r>
          </a:p>
          <a:p>
            <a:r>
              <a:rPr lang="en-US" dirty="0"/>
              <a:t>Combustible liquid</a:t>
            </a:r>
          </a:p>
          <a:p>
            <a:r>
              <a:rPr lang="en-US" dirty="0"/>
              <a:t>Unstable (Reactive)</a:t>
            </a:r>
          </a:p>
          <a:p>
            <a:r>
              <a:rPr lang="en-US" dirty="0"/>
              <a:t>Water-reactive</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200400"/>
            <a:ext cx="2616200"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601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Hazard</a:t>
            </a:r>
            <a:endParaRPr lang="en-US" dirty="0"/>
          </a:p>
        </p:txBody>
      </p:sp>
      <p:sp>
        <p:nvSpPr>
          <p:cNvPr id="3" name="Content Placeholder 2"/>
          <p:cNvSpPr>
            <a:spLocks noGrp="1"/>
          </p:cNvSpPr>
          <p:nvPr>
            <p:ph idx="1"/>
          </p:nvPr>
        </p:nvSpPr>
        <p:spPr>
          <a:xfrm>
            <a:off x="457200" y="1935480"/>
            <a:ext cx="8382000" cy="4389120"/>
          </a:xfrm>
        </p:spPr>
        <p:txBody>
          <a:bodyPr>
            <a:normAutofit fontScale="92500" lnSpcReduction="10000"/>
          </a:bodyPr>
          <a:lstStyle/>
          <a:p>
            <a:pPr marL="0" indent="0">
              <a:buNone/>
            </a:pPr>
            <a:r>
              <a:rPr lang="en-US" dirty="0" smtClean="0"/>
              <a:t>A health hazard has the following characteristics:</a:t>
            </a:r>
          </a:p>
          <a:p>
            <a:pPr marL="0" indent="0">
              <a:buNone/>
            </a:pPr>
            <a:r>
              <a:rPr lang="en-US" dirty="0" smtClean="0"/>
              <a:t>Chemical:					Biological:</a:t>
            </a:r>
          </a:p>
          <a:p>
            <a:r>
              <a:rPr lang="en-US" dirty="0" smtClean="0"/>
              <a:t>Carcinogen 				  </a:t>
            </a:r>
            <a:r>
              <a:rPr lang="en-US" sz="3000" dirty="0" smtClean="0">
                <a:solidFill>
                  <a:schemeClr val="accent5">
                    <a:lumMod val="75000"/>
                  </a:schemeClr>
                </a:solidFill>
              </a:rPr>
              <a:t>•</a:t>
            </a:r>
            <a:r>
              <a:rPr lang="en-US" sz="2200" dirty="0" smtClean="0"/>
              <a:t> </a:t>
            </a:r>
            <a:r>
              <a:rPr lang="en-US" dirty="0" smtClean="0"/>
              <a:t>Bacteria</a:t>
            </a:r>
            <a:endParaRPr lang="en-US" dirty="0"/>
          </a:p>
          <a:p>
            <a:r>
              <a:rPr lang="en-US" dirty="0"/>
              <a:t>Toxic or highly </a:t>
            </a:r>
            <a:r>
              <a:rPr lang="en-US" dirty="0" smtClean="0"/>
              <a:t>toxic			</a:t>
            </a:r>
            <a:r>
              <a:rPr lang="en-US" sz="2200" dirty="0"/>
              <a:t>  </a:t>
            </a:r>
            <a:r>
              <a:rPr lang="en-US" sz="3000" dirty="0">
                <a:solidFill>
                  <a:schemeClr val="accent5">
                    <a:lumMod val="75000"/>
                  </a:schemeClr>
                </a:solidFill>
              </a:rPr>
              <a:t>• </a:t>
            </a:r>
            <a:r>
              <a:rPr lang="en-US" dirty="0"/>
              <a:t>Viruses</a:t>
            </a:r>
          </a:p>
          <a:p>
            <a:r>
              <a:rPr lang="en-US" dirty="0"/>
              <a:t>Reproductive </a:t>
            </a:r>
            <a:r>
              <a:rPr lang="en-US" dirty="0" smtClean="0"/>
              <a:t>Toxins		 	</a:t>
            </a:r>
            <a:r>
              <a:rPr lang="en-US" dirty="0"/>
              <a:t>  </a:t>
            </a:r>
            <a:r>
              <a:rPr lang="en-US" sz="3000" dirty="0" smtClean="0">
                <a:solidFill>
                  <a:schemeClr val="accent5">
                    <a:lumMod val="75000"/>
                  </a:schemeClr>
                </a:solidFill>
              </a:rPr>
              <a:t>• </a:t>
            </a:r>
            <a:r>
              <a:rPr lang="en-US" dirty="0" smtClean="0"/>
              <a:t>Fungi</a:t>
            </a:r>
            <a:endParaRPr lang="en-US" dirty="0"/>
          </a:p>
          <a:p>
            <a:r>
              <a:rPr lang="en-US" dirty="0" smtClean="0"/>
              <a:t>Irritants					 </a:t>
            </a:r>
            <a:r>
              <a:rPr lang="en-US" dirty="0" smtClean="0">
                <a:solidFill>
                  <a:schemeClr val="accent5">
                    <a:lumMod val="75000"/>
                  </a:schemeClr>
                </a:solidFill>
              </a:rPr>
              <a:t> • </a:t>
            </a:r>
            <a:r>
              <a:rPr lang="en-US" dirty="0" smtClean="0"/>
              <a:t>Toxins</a:t>
            </a:r>
          </a:p>
          <a:p>
            <a:r>
              <a:rPr lang="en-US" dirty="0" smtClean="0"/>
              <a:t>Corrosives					  </a:t>
            </a:r>
            <a:r>
              <a:rPr lang="en-US" dirty="0">
                <a:solidFill>
                  <a:schemeClr val="accent3">
                    <a:lumMod val="75000"/>
                  </a:schemeClr>
                </a:solidFill>
              </a:rPr>
              <a:t>• </a:t>
            </a:r>
            <a:r>
              <a:rPr lang="en-US" dirty="0" err="1" smtClean="0"/>
              <a:t>Hepatotoxins</a:t>
            </a:r>
            <a:endParaRPr lang="en-US" dirty="0"/>
          </a:p>
          <a:p>
            <a:r>
              <a:rPr lang="en-US" dirty="0" smtClean="0"/>
              <a:t>Sensitizers					</a:t>
            </a:r>
            <a:r>
              <a:rPr lang="en-US" dirty="0">
                <a:solidFill>
                  <a:schemeClr val="accent5">
                    <a:lumMod val="75000"/>
                  </a:schemeClr>
                </a:solidFill>
              </a:rPr>
              <a:t>  </a:t>
            </a:r>
            <a:r>
              <a:rPr lang="en-US" dirty="0" smtClean="0"/>
              <a:t>	</a:t>
            </a:r>
          </a:p>
          <a:p>
            <a:r>
              <a:rPr lang="en-US" dirty="0" err="1" smtClean="0"/>
              <a:t>Nephrotoxins</a:t>
            </a:r>
            <a:endParaRPr lang="en-US" dirty="0"/>
          </a:p>
          <a:p>
            <a:r>
              <a:rPr lang="en-US" dirty="0"/>
              <a:t>Neurotoxins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590800"/>
            <a:ext cx="2328863" cy="3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197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Biohazards</a:t>
            </a:r>
            <a:endParaRPr lang="en-US" dirty="0"/>
          </a:p>
        </p:txBody>
      </p:sp>
      <p:sp>
        <p:nvSpPr>
          <p:cNvPr id="3" name="Content Placeholder 2"/>
          <p:cNvSpPr>
            <a:spLocks noGrp="1"/>
          </p:cNvSpPr>
          <p:nvPr>
            <p:ph idx="1"/>
          </p:nvPr>
        </p:nvSpPr>
        <p:spPr>
          <a:xfrm>
            <a:off x="457200" y="1935480"/>
            <a:ext cx="8305800" cy="4770120"/>
          </a:xfrm>
        </p:spPr>
        <p:txBody>
          <a:bodyPr>
            <a:normAutofit/>
          </a:bodyPr>
          <a:lstStyle/>
          <a:p>
            <a:r>
              <a:rPr lang="en-US" sz="2800" dirty="0" smtClean="0"/>
              <a:t>Physical and chemical health hazards are covered in another module; so, let’s focus on </a:t>
            </a:r>
            <a:r>
              <a:rPr lang="en-US" sz="2800" dirty="0" smtClean="0">
                <a:solidFill>
                  <a:srgbClr val="7030A0"/>
                </a:solidFill>
              </a:rPr>
              <a:t>biological health hazards (or biohazards).</a:t>
            </a:r>
          </a:p>
          <a:p>
            <a:endParaRPr lang="en-US" sz="2800" dirty="0" smtClean="0"/>
          </a:p>
          <a:p>
            <a:r>
              <a:rPr lang="en-US" sz="2800" dirty="0"/>
              <a:t>Biohazards pose a threat because these substances are capable of producing infection or disease in living organisms, particularly humans. </a:t>
            </a:r>
          </a:p>
        </p:txBody>
      </p:sp>
      <p:pic>
        <p:nvPicPr>
          <p:cNvPr id="4098"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4200" y="4876800"/>
            <a:ext cx="19050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4103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Bloodborne</a:t>
            </a:r>
            <a:r>
              <a:rPr lang="en-US" dirty="0" smtClean="0"/>
              <a:t> Pathogens</a:t>
            </a:r>
            <a:endParaRPr lang="en-US" dirty="0"/>
          </a:p>
        </p:txBody>
      </p:sp>
      <p:sp>
        <p:nvSpPr>
          <p:cNvPr id="3" name="Content Placeholder 2"/>
          <p:cNvSpPr>
            <a:spLocks noGrp="1"/>
          </p:cNvSpPr>
          <p:nvPr>
            <p:ph idx="1"/>
          </p:nvPr>
        </p:nvSpPr>
        <p:spPr>
          <a:xfrm>
            <a:off x="457200" y="1996440"/>
            <a:ext cx="8229600" cy="4389120"/>
          </a:xfrm>
        </p:spPr>
        <p:txBody>
          <a:bodyPr>
            <a:normAutofit/>
          </a:bodyPr>
          <a:lstStyle/>
          <a:p>
            <a:pPr marL="0" indent="0">
              <a:buNone/>
            </a:pPr>
            <a:r>
              <a:rPr lang="en-US" dirty="0" smtClean="0"/>
              <a:t>Some of the biohazards in the clinical laboratory are classified as </a:t>
            </a:r>
            <a:r>
              <a:rPr lang="en-US" dirty="0" err="1" smtClean="0">
                <a:solidFill>
                  <a:srgbClr val="7030A0"/>
                </a:solidFill>
              </a:rPr>
              <a:t>Bloodborne</a:t>
            </a:r>
            <a:r>
              <a:rPr lang="en-US" dirty="0" smtClean="0">
                <a:solidFill>
                  <a:srgbClr val="7030A0"/>
                </a:solidFill>
              </a:rPr>
              <a:t> Pathogens</a:t>
            </a:r>
          </a:p>
          <a:p>
            <a:r>
              <a:rPr lang="en-US" dirty="0" smtClean="0"/>
              <a:t>Transmitted by blood/body fluid exposure</a:t>
            </a:r>
          </a:p>
          <a:p>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442447"/>
            <a:ext cx="426719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9090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1780</TotalTime>
  <Words>1534</Words>
  <Application>Microsoft Office PowerPoint</Application>
  <PresentationFormat>On-screen Show (4:3)</PresentationFormat>
  <Paragraphs>214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Flow</vt:lpstr>
      <vt:lpstr>Biohazard Management</vt:lpstr>
      <vt:lpstr>Objectives</vt:lpstr>
      <vt:lpstr>Laboratory Environment</vt:lpstr>
      <vt:lpstr>Know Your Surroundings</vt:lpstr>
      <vt:lpstr>Laboratory Hazards</vt:lpstr>
      <vt:lpstr>Physical Hazard</vt:lpstr>
      <vt:lpstr>Health Hazard</vt:lpstr>
      <vt:lpstr>Biohazards</vt:lpstr>
      <vt:lpstr>Bloodborne Pathogens</vt:lpstr>
      <vt:lpstr>Blood/Body Fluid Exposure</vt:lpstr>
      <vt:lpstr>Avoiding Exposure</vt:lpstr>
      <vt:lpstr>Avoiding Exposure</vt:lpstr>
      <vt:lpstr>Standard Precautions</vt:lpstr>
      <vt:lpstr>Personal Hygiene</vt:lpstr>
      <vt:lpstr>Handwashing</vt:lpstr>
      <vt:lpstr>Personal Protective Equipment (PPE)</vt:lpstr>
      <vt:lpstr>PPE: Gloves</vt:lpstr>
      <vt:lpstr>PPE: Lab Coats</vt:lpstr>
      <vt:lpstr>PPE: Safety Glasses &amp; Face Shields</vt:lpstr>
      <vt:lpstr>Engineering Controls</vt:lpstr>
      <vt:lpstr>Sharps Container</vt:lpstr>
      <vt:lpstr>Safety Needles</vt:lpstr>
      <vt:lpstr>Biological Safety Cabinets (BSC)</vt:lpstr>
      <vt:lpstr>Biological Safety Cabinets (BSC)</vt:lpstr>
      <vt:lpstr>Diagram of Class II BSCs</vt:lpstr>
      <vt:lpstr>BSC Guidelines</vt:lpstr>
      <vt:lpstr>Mechanical Pipettes</vt:lpstr>
      <vt:lpstr>Safety Measures</vt:lpstr>
      <vt:lpstr>Safety Measures</vt:lpstr>
      <vt:lpstr>Injury on Duty Response</vt:lpstr>
      <vt:lpstr>Aerosol Prevention</vt:lpstr>
      <vt:lpstr>Safe Use of Centrifuges</vt:lpstr>
      <vt:lpstr>Safe Practices</vt:lpstr>
      <vt:lpstr>A Final Word about PPE</vt:lpstr>
    </vt:vector>
  </TitlesOfParts>
  <Company>Parkland Health &amp; Hospital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70</cp:revision>
  <cp:lastPrinted>2014-10-30T18:32:29Z</cp:lastPrinted>
  <dcterms:created xsi:type="dcterms:W3CDTF">2014-10-13T14:11:04Z</dcterms:created>
  <dcterms:modified xsi:type="dcterms:W3CDTF">2014-10-31T13:24:31Z</dcterms:modified>
</cp:coreProperties>
</file>