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6"/>
  </p:handoutMasterIdLst>
  <p:sldIdLst>
    <p:sldId id="256" r:id="rId2"/>
    <p:sldId id="258" r:id="rId3"/>
    <p:sldId id="269" r:id="rId4"/>
    <p:sldId id="268" r:id="rId5"/>
    <p:sldId id="259" r:id="rId6"/>
    <p:sldId id="264" r:id="rId7"/>
    <p:sldId id="270" r:id="rId8"/>
    <p:sldId id="257" r:id="rId9"/>
    <p:sldId id="271" r:id="rId10"/>
    <p:sldId id="266" r:id="rId11"/>
    <p:sldId id="272" r:id="rId12"/>
    <p:sldId id="273" r:id="rId13"/>
    <p:sldId id="27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0422BD6-1C5F-4A77-9A02-B344246DE847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9252AE9-C12B-47C5-911B-DFD9EFF28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0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35FB93-7F39-4450-A8C4-BCAE7BF3A391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A941A7-2610-4ADC-9AC3-0AB4C0846E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Cerner LIS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Requisition Order Entry (ROE)</a:t>
            </a:r>
            <a:endParaRPr lang="en-US" dirty="0"/>
          </a:p>
        </p:txBody>
      </p:sp>
      <p:pic>
        <p:nvPicPr>
          <p:cNvPr id="2052" name="Picture 4" descr="C:\Users\DGRANT\AppData\Local\Microsoft\Windows\Temporary Internet Files\Content.IE5\390CM1WG\9353062-cartoon-smiling-desktop-computer--vector-illustrati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8893"/>
            <a:ext cx="4128541" cy="377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248400"/>
            <a:ext cx="1295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7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/>
              <a:t> </a:t>
            </a:r>
            <a:r>
              <a:rPr lang="en-US" dirty="0" smtClean="0"/>
              <a:t>ROE – Order Entry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1.  Order entry screen: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 startAt="4"/>
            </a:pPr>
            <a:endParaRPr lang="en-US" dirty="0"/>
          </a:p>
          <a:p>
            <a:pPr marL="514350" indent="-514350">
              <a:buAutoNum type="arabicPeriod" startAt="4"/>
            </a:pPr>
            <a:endParaRPr lang="en-US" dirty="0" smtClean="0"/>
          </a:p>
          <a:p>
            <a:pPr marL="514350" indent="-514350">
              <a:buAutoNum type="arabicPeriod" startAt="4"/>
            </a:pPr>
            <a:endParaRPr lang="en-US" dirty="0" smtClean="0"/>
          </a:p>
          <a:p>
            <a:pPr marL="514350" indent="-514350">
              <a:buAutoNum type="arabicPeriod" startAt="4"/>
            </a:pPr>
            <a:endParaRPr lang="en-US" dirty="0" smtClean="0"/>
          </a:p>
          <a:p>
            <a:pPr marL="514350" indent="-514350"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572000" y="2819400"/>
            <a:ext cx="381000" cy="6204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33400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399"/>
            <a:ext cx="7119470" cy="419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ROE – Order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2.  Enter order info:</a:t>
            </a:r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Enter collection date and time</a:t>
            </a:r>
          </a:p>
          <a:p>
            <a:r>
              <a:rPr lang="en-US" sz="1400" dirty="0" smtClean="0"/>
              <a:t>Enter procedure (test).  Select from menu. </a:t>
            </a:r>
            <a:endParaRPr lang="en-US" sz="1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6934199" cy="3435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04800" y="3048000"/>
            <a:ext cx="533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4800" y="39624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31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ROE – Order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 smtClean="0"/>
              <a:t>3.  Additional information pop up will display.</a:t>
            </a:r>
          </a:p>
          <a:p>
            <a:r>
              <a:rPr lang="en-US" sz="1400" dirty="0" smtClean="0"/>
              <a:t>Add body site if applicable.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360229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576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ROE – Order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dirty="0" smtClean="0"/>
              <a:t>5. Order summary display.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500" dirty="0" smtClean="0"/>
              <a:t>Order additional procedures or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500" dirty="0" smtClean="0"/>
              <a:t>Click Save icon if order entry is complete.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5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30579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51209" y="2438400"/>
            <a:ext cx="2745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8865" y="4419600"/>
            <a:ext cx="2745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056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ROE:  </a:t>
            </a:r>
            <a:r>
              <a:rPr lang="en-US" sz="3600" dirty="0" smtClean="0"/>
              <a:t>Registration Order Entry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The END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Complete the competency exam.  Minimum passing score is 80%.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958975"/>
            <a:ext cx="333375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6324600" y="1638300"/>
            <a:ext cx="2151671" cy="1638300"/>
          </a:xfrm>
          <a:prstGeom prst="cloudCallout">
            <a:avLst>
              <a:gd name="adj1" fmla="val -95801"/>
              <a:gd name="adj2" fmla="val 469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Woof-woof. Take the test.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ROE </a:t>
            </a:r>
            <a:r>
              <a:rPr lang="en-US" dirty="0"/>
              <a:t>is a portion of the Cerner </a:t>
            </a:r>
            <a:r>
              <a:rPr lang="en-US" dirty="0" err="1"/>
              <a:t>PathNet</a:t>
            </a:r>
            <a:r>
              <a:rPr lang="en-US" dirty="0"/>
              <a:t> Outreach Services Management (OSM) application</a:t>
            </a:r>
            <a:r>
              <a:rPr lang="en-US" dirty="0" smtClean="0"/>
              <a:t>.  It is used to place laboratory orders on Pathology clients.</a:t>
            </a:r>
          </a:p>
          <a:p>
            <a:endParaRPr lang="en-US" dirty="0" smtClean="0"/>
          </a:p>
          <a:p>
            <a:r>
              <a:rPr lang="en-US" dirty="0" smtClean="0"/>
              <a:t>ROE is most often used in Microbiology to place orders for surveillance cultures requested by the Infection Prevention Department (IP), a Pathology client.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 test requests will arrive with a manual requisition.  There is no electronic ordering.  Orders placed in ROE do not post the Epic electronic medical record (EMR).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400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</a:t>
            </a:r>
            <a:r>
              <a:rPr lang="en-US" dirty="0" smtClean="0"/>
              <a:t>ROE – Registration Order Entry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dirty="0" smtClean="0"/>
              <a:t>ROE – Registration Order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2 screens for this application: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320040" lvl="1" indent="0">
              <a:buNone/>
            </a:pPr>
            <a:r>
              <a:rPr lang="en-US" dirty="0" smtClean="0"/>
              <a:t>Registration </a:t>
            </a:r>
            <a:r>
              <a:rPr lang="en-US" dirty="0" smtClean="0"/>
              <a:t>Screen </a:t>
            </a:r>
            <a:r>
              <a:rPr lang="en-US" dirty="0" smtClean="0"/>
              <a:t>- to register the patient</a:t>
            </a:r>
            <a:endParaRPr lang="en-US" dirty="0"/>
          </a:p>
          <a:p>
            <a:pPr marL="1600200" lvl="4" indent="0">
              <a:buNone/>
            </a:pPr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  <a:p>
            <a:pPr marL="320040" lvl="1" indent="0">
              <a:buNone/>
            </a:pPr>
            <a:r>
              <a:rPr lang="en-US" dirty="0" smtClean="0"/>
              <a:t>Order Screen – to place orders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6" y="533399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2" t="5529" r="5449" b="8256"/>
          <a:stretch/>
        </p:blipFill>
        <p:spPr bwMode="auto">
          <a:xfrm>
            <a:off x="5867400" y="3886200"/>
            <a:ext cx="663724" cy="64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C:\Users\DGRANT\AppData\Local\Microsoft\Windows\Temporary Internet Files\Content.IE5\BJI48UK5\chicken_pox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918827" cy="74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ROE – Registration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0999" y="1638300"/>
            <a:ext cx="8547211" cy="449580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Registration screen</a:t>
            </a:r>
            <a:endParaRPr lang="en-US" sz="14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6" y="533399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691" y="2057400"/>
            <a:ext cx="6868976" cy="452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7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ROE -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en-US" sz="2400" u="sng" dirty="0" smtClean="0"/>
              <a:t>To register a patient</a:t>
            </a:r>
            <a:r>
              <a:rPr lang="en-US" sz="2400" dirty="0" smtClean="0"/>
              <a:t>:</a:t>
            </a:r>
          </a:p>
          <a:p>
            <a:pPr marL="36576" indent="0">
              <a:buNone/>
            </a:pPr>
            <a:r>
              <a:rPr lang="en-US" sz="2400" dirty="0" smtClean="0"/>
              <a:t>1.  Enter the Requisition Number. </a:t>
            </a:r>
          </a:p>
          <a:p>
            <a:pPr marL="36576" indent="0">
              <a:buNone/>
            </a:pPr>
            <a:endParaRPr lang="en-US" sz="2400" dirty="0" smtClean="0"/>
          </a:p>
          <a:p>
            <a:pPr marL="36576" indent="0">
              <a:buNone/>
            </a:pPr>
            <a:endParaRPr lang="en-US" sz="2000" dirty="0" smtClean="0"/>
          </a:p>
          <a:p>
            <a:pPr marL="36576" indent="0">
              <a:buNone/>
            </a:pPr>
            <a:r>
              <a:rPr lang="en-US" sz="2000" dirty="0" smtClean="0"/>
              <a:t>a. Scan or hand key the barcoded requisition number into the   </a:t>
            </a:r>
          </a:p>
          <a:p>
            <a:pPr marL="36576" indent="0">
              <a:buNone/>
            </a:pPr>
            <a:r>
              <a:rPr lang="en-US" sz="2000" dirty="0" smtClean="0"/>
              <a:t>    Requisition Number field.</a:t>
            </a:r>
          </a:p>
          <a:p>
            <a:pPr marL="36576" indent="0">
              <a:buNone/>
            </a:pPr>
            <a:endParaRPr lang="en-US" sz="2000" dirty="0" smtClean="0"/>
          </a:p>
          <a:p>
            <a:pPr marL="36576" indent="0">
              <a:buNone/>
            </a:pPr>
            <a:r>
              <a:rPr lang="en-US" sz="2000" dirty="0" smtClean="0"/>
              <a:t>b. The client number is embedded in the requisition number, so the  </a:t>
            </a:r>
          </a:p>
          <a:p>
            <a:pPr marL="36576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remaining fields in this section will automatically populate with the </a:t>
            </a:r>
          </a:p>
          <a:p>
            <a:pPr marL="36576" indent="0">
              <a:buNone/>
            </a:pPr>
            <a:r>
              <a:rPr lang="en-US" sz="2000" dirty="0" smtClean="0"/>
              <a:t>     correct information.  </a:t>
            </a:r>
          </a:p>
          <a:p>
            <a:pPr marL="36576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752600" y="2753463"/>
            <a:ext cx="184445" cy="3862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" y="533399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8153400" cy="7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1752600" y="2753463"/>
            <a:ext cx="0" cy="294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2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ROE -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6176" y="1676400"/>
            <a:ext cx="8156448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7400" dirty="0"/>
              <a:t>2</a:t>
            </a:r>
            <a:r>
              <a:rPr lang="en-US" sz="7400" dirty="0" smtClean="0"/>
              <a:t>. Search for the Patient</a:t>
            </a:r>
          </a:p>
          <a:p>
            <a:pPr marL="0" indent="0">
              <a:buNone/>
            </a:pPr>
            <a:r>
              <a:rPr lang="en-US" sz="4300" dirty="0" smtClean="0"/>
              <a:t>       A.  Query for prior registrations in the </a:t>
            </a:r>
            <a:r>
              <a:rPr lang="en-US" sz="4300" b="1" dirty="0" smtClean="0"/>
              <a:t>Search by </a:t>
            </a:r>
            <a:r>
              <a:rPr lang="en-US" sz="4300" dirty="0" smtClean="0"/>
              <a:t>section.  </a:t>
            </a:r>
          </a:p>
          <a:p>
            <a:pPr marL="0" indent="0">
              <a:buNone/>
            </a:pPr>
            <a:endParaRPr lang="en-US" sz="49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3600" dirty="0" smtClean="0"/>
          </a:p>
          <a:p>
            <a:pPr marL="708660" indent="-571500">
              <a:buFont typeface="Wingdings" panose="05000000000000000000" pitchFamily="2" charset="2"/>
              <a:buChar char="q"/>
            </a:pPr>
            <a:r>
              <a:rPr lang="en-US" sz="4300" dirty="0" smtClean="0"/>
              <a:t>Enter the Out Patient Identifier (OPI).  The OPI is the client’s medical record number for their patient.  If the patient is a Parkland patient, then enter the Parkland MRN in the OPI field.  Likewise for CMC, CUH, etc.</a:t>
            </a:r>
          </a:p>
          <a:p>
            <a:pPr marL="708660" indent="-571500">
              <a:buFont typeface="Wingdings" panose="05000000000000000000" pitchFamily="2" charset="2"/>
              <a:buChar char="q"/>
            </a:pPr>
            <a:endParaRPr lang="en-US" sz="4300" dirty="0" smtClean="0"/>
          </a:p>
          <a:p>
            <a:pPr marL="708660" indent="-571500">
              <a:buFont typeface="Wingdings" panose="05000000000000000000" pitchFamily="2" charset="2"/>
              <a:buChar char="q"/>
            </a:pPr>
            <a:r>
              <a:rPr lang="en-US" sz="4300" b="1" dirty="0" smtClean="0">
                <a:solidFill>
                  <a:srgbClr val="FF0000"/>
                </a:solidFill>
              </a:rPr>
              <a:t>Do Not </a:t>
            </a:r>
            <a:r>
              <a:rPr lang="en-US" sz="4300" dirty="0" smtClean="0"/>
              <a:t>use MRN, CMRN, SSN or Person Name fields as a search criteria.</a:t>
            </a:r>
          </a:p>
          <a:p>
            <a:pPr marL="880110" indent="-742950">
              <a:buFont typeface="Wingdings" panose="05000000000000000000" pitchFamily="2" charset="2"/>
              <a:buChar char="q"/>
            </a:pPr>
            <a:endParaRPr lang="en-US" sz="4300" dirty="0" smtClean="0"/>
          </a:p>
          <a:p>
            <a:pPr marL="708660" indent="-571500">
              <a:buFont typeface="Wingdings" panose="05000000000000000000" pitchFamily="2" charset="2"/>
              <a:buChar char="q"/>
            </a:pPr>
            <a:r>
              <a:rPr lang="en-US" sz="4300" dirty="0" smtClean="0">
                <a:solidFill>
                  <a:schemeClr val="tx1"/>
                </a:solidFill>
              </a:rPr>
              <a:t>If the OPI is recognized, Cerner will retrieve and display the patient demographics in the Registration section of the ROE screen.</a:t>
            </a:r>
          </a:p>
          <a:p>
            <a:pPr marL="880110" indent="-742950">
              <a:buFont typeface="Wingdings" panose="05000000000000000000" pitchFamily="2" charset="2"/>
              <a:buChar char="q"/>
            </a:pPr>
            <a:endParaRPr lang="en-US" sz="4300" dirty="0" smtClean="0"/>
          </a:p>
          <a:p>
            <a:pPr marL="708660" indent="-571500">
              <a:buFont typeface="Wingdings" panose="05000000000000000000" pitchFamily="2" charset="2"/>
              <a:buChar char="q"/>
            </a:pPr>
            <a:r>
              <a:rPr lang="en-US" sz="4300" dirty="0" smtClean="0"/>
              <a:t>Ensure that the displayed patient demographics match those on the client requisition.</a:t>
            </a:r>
          </a:p>
          <a:p>
            <a:pPr marL="880110" indent="-742950">
              <a:buFont typeface="Wingdings" panose="05000000000000000000" pitchFamily="2" charset="2"/>
              <a:buChar char="q"/>
            </a:pPr>
            <a:endParaRPr lang="en-US" sz="4300" dirty="0" smtClean="0"/>
          </a:p>
          <a:p>
            <a:pPr marL="708660" indent="-571500">
              <a:buFont typeface="Wingdings" panose="05000000000000000000" pitchFamily="2" charset="2"/>
              <a:buChar char="q"/>
            </a:pPr>
            <a:r>
              <a:rPr lang="en-US" sz="4300" dirty="0" smtClean="0"/>
              <a:t>If a match, click </a:t>
            </a:r>
            <a:r>
              <a:rPr lang="en-US" sz="4300" b="1" dirty="0" smtClean="0"/>
              <a:t>Add Encounter</a:t>
            </a:r>
            <a:r>
              <a:rPr lang="en-US" sz="4300" dirty="0" smtClean="0"/>
              <a:t>.  A new encounter will be created for the requisition.</a:t>
            </a:r>
          </a:p>
          <a:p>
            <a:pPr marL="1200150" lvl="1" indent="-742950">
              <a:buAutoNum type="alphaLcPeriod" startAt="4"/>
            </a:pPr>
            <a:endParaRPr lang="en-US" sz="3600" dirty="0" smtClean="0"/>
          </a:p>
          <a:p>
            <a:pPr marL="457200" lvl="1" indent="0">
              <a:buNone/>
            </a:pPr>
            <a:endParaRPr lang="en-US" sz="3600" dirty="0" smtClean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1371600" y="2659899"/>
            <a:ext cx="609600" cy="44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70"/>
          <a:stretch/>
        </p:blipFill>
        <p:spPr bwMode="auto">
          <a:xfrm>
            <a:off x="910572" y="2347902"/>
            <a:ext cx="7467600" cy="1077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Multiply 22"/>
          <p:cNvSpPr/>
          <p:nvPr/>
        </p:nvSpPr>
        <p:spPr>
          <a:xfrm>
            <a:off x="7315200" y="2997140"/>
            <a:ext cx="304800" cy="31654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ultiply 23"/>
          <p:cNvSpPr/>
          <p:nvPr/>
        </p:nvSpPr>
        <p:spPr>
          <a:xfrm>
            <a:off x="5791200" y="3005123"/>
            <a:ext cx="304800" cy="31654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ultiply 25"/>
          <p:cNvSpPr/>
          <p:nvPr/>
        </p:nvSpPr>
        <p:spPr>
          <a:xfrm>
            <a:off x="4428146" y="3028772"/>
            <a:ext cx="304800" cy="31654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Multiply 26"/>
          <p:cNvSpPr/>
          <p:nvPr/>
        </p:nvSpPr>
        <p:spPr>
          <a:xfrm>
            <a:off x="2895600" y="3044854"/>
            <a:ext cx="304800" cy="316548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ROE -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B. WARNING</a:t>
            </a:r>
          </a:p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/>
              <a:t>If </a:t>
            </a:r>
            <a:r>
              <a:rPr lang="en-US" sz="2600" dirty="0"/>
              <a:t>a Parkland MRN is entered </a:t>
            </a:r>
            <a:r>
              <a:rPr lang="en-US" sz="2600" dirty="0" smtClean="0"/>
              <a:t>here</a:t>
            </a:r>
            <a:r>
              <a:rPr lang="en-US" sz="2600" dirty="0" smtClean="0"/>
              <a:t>, </a:t>
            </a:r>
            <a:r>
              <a:rPr lang="en-US" sz="2600" dirty="0"/>
              <a:t>then Cerner will </a:t>
            </a:r>
            <a:r>
              <a:rPr lang="en-US" sz="2600" dirty="0" smtClean="0"/>
              <a:t>connect the ROE registration to the hospital registration system (Epic) by linking the medical record </a:t>
            </a:r>
            <a:r>
              <a:rPr lang="en-US" sz="2600" dirty="0" smtClean="0"/>
              <a:t>numbers</a:t>
            </a:r>
            <a:r>
              <a:rPr lang="en-US" sz="2600" dirty="0"/>
              <a:t>: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     </a:t>
            </a:r>
            <a:r>
              <a:rPr lang="en-US" sz="2600" dirty="0"/>
              <a:t>	</a:t>
            </a:r>
            <a:r>
              <a:rPr lang="en-US" sz="2600" dirty="0" smtClean="0"/>
              <a:t>L</a:t>
            </a:r>
            <a:r>
              <a:rPr lang="en-US" sz="2600" dirty="0" smtClean="0"/>
              <a:t>inked MRN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    	 2061624</a:t>
            </a:r>
            <a:r>
              <a:rPr lang="en-US" sz="2600" dirty="0"/>
              <a:t>, </a:t>
            </a:r>
            <a:r>
              <a:rPr lang="en-US" sz="2600" dirty="0" smtClean="0"/>
              <a:t>10286</a:t>
            </a:r>
          </a:p>
          <a:p>
            <a:pPr marL="0" indent="0">
              <a:buNone/>
            </a:pPr>
            <a:r>
              <a:rPr lang="en-US" sz="2600" dirty="0" smtClean="0"/>
              <a:t>		   </a:t>
            </a:r>
            <a:r>
              <a:rPr lang="en-US" sz="2600" dirty="0" smtClean="0"/>
              <a:t> Epic         ROE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/>
              <a:t>The </a:t>
            </a:r>
            <a:r>
              <a:rPr lang="en-US" sz="2600" dirty="0"/>
              <a:t>linked MRN will </a:t>
            </a:r>
            <a:r>
              <a:rPr lang="en-US" sz="2600" dirty="0" smtClean="0"/>
              <a:t>display in </a:t>
            </a:r>
            <a:r>
              <a:rPr lang="en-US" sz="2600" dirty="0"/>
              <a:t>ORV, transmit to </a:t>
            </a:r>
            <a:r>
              <a:rPr lang="en-US" sz="2600" dirty="0" err="1"/>
              <a:t>MediCopia</a:t>
            </a:r>
            <a:r>
              <a:rPr lang="en-US" sz="2600" dirty="0"/>
              <a:t>, and </a:t>
            </a:r>
            <a:r>
              <a:rPr lang="en-US" sz="2600" dirty="0" smtClean="0"/>
              <a:t>print </a:t>
            </a:r>
            <a:r>
              <a:rPr lang="en-US" sz="2600" dirty="0"/>
              <a:t>on IP reports, resulting in </a:t>
            </a:r>
            <a:r>
              <a:rPr lang="en-US" sz="2600" dirty="0" smtClean="0"/>
              <a:t>IT system </a:t>
            </a:r>
            <a:r>
              <a:rPr lang="en-US" sz="2600" dirty="0"/>
              <a:t>and reporting errors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Do Not </a:t>
            </a:r>
            <a:r>
              <a:rPr lang="en-US" sz="2800" dirty="0"/>
              <a:t>use MRN, CMRN, SSN or Person Name fields as a search criteria.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" y="533399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67" y="2057400"/>
            <a:ext cx="74676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3103548" y="2909071"/>
            <a:ext cx="935052" cy="3267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7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ROE -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3</a:t>
            </a:r>
            <a:r>
              <a:rPr lang="en-US" sz="2400" dirty="0" smtClean="0"/>
              <a:t>. If the patient has no prior registration, a pop up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message will display. </a:t>
            </a:r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Click </a:t>
            </a:r>
            <a:r>
              <a:rPr lang="en-US" sz="2400" b="1" dirty="0" smtClean="0"/>
              <a:t>OK</a:t>
            </a:r>
            <a:endParaRPr lang="en-US" sz="2400" dirty="0" smtClean="0"/>
          </a:p>
          <a:p>
            <a:pPr marL="320040" lvl="1" indent="0">
              <a:buNone/>
            </a:pPr>
            <a:endParaRPr lang="en-US" sz="1800" dirty="0" smtClean="0"/>
          </a:p>
        </p:txBody>
      </p:sp>
      <p:pic>
        <p:nvPicPr>
          <p:cNvPr id="6" name="Picture 5" descr="C:\Users\DGRANT\AppData\Local\Temp\SNAGHTML283bcff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8153400" cy="2071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447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95600"/>
            <a:ext cx="38385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2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ROE -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 marL="320040" lvl="1" indent="0">
              <a:buNone/>
            </a:pPr>
            <a:r>
              <a:rPr lang="en-US" sz="4000" dirty="0"/>
              <a:t>4. E</a:t>
            </a:r>
            <a:r>
              <a:rPr lang="en-US" sz="4000" dirty="0" smtClean="0"/>
              <a:t>nter </a:t>
            </a:r>
            <a:r>
              <a:rPr lang="en-US" sz="4000" dirty="0"/>
              <a:t>patient demographic data in the Registration section of the ROE screen.</a:t>
            </a:r>
          </a:p>
          <a:p>
            <a:pPr marL="320040" lvl="1" indent="0">
              <a:buNone/>
            </a:pPr>
            <a:r>
              <a:rPr lang="en-US" sz="1800" dirty="0" smtClean="0"/>
              <a:t>  </a:t>
            </a:r>
            <a:endParaRPr lang="en-US" sz="1800" dirty="0" smtClean="0"/>
          </a:p>
          <a:p>
            <a:pPr marL="320040" lvl="1" indent="0">
              <a:buNone/>
            </a:pPr>
            <a:endParaRPr lang="en-US" sz="1800" dirty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1800" dirty="0"/>
          </a:p>
          <a:p>
            <a:pPr marL="320040" lvl="1" indent="0">
              <a:buNone/>
            </a:pPr>
            <a:endParaRPr lang="en-US" sz="1800" dirty="0" smtClean="0"/>
          </a:p>
          <a:p>
            <a:pPr marL="320040" lvl="1" indent="0">
              <a:buNone/>
            </a:pPr>
            <a:endParaRPr lang="en-US" sz="2200" dirty="0" smtClean="0"/>
          </a:p>
          <a:p>
            <a:pPr marL="320040" lvl="1" indent="0">
              <a:buNone/>
            </a:pPr>
            <a:r>
              <a:rPr lang="en-US" sz="4300" dirty="0" smtClean="0"/>
              <a:t>a.  Re-enter </a:t>
            </a:r>
            <a:r>
              <a:rPr lang="en-US" sz="4300" dirty="0"/>
              <a:t>OPI.  The OPI must be re-keyed in the Registration section in order to be stored with </a:t>
            </a:r>
            <a:r>
              <a:rPr lang="en-US" sz="4300" dirty="0" smtClean="0"/>
              <a:t> </a:t>
            </a:r>
          </a:p>
          <a:p>
            <a:pPr marL="320040" lvl="1" indent="0">
              <a:buNone/>
            </a:pPr>
            <a:r>
              <a:rPr lang="en-US" sz="4300" dirty="0" smtClean="0"/>
              <a:t>     the </a:t>
            </a:r>
            <a:r>
              <a:rPr lang="en-US" sz="4300" dirty="0"/>
              <a:t>new patient </a:t>
            </a:r>
            <a:r>
              <a:rPr lang="en-US" sz="4300" dirty="0" smtClean="0"/>
              <a:t>registration</a:t>
            </a:r>
            <a:r>
              <a:rPr lang="en-US" sz="4300" dirty="0"/>
              <a:t>.</a:t>
            </a:r>
          </a:p>
          <a:p>
            <a:pPr marL="320040" lvl="1" indent="0">
              <a:buNone/>
            </a:pPr>
            <a:r>
              <a:rPr lang="en-US" sz="4300" dirty="0" smtClean="0"/>
              <a:t>b.  The </a:t>
            </a:r>
            <a:r>
              <a:rPr lang="en-US" sz="4300" dirty="0"/>
              <a:t>required fields for data entry are highlighted (pink).  DOB,  age, gender, etc. are optional </a:t>
            </a:r>
            <a:r>
              <a:rPr lang="en-US" sz="4300" dirty="0" smtClean="0"/>
              <a:t>   </a:t>
            </a:r>
          </a:p>
          <a:p>
            <a:pPr marL="320040" lvl="1" indent="0">
              <a:buNone/>
            </a:pPr>
            <a:r>
              <a:rPr lang="en-US" sz="4300" dirty="0"/>
              <a:t> </a:t>
            </a:r>
            <a:r>
              <a:rPr lang="en-US" sz="4300" dirty="0" smtClean="0"/>
              <a:t>     </a:t>
            </a:r>
            <a:r>
              <a:rPr lang="en-US" sz="4300" dirty="0" smtClean="0"/>
              <a:t>but </a:t>
            </a:r>
            <a:r>
              <a:rPr lang="en-US" sz="4300" dirty="0"/>
              <a:t>useful </a:t>
            </a:r>
            <a:r>
              <a:rPr lang="en-US" sz="4300" dirty="0" smtClean="0"/>
              <a:t>information</a:t>
            </a:r>
            <a:r>
              <a:rPr lang="en-US" sz="4300" dirty="0"/>
              <a:t>.</a:t>
            </a:r>
          </a:p>
          <a:p>
            <a:pPr marL="320040" lvl="1" indent="0">
              <a:buNone/>
            </a:pPr>
            <a:r>
              <a:rPr lang="en-US" sz="4300" dirty="0"/>
              <a:t>c.   The Encounter fields auto-populate; DO NOT change any information in this section.</a:t>
            </a:r>
          </a:p>
          <a:p>
            <a:pPr marL="320040" lvl="1" indent="0">
              <a:buNone/>
            </a:pPr>
            <a:r>
              <a:rPr lang="en-US" sz="4300" dirty="0"/>
              <a:t>d.  </a:t>
            </a:r>
            <a:r>
              <a:rPr lang="en-US" sz="4300" dirty="0" smtClean="0"/>
              <a:t> Click </a:t>
            </a:r>
            <a:r>
              <a:rPr lang="en-US" sz="4300" b="1" dirty="0"/>
              <a:t>Register</a:t>
            </a:r>
            <a:r>
              <a:rPr lang="en-US" sz="4300" dirty="0"/>
              <a:t> to save the new patient registration.</a:t>
            </a:r>
          </a:p>
          <a:p>
            <a:pPr marL="320040" lvl="1" indent="0">
              <a:buNone/>
            </a:pPr>
            <a:r>
              <a:rPr lang="en-US" sz="1600" dirty="0"/>
              <a:t> 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5486400" cy="225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8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1383</TotalTime>
  <Words>586</Words>
  <Application>Microsoft Office PowerPoint</Application>
  <PresentationFormat>On-screen Show (4:3)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Cerner LIS Training</vt:lpstr>
      <vt:lpstr>     ROE – Registration Order Entry</vt:lpstr>
      <vt:lpstr>   ROE – Registration Order Entry</vt:lpstr>
      <vt:lpstr>   ROE – Registration </vt:lpstr>
      <vt:lpstr>    ROE - Registration</vt:lpstr>
      <vt:lpstr>  ROE - Registration</vt:lpstr>
      <vt:lpstr>    ROE - Registration</vt:lpstr>
      <vt:lpstr>   ROE - Registration</vt:lpstr>
      <vt:lpstr>ROE - Registration</vt:lpstr>
      <vt:lpstr>   ROE – Order Entry</vt:lpstr>
      <vt:lpstr>ROE – Order Entry</vt:lpstr>
      <vt:lpstr>ROE – Order Entry</vt:lpstr>
      <vt:lpstr>ROE – Order Entry</vt:lpstr>
      <vt:lpstr>ROE:  Registration Order Entry</vt:lpstr>
    </vt:vector>
  </TitlesOfParts>
  <Company>Parkland Health &amp; Hospital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 Training</dc:title>
  <dc:creator>dgrant</dc:creator>
  <cp:lastModifiedBy>dgrant</cp:lastModifiedBy>
  <cp:revision>59</cp:revision>
  <cp:lastPrinted>2016-02-22T17:12:40Z</cp:lastPrinted>
  <dcterms:created xsi:type="dcterms:W3CDTF">2016-02-17T18:19:02Z</dcterms:created>
  <dcterms:modified xsi:type="dcterms:W3CDTF">2016-02-22T18:06:52Z</dcterms:modified>
</cp:coreProperties>
</file>