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5" r:id="rId34"/>
    <p:sldId id="293" r:id="rId35"/>
    <p:sldId id="294" r:id="rId36"/>
  </p:sldIdLst>
  <p:sldSz cx="9144000" cy="6858000" type="screen4x3"/>
  <p:notesSz cx="6858000" cy="9144000"/>
  <p:defaultTextStyle>
    <a:defPPr>
      <a:defRPr lang="en-US"/>
    </a:defPPr>
    <a:lvl1pPr algn="r" rtl="0" fontAlgn="base">
      <a:spcBef>
        <a:spcPct val="0"/>
      </a:spcBef>
      <a:spcAft>
        <a:spcPct val="0"/>
      </a:spcAft>
      <a:defRPr sz="2400" b="1" kern="1200">
        <a:solidFill>
          <a:schemeClr val="bg1"/>
        </a:solidFill>
        <a:latin typeface="Arial" charset="0"/>
        <a:ea typeface="+mn-ea"/>
        <a:cs typeface="+mn-cs"/>
      </a:defRPr>
    </a:lvl1pPr>
    <a:lvl2pPr marL="457200" algn="r" rtl="0" fontAlgn="base">
      <a:spcBef>
        <a:spcPct val="0"/>
      </a:spcBef>
      <a:spcAft>
        <a:spcPct val="0"/>
      </a:spcAft>
      <a:defRPr sz="2400" b="1" kern="1200">
        <a:solidFill>
          <a:schemeClr val="bg1"/>
        </a:solidFill>
        <a:latin typeface="Arial" charset="0"/>
        <a:ea typeface="+mn-ea"/>
        <a:cs typeface="+mn-cs"/>
      </a:defRPr>
    </a:lvl2pPr>
    <a:lvl3pPr marL="914400" algn="r" rtl="0" fontAlgn="base">
      <a:spcBef>
        <a:spcPct val="0"/>
      </a:spcBef>
      <a:spcAft>
        <a:spcPct val="0"/>
      </a:spcAft>
      <a:defRPr sz="2400" b="1" kern="1200">
        <a:solidFill>
          <a:schemeClr val="bg1"/>
        </a:solidFill>
        <a:latin typeface="Arial" charset="0"/>
        <a:ea typeface="+mn-ea"/>
        <a:cs typeface="+mn-cs"/>
      </a:defRPr>
    </a:lvl3pPr>
    <a:lvl4pPr marL="1371600" algn="r" rtl="0" fontAlgn="base">
      <a:spcBef>
        <a:spcPct val="0"/>
      </a:spcBef>
      <a:spcAft>
        <a:spcPct val="0"/>
      </a:spcAft>
      <a:defRPr sz="2400" b="1" kern="1200">
        <a:solidFill>
          <a:schemeClr val="bg1"/>
        </a:solidFill>
        <a:latin typeface="Arial" charset="0"/>
        <a:ea typeface="+mn-ea"/>
        <a:cs typeface="+mn-cs"/>
      </a:defRPr>
    </a:lvl4pPr>
    <a:lvl5pPr marL="1828800" algn="r" rtl="0" fontAlgn="base">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25"/>
    <a:srgbClr val="E8941A"/>
    <a:srgbClr val="5F5F5F"/>
    <a:srgbClr val="007C85"/>
    <a:srgbClr val="E8E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7" autoAdjust="0"/>
    <p:restoredTop sz="94660"/>
  </p:normalViewPr>
  <p:slideViewPr>
    <p:cSldViewPr>
      <p:cViewPr>
        <p:scale>
          <a:sx n="84" d="100"/>
          <a:sy n="84" d="100"/>
        </p:scale>
        <p:origin x="-90" y="-45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n-US"/>
          </a:p>
        </p:txBody>
      </p:sp>
      <p:sp>
        <p:nvSpPr>
          <p:cNvPr id="2416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ltLang="en-US"/>
          </a:p>
        </p:txBody>
      </p:sp>
      <p:sp>
        <p:nvSpPr>
          <p:cNvPr id="2416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n-US"/>
          </a:p>
        </p:txBody>
      </p:sp>
      <p:sp>
        <p:nvSpPr>
          <p:cNvPr id="2416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fld id="{02D96F8A-A515-4915-8878-F8B746134B97}" type="slidenum">
              <a:rPr lang="en-US" altLang="en-US"/>
              <a:pPr/>
              <a:t>‹#›</a:t>
            </a:fld>
            <a:endParaRPr lang="en-US" altLang="en-US"/>
          </a:p>
        </p:txBody>
      </p:sp>
    </p:spTree>
    <p:extLst>
      <p:ext uri="{BB962C8B-B14F-4D97-AF65-F5344CB8AC3E}">
        <p14:creationId xmlns:p14="http://schemas.microsoft.com/office/powerpoint/2010/main" val="30680818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1196975"/>
            <a:ext cx="7772400" cy="936625"/>
          </a:xfrm>
        </p:spPr>
        <p:txBody>
          <a:bodyPr/>
          <a:lstStyle>
            <a:lvl1pPr algn="l">
              <a:defRPr sz="3200">
                <a:latin typeface="Times New Roman" pitchFamily="18" charset="0"/>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838200" y="2286000"/>
            <a:ext cx="7772400" cy="1752600"/>
          </a:xfrm>
        </p:spPr>
        <p:txBody>
          <a:bodyPr lIns="0" tIns="0" rIns="0" bIns="0"/>
          <a:lstStyle>
            <a:lvl1pPr>
              <a:defRPr sz="1400" b="0" i="1">
                <a:solidFill>
                  <a:schemeClr val="tx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73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61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6482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733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600200"/>
            <a:ext cx="3733800" cy="4525963"/>
          </a:xfrm>
        </p:spPr>
        <p:txBody>
          <a:bodyPr/>
          <a:lstStyle/>
          <a:p>
            <a:r>
              <a:rPr lang="en-US" smtClean="0"/>
              <a:t>Click icon to add clip art</a:t>
            </a:r>
            <a:endParaRPr lang="en-US"/>
          </a:p>
        </p:txBody>
      </p:sp>
    </p:spTree>
    <p:extLst>
      <p:ext uri="{BB962C8B-B14F-4D97-AF65-F5344CB8AC3E}">
        <p14:creationId xmlns:p14="http://schemas.microsoft.com/office/powerpoint/2010/main" val="336882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648200" cy="639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600200"/>
            <a:ext cx="7620000" cy="4525963"/>
          </a:xfrm>
        </p:spPr>
        <p:txBody>
          <a:bodyPr/>
          <a:lstStyle/>
          <a:p>
            <a:r>
              <a:rPr lang="en-US" smtClean="0"/>
              <a:t>Click icon to add chart</a:t>
            </a:r>
            <a:endParaRPr lang="en-US"/>
          </a:p>
        </p:txBody>
      </p:sp>
    </p:spTree>
    <p:extLst>
      <p:ext uri="{BB962C8B-B14F-4D97-AF65-F5344CB8AC3E}">
        <p14:creationId xmlns:p14="http://schemas.microsoft.com/office/powerpoint/2010/main" val="322452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28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781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77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23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435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2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4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717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838200" y="1600200"/>
            <a:ext cx="7620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2" name="Rectangle 8"/>
          <p:cNvSpPr>
            <a:spLocks noGrp="1" noChangeArrowheads="1"/>
          </p:cNvSpPr>
          <p:nvPr>
            <p:ph type="title"/>
          </p:nvPr>
        </p:nvSpPr>
        <p:spPr bwMode="auto">
          <a:xfrm>
            <a:off x="3810000" y="274638"/>
            <a:ext cx="46482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97649" y="6019800"/>
            <a:ext cx="793951" cy="713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rtl="0" eaLnBrk="1" fontAlgn="base" hangingPunct="1">
        <a:spcBef>
          <a:spcPct val="0"/>
        </a:spcBef>
        <a:spcAft>
          <a:spcPct val="0"/>
        </a:spcAft>
        <a:defRPr sz="2400" b="1">
          <a:solidFill>
            <a:schemeClr val="tx2"/>
          </a:solidFill>
          <a:latin typeface="+mj-lt"/>
          <a:ea typeface="+mj-ea"/>
          <a:cs typeface="+mj-cs"/>
        </a:defRPr>
      </a:lvl1pPr>
      <a:lvl2pPr algn="r" rtl="0" eaLnBrk="1" fontAlgn="base" hangingPunct="1">
        <a:spcBef>
          <a:spcPct val="0"/>
        </a:spcBef>
        <a:spcAft>
          <a:spcPct val="0"/>
        </a:spcAft>
        <a:defRPr sz="2400" b="1">
          <a:solidFill>
            <a:schemeClr val="tx2"/>
          </a:solidFill>
          <a:latin typeface="Arial" charset="0"/>
        </a:defRPr>
      </a:lvl2pPr>
      <a:lvl3pPr algn="r" rtl="0" eaLnBrk="1" fontAlgn="base" hangingPunct="1">
        <a:spcBef>
          <a:spcPct val="0"/>
        </a:spcBef>
        <a:spcAft>
          <a:spcPct val="0"/>
        </a:spcAft>
        <a:defRPr sz="2400" b="1">
          <a:solidFill>
            <a:schemeClr val="tx2"/>
          </a:solidFill>
          <a:latin typeface="Arial" charset="0"/>
        </a:defRPr>
      </a:lvl3pPr>
      <a:lvl4pPr algn="r" rtl="0" eaLnBrk="1" fontAlgn="base" hangingPunct="1">
        <a:spcBef>
          <a:spcPct val="0"/>
        </a:spcBef>
        <a:spcAft>
          <a:spcPct val="0"/>
        </a:spcAft>
        <a:defRPr sz="2400" b="1">
          <a:solidFill>
            <a:schemeClr val="tx2"/>
          </a:solidFill>
          <a:latin typeface="Arial" charset="0"/>
        </a:defRPr>
      </a:lvl4pPr>
      <a:lvl5pPr algn="r" rtl="0" eaLnBrk="1" fontAlgn="base" hangingPunct="1">
        <a:spcBef>
          <a:spcPct val="0"/>
        </a:spcBef>
        <a:spcAft>
          <a:spcPct val="0"/>
        </a:spcAft>
        <a:defRPr sz="2400" b="1">
          <a:solidFill>
            <a:schemeClr val="tx2"/>
          </a:solidFill>
          <a:latin typeface="Arial" charset="0"/>
        </a:defRPr>
      </a:lvl5pPr>
      <a:lvl6pPr marL="457200" algn="r" rtl="0" eaLnBrk="1" fontAlgn="base" hangingPunct="1">
        <a:spcBef>
          <a:spcPct val="0"/>
        </a:spcBef>
        <a:spcAft>
          <a:spcPct val="0"/>
        </a:spcAft>
        <a:defRPr sz="2400" b="1">
          <a:solidFill>
            <a:schemeClr val="tx2"/>
          </a:solidFill>
          <a:latin typeface="Arial" charset="0"/>
        </a:defRPr>
      </a:lvl6pPr>
      <a:lvl7pPr marL="914400" algn="r" rtl="0" eaLnBrk="1" fontAlgn="base" hangingPunct="1">
        <a:spcBef>
          <a:spcPct val="0"/>
        </a:spcBef>
        <a:spcAft>
          <a:spcPct val="0"/>
        </a:spcAft>
        <a:defRPr sz="2400" b="1">
          <a:solidFill>
            <a:schemeClr val="tx2"/>
          </a:solidFill>
          <a:latin typeface="Arial" charset="0"/>
        </a:defRPr>
      </a:lvl7pPr>
      <a:lvl8pPr marL="1371600" algn="r" rtl="0" eaLnBrk="1" fontAlgn="base" hangingPunct="1">
        <a:spcBef>
          <a:spcPct val="0"/>
        </a:spcBef>
        <a:spcAft>
          <a:spcPct val="0"/>
        </a:spcAft>
        <a:defRPr sz="2400" b="1">
          <a:solidFill>
            <a:schemeClr val="tx2"/>
          </a:solidFill>
          <a:latin typeface="Arial" charset="0"/>
        </a:defRPr>
      </a:lvl8pPr>
      <a:lvl9pPr marL="1828800" algn="r" rtl="0" eaLnBrk="1" fontAlgn="base" hangingPunct="1">
        <a:spcBef>
          <a:spcPct val="0"/>
        </a:spcBef>
        <a:spcAft>
          <a:spcPct val="0"/>
        </a:spcAft>
        <a:defRPr sz="2400" b="1">
          <a:solidFill>
            <a:schemeClr val="tx2"/>
          </a:solidFill>
          <a:latin typeface="Arial" charset="0"/>
        </a:defRPr>
      </a:lvl9pPr>
    </p:titleStyle>
    <p:bodyStyle>
      <a:lvl1pPr algn="l" rtl="0" eaLnBrk="1" fontAlgn="base" hangingPunct="1">
        <a:spcBef>
          <a:spcPct val="20000"/>
        </a:spcBef>
        <a:spcAft>
          <a:spcPct val="0"/>
        </a:spcAft>
        <a:defRPr sz="2000" b="1">
          <a:solidFill>
            <a:schemeClr val="tx2"/>
          </a:solidFill>
          <a:latin typeface="+mn-lt"/>
          <a:ea typeface="+mn-ea"/>
          <a:cs typeface="+mn-cs"/>
        </a:defRPr>
      </a:lvl1pPr>
      <a:lvl2pPr marL="114300" algn="l" rtl="0" eaLnBrk="1" fontAlgn="base" hangingPunct="1">
        <a:spcBef>
          <a:spcPct val="20000"/>
        </a:spcBef>
        <a:spcAft>
          <a:spcPct val="0"/>
        </a:spcAft>
        <a:defRPr>
          <a:solidFill>
            <a:schemeClr val="tx1"/>
          </a:solidFill>
          <a:latin typeface="Times New Roman" pitchFamily="18" charset="0"/>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Font typeface="Arial" charset="0"/>
        <a:buChar char="–"/>
        <a:defRPr sz="14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2913" y="573088"/>
            <a:ext cx="5718175"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9" name="Rectangle 21"/>
          <p:cNvSpPr>
            <a:spLocks noGrp="1" noChangeArrowheads="1"/>
          </p:cNvSpPr>
          <p:nvPr>
            <p:ph type="ctrTitle"/>
          </p:nvPr>
        </p:nvSpPr>
        <p:spPr>
          <a:xfrm>
            <a:off x="685800" y="228600"/>
            <a:ext cx="7772400" cy="936625"/>
          </a:xfrm>
        </p:spPr>
        <p:txBody>
          <a:bodyPr/>
          <a:lstStyle/>
          <a:p>
            <a:r>
              <a:rPr lang="en-US" altLang="en-US" sz="4000" dirty="0" smtClean="0"/>
              <a:t>Biohazard Management</a:t>
            </a:r>
            <a:endParaRPr lang="en-US" altLang="en-US" sz="4000" dirty="0"/>
          </a:p>
        </p:txBody>
      </p:sp>
      <p:sp>
        <p:nvSpPr>
          <p:cNvPr id="2070" name="Rectangle 22"/>
          <p:cNvSpPr>
            <a:spLocks noGrp="1" noChangeArrowheads="1"/>
          </p:cNvSpPr>
          <p:nvPr>
            <p:ph type="subTitle" idx="1"/>
          </p:nvPr>
        </p:nvSpPr>
        <p:spPr>
          <a:xfrm>
            <a:off x="762000" y="1066800"/>
            <a:ext cx="7772400" cy="1752600"/>
          </a:xfrm>
        </p:spPr>
        <p:txBody>
          <a:bodyPr/>
          <a:lstStyle/>
          <a:p>
            <a:r>
              <a:rPr lang="en-US" altLang="en-US" sz="1800" dirty="0" smtClean="0"/>
              <a:t>Laboratory Services</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Blood/Body Fluid Exposure</a:t>
            </a:r>
            <a:endParaRPr lang="en-US" dirty="0"/>
          </a:p>
        </p:txBody>
      </p:sp>
      <p:sp>
        <p:nvSpPr>
          <p:cNvPr id="3" name="Content Placeholder 2"/>
          <p:cNvSpPr>
            <a:spLocks noGrp="1"/>
          </p:cNvSpPr>
          <p:nvPr>
            <p:ph idx="1"/>
          </p:nvPr>
        </p:nvSpPr>
        <p:spPr>
          <a:xfrm>
            <a:off x="457200" y="1524000"/>
            <a:ext cx="8229600" cy="4846320"/>
          </a:xfrm>
        </p:spPr>
        <p:txBody>
          <a:bodyPr>
            <a:normAutofit/>
          </a:bodyPr>
          <a:lstStyle/>
          <a:p>
            <a:pPr marL="0" indent="0">
              <a:buNone/>
            </a:pPr>
            <a:r>
              <a:rPr lang="en-US" sz="2400" b="0" dirty="0" smtClean="0">
                <a:solidFill>
                  <a:srgbClr val="006225"/>
                </a:solidFill>
              </a:rPr>
              <a:t>Blood/Body </a:t>
            </a:r>
            <a:r>
              <a:rPr lang="en-US" sz="2400" b="0" dirty="0">
                <a:solidFill>
                  <a:srgbClr val="006225"/>
                </a:solidFill>
              </a:rPr>
              <a:t>fluid exposures can be caused by</a:t>
            </a:r>
            <a:r>
              <a:rPr lang="en-US" sz="2400" b="0" dirty="0" smtClean="0">
                <a:solidFill>
                  <a:srgbClr val="006225"/>
                </a:solidFill>
              </a:rPr>
              <a:t>:</a:t>
            </a:r>
            <a:endParaRPr lang="en-US" sz="2400" b="0" dirty="0">
              <a:solidFill>
                <a:srgbClr val="006225"/>
              </a:solidFill>
            </a:endParaRPr>
          </a:p>
          <a:p>
            <a:pPr marL="342900" indent="-342900">
              <a:buFont typeface="Arial" panose="020B0604020202020204" pitchFamily="34" charset="0"/>
              <a:buChar char="•"/>
            </a:pPr>
            <a:r>
              <a:rPr lang="en-US" sz="2400" b="0" dirty="0" smtClean="0">
                <a:solidFill>
                  <a:srgbClr val="5F5F5F"/>
                </a:solidFill>
              </a:rPr>
              <a:t>Percutaneous </a:t>
            </a:r>
            <a:r>
              <a:rPr lang="en-US" sz="2400" b="0" dirty="0">
                <a:solidFill>
                  <a:srgbClr val="5F5F5F"/>
                </a:solidFill>
              </a:rPr>
              <a:t>injuries (punctures by needles, scalpels, or other sharp objects</a:t>
            </a:r>
            <a:r>
              <a:rPr lang="en-US" sz="2400" b="0" dirty="0" smtClean="0">
                <a:solidFill>
                  <a:srgbClr val="5F5F5F"/>
                </a:solidFill>
              </a:rPr>
              <a:t>)</a:t>
            </a:r>
            <a:endParaRPr lang="en-US" sz="2400" b="0" dirty="0">
              <a:solidFill>
                <a:srgbClr val="5F5F5F"/>
              </a:solidFill>
            </a:endParaRPr>
          </a:p>
          <a:p>
            <a:pPr marL="342900" indent="-342900">
              <a:buFont typeface="Arial" panose="020B0604020202020204" pitchFamily="34" charset="0"/>
              <a:buChar char="•"/>
            </a:pPr>
            <a:r>
              <a:rPr lang="en-US" sz="2400" b="0" dirty="0" smtClean="0">
                <a:solidFill>
                  <a:srgbClr val="5F5F5F"/>
                </a:solidFill>
              </a:rPr>
              <a:t>Splashes </a:t>
            </a:r>
            <a:r>
              <a:rPr lang="en-US" sz="2400" b="0" dirty="0">
                <a:solidFill>
                  <a:srgbClr val="5F5F5F"/>
                </a:solidFill>
              </a:rPr>
              <a:t>to the mucous membranes of the mouth, nose, or </a:t>
            </a:r>
            <a:r>
              <a:rPr lang="en-US" sz="2400" b="0" dirty="0" smtClean="0">
                <a:solidFill>
                  <a:srgbClr val="5F5F5F"/>
                </a:solidFill>
              </a:rPr>
              <a:t>eyes</a:t>
            </a:r>
            <a:endParaRPr lang="en-US" sz="2400" b="0" dirty="0">
              <a:solidFill>
                <a:srgbClr val="5F5F5F"/>
              </a:solidFill>
            </a:endParaRPr>
          </a:p>
          <a:p>
            <a:pPr marL="342900" indent="-342900">
              <a:buFont typeface="Arial" panose="020B0604020202020204" pitchFamily="34" charset="0"/>
              <a:buChar char="•"/>
            </a:pPr>
            <a:r>
              <a:rPr lang="en-US" sz="2400" b="0" dirty="0" smtClean="0">
                <a:solidFill>
                  <a:srgbClr val="5F5F5F"/>
                </a:solidFill>
              </a:rPr>
              <a:t>Contact </a:t>
            </a:r>
            <a:r>
              <a:rPr lang="en-US" sz="2400" b="0" dirty="0">
                <a:solidFill>
                  <a:srgbClr val="5F5F5F"/>
                </a:solidFill>
              </a:rPr>
              <a:t>with open wounds (fresh open abrasions, incisions, lacerations</a:t>
            </a:r>
            <a:r>
              <a:rPr lang="en-US" sz="2400" b="0" dirty="0" smtClean="0">
                <a:solidFill>
                  <a:srgbClr val="5F5F5F"/>
                </a:solidFill>
              </a:rPr>
              <a:t>)</a:t>
            </a:r>
            <a:endParaRPr lang="en-US" sz="2400" b="0" dirty="0">
              <a:solidFill>
                <a:srgbClr val="5F5F5F"/>
              </a:solidFill>
            </a:endParaRPr>
          </a:p>
          <a:p>
            <a:pPr marL="342900" indent="-342900">
              <a:buFont typeface="Arial" panose="020B0604020202020204" pitchFamily="34" charset="0"/>
              <a:buChar char="•"/>
            </a:pPr>
            <a:r>
              <a:rPr lang="en-US" sz="2400" b="0" dirty="0" smtClean="0">
                <a:solidFill>
                  <a:srgbClr val="5F5F5F"/>
                </a:solidFill>
              </a:rPr>
              <a:t>Human bites</a:t>
            </a:r>
          </a:p>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14800"/>
            <a:ext cx="2601814" cy="173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4982071"/>
            <a:ext cx="5181600" cy="830997"/>
          </a:xfrm>
          <a:prstGeom prst="rect">
            <a:avLst/>
          </a:prstGeom>
          <a:noFill/>
          <a:ln>
            <a:solidFill>
              <a:srgbClr val="00B050"/>
            </a:solidFill>
          </a:ln>
        </p:spPr>
        <p:txBody>
          <a:bodyPr wrap="square" rtlCol="0">
            <a:spAutoFit/>
          </a:bodyPr>
          <a:lstStyle/>
          <a:p>
            <a:pPr algn="l"/>
            <a:r>
              <a:rPr lang="en-US" b="0" dirty="0">
                <a:solidFill>
                  <a:srgbClr val="7030A0"/>
                </a:solidFill>
              </a:rPr>
              <a:t>Any blood/body fluid exposure warrants immediate attention.</a:t>
            </a:r>
          </a:p>
        </p:txBody>
      </p:sp>
    </p:spTree>
    <p:extLst>
      <p:ext uri="{BB962C8B-B14F-4D97-AF65-F5344CB8AC3E}">
        <p14:creationId xmlns:p14="http://schemas.microsoft.com/office/powerpoint/2010/main" val="287099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46578" y="685800"/>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4419600"/>
            <a:ext cx="7772400" cy="1362075"/>
          </a:xfrm>
        </p:spPr>
        <p:txBody>
          <a:bodyPr/>
          <a:lstStyle/>
          <a:p>
            <a:r>
              <a:rPr lang="en-US" dirty="0" smtClean="0">
                <a:solidFill>
                  <a:schemeClr val="tx2"/>
                </a:solidFill>
              </a:rPr>
              <a:t>Avoiding Exposure</a:t>
            </a:r>
            <a:endParaRPr lang="en-US" dirty="0">
              <a:solidFill>
                <a:schemeClr val="tx2"/>
              </a:solidFill>
            </a:endParaRPr>
          </a:p>
        </p:txBody>
      </p:sp>
    </p:spTree>
    <p:extLst>
      <p:ext uri="{BB962C8B-B14F-4D97-AF65-F5344CB8AC3E}">
        <p14:creationId xmlns:p14="http://schemas.microsoft.com/office/powerpoint/2010/main" val="41600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Exposure</a:t>
            </a:r>
            <a:endParaRPr lang="en-US" dirty="0"/>
          </a:p>
        </p:txBody>
      </p:sp>
      <p:sp>
        <p:nvSpPr>
          <p:cNvPr id="3" name="Content Placeholder 2"/>
          <p:cNvSpPr>
            <a:spLocks noGrp="1"/>
          </p:cNvSpPr>
          <p:nvPr>
            <p:ph idx="1"/>
          </p:nvPr>
        </p:nvSpPr>
        <p:spPr>
          <a:xfrm>
            <a:off x="647700" y="1447800"/>
            <a:ext cx="7620000" cy="4525963"/>
          </a:xfrm>
        </p:spPr>
        <p:txBody>
          <a:bodyPr/>
          <a:lstStyle/>
          <a:p>
            <a:r>
              <a:rPr lang="en-US" sz="2400" dirty="0" smtClean="0"/>
              <a:t>In order to avoid exposure to biohazards, there are four key practices:</a:t>
            </a:r>
          </a:p>
          <a:p>
            <a:pPr marL="850392" lvl="1" indent="-457200">
              <a:buFont typeface="+mj-lt"/>
              <a:buAutoNum type="arabicPeriod"/>
            </a:pPr>
            <a:r>
              <a:rPr lang="en-US" sz="2000" dirty="0" smtClean="0"/>
              <a:t>Follow </a:t>
            </a:r>
            <a:r>
              <a:rPr lang="en-US" sz="2000" dirty="0" smtClean="0">
                <a:solidFill>
                  <a:srgbClr val="00B050"/>
                </a:solidFill>
              </a:rPr>
              <a:t>standard precaution </a:t>
            </a:r>
            <a:r>
              <a:rPr lang="en-US" sz="2000" dirty="0" smtClean="0"/>
              <a:t>measures</a:t>
            </a:r>
          </a:p>
          <a:p>
            <a:pPr marL="850392" lvl="1" indent="-457200">
              <a:buFont typeface="+mj-lt"/>
              <a:buAutoNum type="arabicPeriod"/>
            </a:pPr>
            <a:r>
              <a:rPr lang="en-US" sz="2000" dirty="0" smtClean="0"/>
              <a:t>Pay attention to your </a:t>
            </a:r>
            <a:r>
              <a:rPr lang="en-US" sz="2000" dirty="0" smtClean="0">
                <a:solidFill>
                  <a:srgbClr val="00B050"/>
                </a:solidFill>
              </a:rPr>
              <a:t>personal hygiene</a:t>
            </a:r>
          </a:p>
          <a:p>
            <a:pPr marL="850392" lvl="1" indent="-457200">
              <a:buFont typeface="+mj-lt"/>
              <a:buAutoNum type="arabicPeriod"/>
            </a:pPr>
            <a:r>
              <a:rPr lang="en-US" sz="2000" dirty="0" smtClean="0">
                <a:solidFill>
                  <a:srgbClr val="00B050"/>
                </a:solidFill>
              </a:rPr>
              <a:t>Wash your hands </a:t>
            </a:r>
            <a:r>
              <a:rPr lang="en-US" sz="2000" dirty="0" smtClean="0"/>
              <a:t>often and properly</a:t>
            </a:r>
          </a:p>
          <a:p>
            <a:pPr marL="850392" lvl="1" indent="-457200">
              <a:buFont typeface="+mj-lt"/>
              <a:buAutoNum type="arabicPeriod"/>
            </a:pPr>
            <a:r>
              <a:rPr lang="en-US" sz="2000" dirty="0" smtClean="0"/>
              <a:t>Adhere to </a:t>
            </a:r>
            <a:r>
              <a:rPr lang="en-US" sz="2000" dirty="0" smtClean="0">
                <a:solidFill>
                  <a:srgbClr val="00B050"/>
                </a:solidFill>
              </a:rPr>
              <a:t>Personal Protection Equipment </a:t>
            </a:r>
            <a:r>
              <a:rPr lang="en-US" sz="2000" dirty="0" smtClean="0"/>
              <a:t>guidelines</a:t>
            </a:r>
            <a:endParaRPr lang="en-US" sz="2000"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1582271" cy="228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29850"/>
            <a:ext cx="1905000" cy="210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444" y="4275748"/>
            <a:ext cx="2262188"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04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Precautions</a:t>
            </a:r>
            <a:endParaRPr lang="en-US" dirty="0"/>
          </a:p>
        </p:txBody>
      </p:sp>
      <p:sp>
        <p:nvSpPr>
          <p:cNvPr id="3" name="Content Placeholder 2"/>
          <p:cNvSpPr>
            <a:spLocks noGrp="1"/>
          </p:cNvSpPr>
          <p:nvPr>
            <p:ph idx="1"/>
          </p:nvPr>
        </p:nvSpPr>
        <p:spPr>
          <a:xfrm>
            <a:off x="457200" y="1600200"/>
            <a:ext cx="8229600" cy="4770120"/>
          </a:xfrm>
        </p:spPr>
        <p:txBody>
          <a:bodyPr>
            <a:normAutofit/>
          </a:bodyPr>
          <a:lstStyle/>
          <a:p>
            <a:pPr marL="0" indent="0">
              <a:buNone/>
            </a:pPr>
            <a:r>
              <a:rPr lang="en-US" sz="2400" b="0" dirty="0">
                <a:solidFill>
                  <a:srgbClr val="5F5F5F"/>
                </a:solidFill>
              </a:rPr>
              <a:t>Standard Precautions is the system that considers </a:t>
            </a:r>
            <a:r>
              <a:rPr lang="en-US" sz="2400" b="0" dirty="0" smtClean="0">
                <a:solidFill>
                  <a:srgbClr val="5F5F5F"/>
                </a:solidFill>
              </a:rPr>
              <a:t>all blood, body fluids, and fresh </a:t>
            </a:r>
            <a:r>
              <a:rPr lang="en-US" sz="2400" b="0" dirty="0">
                <a:solidFill>
                  <a:srgbClr val="5F5F5F"/>
                </a:solidFill>
              </a:rPr>
              <a:t>tissue as potentially infectious</a:t>
            </a:r>
            <a:r>
              <a:rPr lang="en-US" sz="2400" b="0" dirty="0" smtClean="0">
                <a:solidFill>
                  <a:srgbClr val="5F5F5F"/>
                </a:solidFill>
              </a:rPr>
              <a:t>.</a:t>
            </a:r>
          </a:p>
          <a:p>
            <a:pPr marL="0" indent="0">
              <a:buNone/>
            </a:pPr>
            <a:endParaRPr lang="en-US" sz="2400" b="0" dirty="0" smtClean="0">
              <a:solidFill>
                <a:srgbClr val="5F5F5F"/>
              </a:solidFill>
            </a:endParaRPr>
          </a:p>
          <a:p>
            <a:pPr marL="0" indent="0">
              <a:buNone/>
            </a:pPr>
            <a:endParaRPr lang="en-US" sz="2400" b="0" dirty="0" smtClean="0">
              <a:solidFill>
                <a:srgbClr val="5F5F5F"/>
              </a:solidFill>
            </a:endParaRPr>
          </a:p>
          <a:p>
            <a:pPr marL="0" indent="0">
              <a:buNone/>
            </a:pPr>
            <a:endParaRPr lang="en-US" sz="2400" b="0" dirty="0" smtClean="0">
              <a:solidFill>
                <a:srgbClr val="5F5F5F"/>
              </a:solidFill>
            </a:endParaRPr>
          </a:p>
          <a:p>
            <a:pPr marL="0" indent="0">
              <a:buNone/>
            </a:pPr>
            <a:endParaRPr lang="en-US" sz="2400" b="0" dirty="0" smtClean="0">
              <a:solidFill>
                <a:srgbClr val="5F5F5F"/>
              </a:solidFill>
            </a:endParaRPr>
          </a:p>
          <a:p>
            <a:pPr marL="342900" indent="-342900">
              <a:buFont typeface="Arial" panose="020B0604020202020204" pitchFamily="34" charset="0"/>
              <a:buChar char="•"/>
            </a:pPr>
            <a:r>
              <a:rPr lang="en-US" sz="2400" b="0" dirty="0">
                <a:solidFill>
                  <a:srgbClr val="5F5F5F"/>
                </a:solidFill>
              </a:rPr>
              <a:t>These precautions were introduced to decrease the occupational risks of </a:t>
            </a:r>
            <a:r>
              <a:rPr lang="en-US" sz="2400" b="0" dirty="0" err="1">
                <a:solidFill>
                  <a:srgbClr val="5F5F5F"/>
                </a:solidFill>
              </a:rPr>
              <a:t>bloodborne</a:t>
            </a:r>
            <a:r>
              <a:rPr lang="en-US" sz="2400" b="0" dirty="0">
                <a:solidFill>
                  <a:srgbClr val="5F5F5F"/>
                </a:solidFill>
              </a:rPr>
              <a:t> diseases such </a:t>
            </a:r>
            <a:r>
              <a:rPr lang="en-US" sz="2400" b="0" dirty="0" smtClean="0">
                <a:solidFill>
                  <a:srgbClr val="5F5F5F"/>
                </a:solidFill>
              </a:rPr>
              <a:t>as</a:t>
            </a:r>
            <a:endParaRPr lang="en-US" sz="2400" b="0" dirty="0">
              <a:solidFill>
                <a:srgbClr val="5F5F5F"/>
              </a:solidFill>
            </a:endParaRPr>
          </a:p>
          <a:p>
            <a:pPr marL="1428750" lvl="2" indent="-285750">
              <a:buFont typeface="Arial" panose="020B0604020202020204" pitchFamily="34" charset="0"/>
              <a:buChar char="•"/>
            </a:pPr>
            <a:r>
              <a:rPr lang="en-US" sz="1800" dirty="0"/>
              <a:t>Human Immunodeficiency Virus (HIV</a:t>
            </a:r>
            <a:r>
              <a:rPr lang="en-US" sz="1800" dirty="0" smtClean="0"/>
              <a:t>)</a:t>
            </a:r>
            <a:endParaRPr lang="en-US" sz="1800" dirty="0"/>
          </a:p>
          <a:p>
            <a:pPr marL="1428750" lvl="2" indent="-285750">
              <a:buFont typeface="Arial" panose="020B0604020202020204" pitchFamily="34" charset="0"/>
              <a:buChar char="•"/>
            </a:pPr>
            <a:r>
              <a:rPr lang="en-US" sz="1800" dirty="0"/>
              <a:t>Hepatitis B (HBV</a:t>
            </a:r>
            <a:r>
              <a:rPr lang="en-US" sz="1800" dirty="0" smtClean="0"/>
              <a:t>)</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62200"/>
            <a:ext cx="279206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77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Hygiene</a:t>
            </a:r>
            <a:endParaRPr lang="en-US" dirty="0"/>
          </a:p>
        </p:txBody>
      </p:sp>
      <p:sp>
        <p:nvSpPr>
          <p:cNvPr id="3" name="Content Placeholder 2"/>
          <p:cNvSpPr>
            <a:spLocks noGrp="1"/>
          </p:cNvSpPr>
          <p:nvPr>
            <p:ph idx="1"/>
          </p:nvPr>
        </p:nvSpPr>
        <p:spPr>
          <a:xfrm>
            <a:off x="609600" y="1447800"/>
            <a:ext cx="7620000" cy="4525963"/>
          </a:xfrm>
        </p:spPr>
        <p:txBody>
          <a:bodyPr>
            <a:normAutofit/>
          </a:bodyPr>
          <a:lstStyle/>
          <a:p>
            <a:pPr marL="342900" indent="-342900">
              <a:buFont typeface="Arial" panose="020B0604020202020204" pitchFamily="34" charset="0"/>
              <a:buChar char="•"/>
            </a:pPr>
            <a:r>
              <a:rPr lang="en-US" sz="2400" b="0" dirty="0">
                <a:solidFill>
                  <a:srgbClr val="5F5F5F"/>
                </a:solidFill>
              </a:rPr>
              <a:t>Do not eat, drink, smoke, chew </a:t>
            </a:r>
            <a:r>
              <a:rPr lang="en-US" sz="2400" b="0" dirty="0" smtClean="0">
                <a:solidFill>
                  <a:srgbClr val="5F5F5F"/>
                </a:solidFill>
              </a:rPr>
              <a:t>gum, apply </a:t>
            </a:r>
            <a:r>
              <a:rPr lang="en-US" sz="2400" b="0" dirty="0">
                <a:solidFill>
                  <a:srgbClr val="5F5F5F"/>
                </a:solidFill>
              </a:rPr>
              <a:t>cosmetics, or remove/insert contact lenses while in the laboratory</a:t>
            </a:r>
          </a:p>
          <a:p>
            <a:pPr marL="342900" indent="-342900">
              <a:buFont typeface="Arial" panose="020B0604020202020204" pitchFamily="34" charset="0"/>
              <a:buChar char="•"/>
            </a:pPr>
            <a:r>
              <a:rPr lang="en-US" sz="2400" b="0" dirty="0">
                <a:solidFill>
                  <a:srgbClr val="5F5F5F"/>
                </a:solidFill>
              </a:rPr>
              <a:t>Do not store food or beverages in the lab or in chemical </a:t>
            </a:r>
            <a:r>
              <a:rPr lang="en-US" sz="2400" b="0" dirty="0" smtClean="0">
                <a:solidFill>
                  <a:srgbClr val="5F5F5F"/>
                </a:solidFill>
              </a:rPr>
              <a:t>refrigerators</a:t>
            </a:r>
            <a:endParaRPr lang="en-US" sz="2400" b="0" dirty="0">
              <a:solidFill>
                <a:srgbClr val="5F5F5F"/>
              </a:solidFill>
            </a:endParaRPr>
          </a:p>
          <a:p>
            <a:pPr marL="342900" indent="-342900">
              <a:buFont typeface="Arial" panose="020B0604020202020204" pitchFamily="34" charset="0"/>
              <a:buChar char="•"/>
            </a:pPr>
            <a:r>
              <a:rPr lang="en-US" sz="2400" b="0" dirty="0" smtClean="0">
                <a:solidFill>
                  <a:srgbClr val="5F5F5F"/>
                </a:solidFill>
              </a:rPr>
              <a:t>Restrain </a:t>
            </a:r>
            <a:r>
              <a:rPr lang="en-US" sz="2400" b="0" dirty="0">
                <a:solidFill>
                  <a:srgbClr val="5F5F5F"/>
                </a:solidFill>
              </a:rPr>
              <a:t>hair when working with hazardous materials</a:t>
            </a:r>
          </a:p>
          <a:p>
            <a:pPr marL="342900" indent="-342900">
              <a:buFont typeface="Arial" panose="020B0604020202020204" pitchFamily="34" charset="0"/>
              <a:buChar char="•"/>
            </a:pPr>
            <a:r>
              <a:rPr lang="en-US" sz="2400" b="0" dirty="0">
                <a:solidFill>
                  <a:srgbClr val="5F5F5F"/>
                </a:solidFill>
              </a:rPr>
              <a:t>Remove protective clothing </a:t>
            </a:r>
            <a:r>
              <a:rPr lang="en-US" sz="2400" b="0" dirty="0" smtClean="0">
                <a:solidFill>
                  <a:srgbClr val="5F5F5F"/>
                </a:solidFill>
              </a:rPr>
              <a:t>(PPE) before leaving the lab</a:t>
            </a:r>
          </a:p>
          <a:p>
            <a:pPr marL="342900" indent="-342900">
              <a:buFont typeface="Arial" panose="020B0604020202020204" pitchFamily="34" charset="0"/>
              <a:buChar char="•"/>
            </a:pPr>
            <a:r>
              <a:rPr lang="en-US" sz="2400" b="0" dirty="0" smtClean="0">
                <a:solidFill>
                  <a:srgbClr val="5F5F5F"/>
                </a:solidFill>
              </a:rPr>
              <a:t>Adhere to laboratory clothing guidelines</a:t>
            </a:r>
            <a:endParaRPr lang="en-US" sz="2400" b="0" dirty="0">
              <a:solidFill>
                <a:srgbClr val="5F5F5F"/>
              </a:solidFill>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8200"/>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05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Handwashing</a:t>
            </a:r>
            <a:endParaRPr lang="en-US" dirty="0"/>
          </a:p>
        </p:txBody>
      </p:sp>
      <p:sp>
        <p:nvSpPr>
          <p:cNvPr id="3" name="Content Placeholder 2"/>
          <p:cNvSpPr>
            <a:spLocks noGrp="1"/>
          </p:cNvSpPr>
          <p:nvPr>
            <p:ph idx="1"/>
          </p:nvPr>
        </p:nvSpPr>
        <p:spPr/>
        <p:txBody>
          <a:bodyPr/>
          <a:lstStyle/>
          <a:p>
            <a:r>
              <a:rPr lang="en-US" sz="2400" dirty="0" smtClean="0"/>
              <a:t>Wash hands :</a:t>
            </a:r>
          </a:p>
          <a:p>
            <a:pPr marL="457200" lvl="1" indent="-342900">
              <a:buFont typeface="Arial" panose="020B0604020202020204" pitchFamily="34" charset="0"/>
              <a:buChar char="•"/>
            </a:pPr>
            <a:r>
              <a:rPr lang="en-US" sz="2000" dirty="0" smtClean="0"/>
              <a:t>After removal of gloves or other protection equipment</a:t>
            </a:r>
          </a:p>
          <a:p>
            <a:pPr marL="457200" lvl="1" indent="-342900">
              <a:buFont typeface="Arial" panose="020B0604020202020204" pitchFamily="34" charset="0"/>
              <a:buChar char="•"/>
            </a:pPr>
            <a:r>
              <a:rPr lang="en-US" sz="2000" dirty="0" smtClean="0"/>
              <a:t>When visibly contaminated with blood, body fluids, or bodily tissue</a:t>
            </a:r>
          </a:p>
          <a:p>
            <a:pPr marL="457200" lvl="1" indent="-342900">
              <a:buFont typeface="Arial" panose="020B0604020202020204" pitchFamily="34" charset="0"/>
              <a:buChar char="•"/>
            </a:pPr>
            <a:r>
              <a:rPr lang="en-US" sz="2000" dirty="0" smtClean="0"/>
              <a:t>Before leaving the work area.</a:t>
            </a:r>
          </a:p>
          <a:p>
            <a:pPr marL="457200" lvl="1" indent="-342900">
              <a:buFont typeface="Arial" panose="020B0604020202020204" pitchFamily="34" charset="0"/>
              <a:buChar char="•"/>
            </a:pPr>
            <a:r>
              <a:rPr lang="en-US" sz="2000" dirty="0" smtClean="0"/>
              <a:t>Before donning personal protective equipment (PPE)</a:t>
            </a:r>
          </a:p>
          <a:p>
            <a:pPr lvl="1"/>
            <a:endParaRPr lang="en-US" dirty="0" smtClean="0"/>
          </a:p>
          <a:p>
            <a:pPr lvl="1"/>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033" y="3874738"/>
            <a:ext cx="2965493"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4895" y="4114800"/>
            <a:ext cx="5410200" cy="1200329"/>
          </a:xfrm>
          <a:prstGeom prst="rect">
            <a:avLst/>
          </a:prstGeom>
          <a:solidFill>
            <a:srgbClr val="E8941A"/>
          </a:solidFill>
          <a:ln>
            <a:solidFill>
              <a:schemeClr val="accent1"/>
            </a:solidFill>
          </a:ln>
        </p:spPr>
        <p:txBody>
          <a:bodyPr wrap="square" rtlCol="0">
            <a:spAutoFit/>
          </a:bodyPr>
          <a:lstStyle/>
          <a:p>
            <a:pPr algn="ctr"/>
            <a:r>
              <a:rPr lang="en-US" dirty="0" err="1" smtClean="0">
                <a:solidFill>
                  <a:schemeClr val="accent3"/>
                </a:solidFill>
              </a:rPr>
              <a:t>Handwashing</a:t>
            </a:r>
            <a:r>
              <a:rPr lang="en-US" dirty="0" smtClean="0">
                <a:solidFill>
                  <a:schemeClr val="accent3"/>
                </a:solidFill>
              </a:rPr>
              <a:t> is the single-most effective means of preventing the spread of infectious disease. </a:t>
            </a:r>
            <a:endParaRPr lang="en-US" dirty="0">
              <a:solidFill>
                <a:schemeClr val="accent3"/>
              </a:solidFill>
            </a:endParaRPr>
          </a:p>
        </p:txBody>
      </p:sp>
    </p:spTree>
    <p:extLst>
      <p:ext uri="{BB962C8B-B14F-4D97-AF65-F5344CB8AC3E}">
        <p14:creationId xmlns:p14="http://schemas.microsoft.com/office/powerpoint/2010/main" val="42644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dirty="0" smtClean="0"/>
              <a:t>Personal Protective Equipment (PPE)</a:t>
            </a:r>
            <a:endParaRPr lang="en-US" dirty="0"/>
          </a:p>
        </p:txBody>
      </p:sp>
      <p:sp>
        <p:nvSpPr>
          <p:cNvPr id="3" name="Content Placeholder 2"/>
          <p:cNvSpPr>
            <a:spLocks noGrp="1"/>
          </p:cNvSpPr>
          <p:nvPr>
            <p:ph idx="1"/>
          </p:nvPr>
        </p:nvSpPr>
        <p:spPr>
          <a:xfrm>
            <a:off x="630269" y="1447800"/>
            <a:ext cx="7620000" cy="4525963"/>
          </a:xfrm>
        </p:spPr>
        <p:txBody>
          <a:bodyPr/>
          <a:lstStyle/>
          <a:p>
            <a:r>
              <a:rPr lang="en-US" sz="2400" dirty="0" smtClean="0"/>
              <a:t>PPE includes:</a:t>
            </a:r>
          </a:p>
          <a:p>
            <a:pPr marL="457200" lvl="1" indent="-342900">
              <a:buFont typeface="Arial" panose="020B0604020202020204" pitchFamily="34" charset="0"/>
              <a:buChar char="•"/>
            </a:pPr>
            <a:r>
              <a:rPr lang="en-US" sz="2400" dirty="0" smtClean="0"/>
              <a:t>Gloves</a:t>
            </a:r>
          </a:p>
          <a:p>
            <a:pPr marL="457200" lvl="1" indent="-342900">
              <a:buFont typeface="Arial" panose="020B0604020202020204" pitchFamily="34" charset="0"/>
              <a:buChar char="•"/>
            </a:pPr>
            <a:r>
              <a:rPr lang="en-US" sz="2400" dirty="0" smtClean="0"/>
              <a:t>Lab coats</a:t>
            </a:r>
          </a:p>
          <a:p>
            <a:pPr marL="457200" lvl="1" indent="-342900">
              <a:buFont typeface="Arial" panose="020B0604020202020204" pitchFamily="34" charset="0"/>
              <a:buChar char="•"/>
            </a:pPr>
            <a:r>
              <a:rPr lang="en-US" sz="2400" dirty="0" smtClean="0"/>
              <a:t>Safety glasses</a:t>
            </a:r>
          </a:p>
          <a:p>
            <a:pPr marL="457200" lvl="1" indent="-342900">
              <a:buFont typeface="Arial" panose="020B0604020202020204" pitchFamily="34" charset="0"/>
              <a:buChar char="•"/>
            </a:pPr>
            <a:r>
              <a:rPr lang="en-US" sz="2400" dirty="0" smtClean="0"/>
              <a:t>Face shields</a:t>
            </a:r>
          </a:p>
          <a:p>
            <a:pPr marL="457200" lvl="1" indent="-342900">
              <a:buFont typeface="Arial" panose="020B0604020202020204" pitchFamily="34" charset="0"/>
              <a:buChar char="•"/>
            </a:pPr>
            <a:r>
              <a:rPr lang="en-US" sz="2400" dirty="0" smtClean="0"/>
              <a:t>Other items worn on the body as barrier protection</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3311899" cy="24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5311" y="4191000"/>
            <a:ext cx="7772400" cy="1384995"/>
          </a:xfrm>
          <a:prstGeom prst="rect">
            <a:avLst/>
          </a:prstGeom>
          <a:solidFill>
            <a:srgbClr val="E8941A"/>
          </a:solidFill>
          <a:ln>
            <a:solidFill>
              <a:schemeClr val="accent1"/>
            </a:solidFill>
          </a:ln>
        </p:spPr>
        <p:txBody>
          <a:bodyPr wrap="square" rtlCol="0">
            <a:spAutoFit/>
          </a:bodyPr>
          <a:lstStyle/>
          <a:p>
            <a:pPr algn="l"/>
            <a:r>
              <a:rPr lang="en-US" sz="2800" dirty="0" smtClean="0">
                <a:solidFill>
                  <a:srgbClr val="006225"/>
                </a:solidFill>
              </a:rPr>
              <a:t>PPE creates a ‘barrier’ to protect skin, respiratory, and mucous membranes from contamination. </a:t>
            </a:r>
            <a:endParaRPr lang="en-US" sz="2800" dirty="0">
              <a:solidFill>
                <a:srgbClr val="006225"/>
              </a:solidFill>
            </a:endParaRPr>
          </a:p>
        </p:txBody>
      </p:sp>
      <p:sp>
        <p:nvSpPr>
          <p:cNvPr id="5" name="TextBox 4"/>
          <p:cNvSpPr txBox="1"/>
          <p:nvPr/>
        </p:nvSpPr>
        <p:spPr>
          <a:xfrm>
            <a:off x="733778" y="5715000"/>
            <a:ext cx="7641516" cy="461665"/>
          </a:xfrm>
          <a:prstGeom prst="rect">
            <a:avLst/>
          </a:prstGeom>
          <a:noFill/>
        </p:spPr>
        <p:txBody>
          <a:bodyPr wrap="square" rtlCol="0">
            <a:spAutoFit/>
          </a:bodyPr>
          <a:lstStyle/>
          <a:p>
            <a:pPr algn="l"/>
            <a:r>
              <a:rPr lang="en-US" b="0" dirty="0" smtClean="0">
                <a:solidFill>
                  <a:srgbClr val="5F5F5F"/>
                </a:solidFill>
              </a:rPr>
              <a:t>Let’s look at some of the different types of PPE!</a:t>
            </a:r>
            <a:endParaRPr lang="en-US" b="0" dirty="0">
              <a:solidFill>
                <a:srgbClr val="5F5F5F"/>
              </a:solidFill>
            </a:endParaRPr>
          </a:p>
        </p:txBody>
      </p:sp>
    </p:spTree>
    <p:extLst>
      <p:ext uri="{BB962C8B-B14F-4D97-AF65-F5344CB8AC3E}">
        <p14:creationId xmlns:p14="http://schemas.microsoft.com/office/powerpoint/2010/main" val="322828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Gloves</a:t>
            </a:r>
            <a:endParaRPr lang="en-US" dirty="0"/>
          </a:p>
        </p:txBody>
      </p:sp>
      <p:sp>
        <p:nvSpPr>
          <p:cNvPr id="3" name="Content Placeholder 2"/>
          <p:cNvSpPr>
            <a:spLocks noGrp="1"/>
          </p:cNvSpPr>
          <p:nvPr>
            <p:ph idx="1"/>
          </p:nvPr>
        </p:nvSpPr>
        <p:spPr/>
        <p:txBody>
          <a:bodyPr/>
          <a:lstStyle/>
          <a:p>
            <a:r>
              <a:rPr lang="en-US" sz="2400" b="0" dirty="0" smtClean="0"/>
              <a:t>Laboratory professionals are required to wear gloves anytime contamination of the hands can occur.</a:t>
            </a:r>
          </a:p>
          <a:p>
            <a:endParaRPr lang="en-US" sz="2400" b="0" dirty="0" smtClean="0"/>
          </a:p>
          <a:p>
            <a:endParaRPr lang="en-US" sz="2400" b="0" dirty="0"/>
          </a:p>
          <a:p>
            <a:endParaRPr lang="en-US" sz="2400" b="0" dirty="0" smtClean="0"/>
          </a:p>
          <a:p>
            <a:r>
              <a:rPr lang="en-US" sz="2400" b="0" dirty="0" smtClean="0"/>
              <a:t>Gloves must be:</a:t>
            </a:r>
          </a:p>
          <a:p>
            <a:pPr marL="400050" lvl="1" indent="-285750">
              <a:buFont typeface="Arial" panose="020B0604020202020204" pitchFamily="34" charset="0"/>
              <a:buChar char="•"/>
            </a:pPr>
            <a:r>
              <a:rPr lang="en-US" sz="2000" dirty="0" smtClean="0"/>
              <a:t>Comfortably fitted without restricting motion</a:t>
            </a:r>
          </a:p>
          <a:p>
            <a:pPr marL="400050" lvl="1" indent="-285750">
              <a:buFont typeface="Arial" panose="020B0604020202020204" pitchFamily="34" charset="0"/>
              <a:buChar char="•"/>
            </a:pPr>
            <a:r>
              <a:rPr lang="en-US" sz="2000" dirty="0" smtClean="0"/>
              <a:t>Replaced immediately when torn or contaminated</a:t>
            </a:r>
          </a:p>
          <a:p>
            <a:pPr marL="400050" lvl="1" indent="-285750">
              <a:buFont typeface="Arial" panose="020B0604020202020204" pitchFamily="34" charset="0"/>
              <a:buChar char="•"/>
            </a:pPr>
            <a:r>
              <a:rPr lang="en-US" sz="2000" dirty="0" smtClean="0"/>
              <a:t>For single-use only (may not be washed and reused)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44044"/>
            <a:ext cx="2133600" cy="189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79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Lab Coats</a:t>
            </a:r>
            <a:endParaRPr lang="en-US" dirty="0"/>
          </a:p>
        </p:txBody>
      </p:sp>
      <p:sp>
        <p:nvSpPr>
          <p:cNvPr id="3" name="Content Placeholder 2"/>
          <p:cNvSpPr>
            <a:spLocks noGrp="1"/>
          </p:cNvSpPr>
          <p:nvPr>
            <p:ph idx="1"/>
          </p:nvPr>
        </p:nvSpPr>
        <p:spPr>
          <a:xfrm>
            <a:off x="609600" y="1424334"/>
            <a:ext cx="7620000" cy="4525963"/>
          </a:xfrm>
        </p:spPr>
        <p:txBody>
          <a:bodyPr>
            <a:normAutofit/>
          </a:bodyPr>
          <a:lstStyle/>
          <a:p>
            <a:r>
              <a:rPr lang="en-US" sz="2400" b="0" dirty="0"/>
              <a:t>Wearing a fluid-resistant lab coat is required whenever </a:t>
            </a:r>
            <a:r>
              <a:rPr lang="en-US" sz="2400" b="0" dirty="0" smtClean="0"/>
              <a:t>working near:</a:t>
            </a:r>
            <a:endParaRPr lang="en-US" sz="2400" b="0" dirty="0"/>
          </a:p>
          <a:p>
            <a:pPr lvl="1"/>
            <a:r>
              <a:rPr lang="en-US" sz="2000" dirty="0"/>
              <a:t>B</a:t>
            </a:r>
            <a:r>
              <a:rPr lang="en-US" sz="2000" dirty="0" smtClean="0"/>
              <a:t>lood </a:t>
            </a:r>
            <a:endParaRPr lang="en-US" sz="2000" dirty="0"/>
          </a:p>
          <a:p>
            <a:pPr lvl="1"/>
            <a:r>
              <a:rPr lang="en-US" sz="2000" dirty="0" smtClean="0"/>
              <a:t>Body fluids</a:t>
            </a:r>
          </a:p>
          <a:p>
            <a:pPr lvl="1"/>
            <a:r>
              <a:rPr lang="en-US" sz="2000" dirty="0" smtClean="0"/>
              <a:t>Fresh tissue</a:t>
            </a:r>
          </a:p>
          <a:p>
            <a:endParaRPr lang="en-US" dirty="0" smtClean="0"/>
          </a:p>
          <a:p>
            <a:r>
              <a:rPr lang="en-US" sz="2400" b="0" dirty="0" smtClean="0"/>
              <a:t>Lab </a:t>
            </a:r>
            <a:r>
              <a:rPr lang="en-US" sz="2400" b="0" dirty="0"/>
              <a:t>coats are disposable, but may be reused for several days if not soiled</a:t>
            </a:r>
            <a:r>
              <a:rPr lang="en-US" sz="2400" b="0" dirty="0" smtClean="0"/>
              <a:t>.</a:t>
            </a:r>
            <a:endParaRPr lang="en-US" sz="2400" b="0" dirty="0"/>
          </a:p>
        </p:txBody>
      </p:sp>
      <p:sp>
        <p:nvSpPr>
          <p:cNvPr id="4" name="TextBox 3"/>
          <p:cNvSpPr txBox="1"/>
          <p:nvPr/>
        </p:nvSpPr>
        <p:spPr>
          <a:xfrm>
            <a:off x="3352800" y="4953000"/>
            <a:ext cx="5257800" cy="830997"/>
          </a:xfrm>
          <a:prstGeom prst="rect">
            <a:avLst/>
          </a:prstGeom>
          <a:solidFill>
            <a:srgbClr val="007C85"/>
          </a:solidFill>
          <a:ln>
            <a:solidFill>
              <a:schemeClr val="accent1"/>
            </a:solidFill>
          </a:ln>
        </p:spPr>
        <p:txBody>
          <a:bodyPr wrap="square" rtlCol="0">
            <a:spAutoFit/>
          </a:bodyPr>
          <a:lstStyle/>
          <a:p>
            <a:pPr algn="l"/>
            <a:r>
              <a:rPr lang="en-US" b="0" dirty="0" smtClean="0">
                <a:solidFill>
                  <a:schemeClr val="accent3"/>
                </a:solidFill>
              </a:rPr>
              <a:t>Dispose of lab coat immediately if soiled with biohazardous material.</a:t>
            </a:r>
            <a:endParaRPr lang="en-US" b="0" dirty="0">
              <a:solidFill>
                <a:schemeClr val="accent3"/>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419600"/>
            <a:ext cx="1321546" cy="209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52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PPE: Safety Glasses &amp; Face Shields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b="0" dirty="0" smtClean="0">
                <a:solidFill>
                  <a:srgbClr val="5F5F5F"/>
                </a:solidFill>
              </a:rPr>
              <a:t>Face protection is used during procedures that are likely to generate droplets of blood or other body fluids.</a:t>
            </a:r>
          </a:p>
          <a:p>
            <a:pPr marL="342900" indent="-342900">
              <a:buFont typeface="Arial" panose="020B0604020202020204" pitchFamily="34" charset="0"/>
              <a:buChar char="•"/>
            </a:pPr>
            <a:r>
              <a:rPr lang="en-US" sz="2400" b="0" dirty="0" smtClean="0">
                <a:solidFill>
                  <a:srgbClr val="5F5F5F"/>
                </a:solidFill>
              </a:rPr>
              <a:t>Used to prevent exposure to the mouth, nose, and eyes</a:t>
            </a:r>
            <a:endParaRPr lang="en-US" sz="2400" b="0" dirty="0">
              <a:solidFill>
                <a:srgbClr val="5F5F5F"/>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202"/>
            <a:ext cx="3461326" cy="227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41048"/>
            <a:ext cx="2809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23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342900" indent="-342900">
              <a:buFont typeface="Arial" panose="020B0604020202020204" pitchFamily="34" charset="0"/>
              <a:buChar char="•"/>
            </a:pPr>
            <a:r>
              <a:rPr lang="en-US" sz="2400" b="0" dirty="0">
                <a:solidFill>
                  <a:schemeClr val="bg2">
                    <a:lumMod val="75000"/>
                  </a:schemeClr>
                </a:solidFill>
              </a:rPr>
              <a:t>Compare physical and health hazards</a:t>
            </a:r>
          </a:p>
          <a:p>
            <a:pPr marL="342900" indent="-342900">
              <a:buFont typeface="Arial" panose="020B0604020202020204" pitchFamily="34" charset="0"/>
              <a:buChar char="•"/>
            </a:pPr>
            <a:r>
              <a:rPr lang="en-US" sz="2400" b="0" dirty="0" smtClean="0">
                <a:solidFill>
                  <a:schemeClr val="bg2">
                    <a:lumMod val="75000"/>
                  </a:schemeClr>
                </a:solidFill>
              </a:rPr>
              <a:t>Identify how </a:t>
            </a:r>
            <a:r>
              <a:rPr lang="en-US" sz="2400" b="0" dirty="0" err="1" smtClean="0">
                <a:solidFill>
                  <a:schemeClr val="bg2">
                    <a:lumMod val="75000"/>
                  </a:schemeClr>
                </a:solidFill>
              </a:rPr>
              <a:t>bloodborne</a:t>
            </a:r>
            <a:r>
              <a:rPr lang="en-US" sz="2400" b="0" dirty="0" smtClean="0">
                <a:solidFill>
                  <a:schemeClr val="bg2">
                    <a:lumMod val="75000"/>
                  </a:schemeClr>
                </a:solidFill>
              </a:rPr>
              <a:t> pathogens are transmitted </a:t>
            </a:r>
          </a:p>
          <a:p>
            <a:pPr marL="342900" indent="-342900">
              <a:buFont typeface="Arial" panose="020B0604020202020204" pitchFamily="34" charset="0"/>
              <a:buChar char="•"/>
            </a:pPr>
            <a:r>
              <a:rPr lang="en-US" sz="2400" b="0" dirty="0" smtClean="0">
                <a:solidFill>
                  <a:schemeClr val="bg2">
                    <a:lumMod val="75000"/>
                  </a:schemeClr>
                </a:solidFill>
              </a:rPr>
              <a:t>Explain the importance of personal hygiene, </a:t>
            </a:r>
            <a:r>
              <a:rPr lang="en-US" sz="2400" b="0" dirty="0" err="1" smtClean="0">
                <a:solidFill>
                  <a:schemeClr val="bg2">
                    <a:lumMod val="75000"/>
                  </a:schemeClr>
                </a:solidFill>
              </a:rPr>
              <a:t>handwashing</a:t>
            </a:r>
            <a:r>
              <a:rPr lang="en-US" sz="2400" b="0" dirty="0" smtClean="0">
                <a:solidFill>
                  <a:schemeClr val="bg2">
                    <a:lumMod val="75000"/>
                  </a:schemeClr>
                </a:solidFill>
              </a:rPr>
              <a:t>, and PPE in avoiding exposure to biohazard</a:t>
            </a:r>
          </a:p>
          <a:p>
            <a:pPr marL="342900" indent="-342900">
              <a:buFont typeface="Arial" panose="020B0604020202020204" pitchFamily="34" charset="0"/>
              <a:buChar char="•"/>
            </a:pPr>
            <a:r>
              <a:rPr lang="en-US" sz="2400" b="0" dirty="0" smtClean="0">
                <a:solidFill>
                  <a:schemeClr val="bg2">
                    <a:lumMod val="75000"/>
                  </a:schemeClr>
                </a:solidFill>
              </a:rPr>
              <a:t>Discuss the different components of PPE</a:t>
            </a:r>
          </a:p>
          <a:p>
            <a:pPr marL="342900" indent="-342900">
              <a:buFont typeface="Arial" panose="020B0604020202020204" pitchFamily="34" charset="0"/>
              <a:buChar char="•"/>
            </a:pPr>
            <a:r>
              <a:rPr lang="en-US" sz="2400" b="0" dirty="0" smtClean="0">
                <a:solidFill>
                  <a:schemeClr val="bg2">
                    <a:lumMod val="75000"/>
                  </a:schemeClr>
                </a:solidFill>
              </a:rPr>
              <a:t>Discuss the purpose of engineering controls</a:t>
            </a:r>
          </a:p>
          <a:p>
            <a:pPr marL="342900" indent="-342900">
              <a:buFont typeface="Arial" panose="020B0604020202020204" pitchFamily="34" charset="0"/>
              <a:buChar char="•"/>
            </a:pPr>
            <a:r>
              <a:rPr lang="en-US" sz="2400" b="0" dirty="0" smtClean="0">
                <a:solidFill>
                  <a:schemeClr val="bg2">
                    <a:lumMod val="75000"/>
                  </a:schemeClr>
                </a:solidFill>
              </a:rPr>
              <a:t>Identify the safety measures available in the laboratory</a:t>
            </a:r>
          </a:p>
          <a:p>
            <a:pPr marL="342900" indent="-342900">
              <a:buFont typeface="Arial" panose="020B0604020202020204" pitchFamily="34" charset="0"/>
              <a:buChar char="•"/>
            </a:pPr>
            <a:r>
              <a:rPr lang="en-US" sz="2400" b="0" dirty="0" smtClean="0">
                <a:solidFill>
                  <a:schemeClr val="bg2">
                    <a:lumMod val="75000"/>
                  </a:schemeClr>
                </a:solidFill>
              </a:rPr>
              <a:t>Describe the proper response to an injury on duty</a:t>
            </a:r>
          </a:p>
          <a:p>
            <a:pPr marL="342900" indent="-342900">
              <a:buFont typeface="Arial" panose="020B0604020202020204" pitchFamily="34" charset="0"/>
              <a:buChar char="•"/>
            </a:pPr>
            <a:r>
              <a:rPr lang="en-US" sz="2400" b="0" dirty="0" smtClean="0">
                <a:solidFill>
                  <a:schemeClr val="bg2">
                    <a:lumMod val="75000"/>
                  </a:schemeClr>
                </a:solidFill>
              </a:rPr>
              <a:t>Summarize the safe use of centrifuges</a:t>
            </a:r>
          </a:p>
        </p:txBody>
      </p:sp>
    </p:spTree>
    <p:extLst>
      <p:ext uri="{BB962C8B-B14F-4D97-AF65-F5344CB8AC3E}">
        <p14:creationId xmlns:p14="http://schemas.microsoft.com/office/powerpoint/2010/main" val="154386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a:xfrm>
            <a:off x="457200" y="1676400"/>
            <a:ext cx="8229600" cy="4389120"/>
          </a:xfrm>
        </p:spPr>
        <p:txBody>
          <a:bodyPr>
            <a:normAutofit fontScale="92500" lnSpcReduction="10000"/>
          </a:bodyPr>
          <a:lstStyle/>
          <a:p>
            <a:pPr marL="342900" indent="-342900">
              <a:buFont typeface="Arial" panose="020B0604020202020204" pitchFamily="34" charset="0"/>
              <a:buChar char="•"/>
            </a:pPr>
            <a:r>
              <a:rPr lang="en-US" sz="2400" b="0" dirty="0" smtClean="0"/>
              <a:t>The good news is - PPE is </a:t>
            </a:r>
            <a:r>
              <a:rPr lang="en-US" sz="2400" b="0" u="sng" dirty="0" smtClean="0">
                <a:solidFill>
                  <a:srgbClr val="7030A0"/>
                </a:solidFill>
              </a:rPr>
              <a:t>NOT</a:t>
            </a:r>
            <a:r>
              <a:rPr lang="en-US" sz="2400" b="0" dirty="0" smtClean="0"/>
              <a:t> the only protective barrier!</a:t>
            </a:r>
          </a:p>
          <a:p>
            <a:pPr marL="342900" indent="-342900">
              <a:buFont typeface="Arial" panose="020B0604020202020204" pitchFamily="34" charset="0"/>
              <a:buChar char="•"/>
            </a:pPr>
            <a:r>
              <a:rPr lang="en-US" sz="2400" b="0" dirty="0" smtClean="0">
                <a:solidFill>
                  <a:srgbClr val="5F5F5F"/>
                </a:solidFill>
              </a:rPr>
              <a:t>Engineering </a:t>
            </a:r>
            <a:r>
              <a:rPr lang="en-US" sz="2400" b="0" dirty="0">
                <a:solidFill>
                  <a:srgbClr val="5F5F5F"/>
                </a:solidFill>
              </a:rPr>
              <a:t>controls are also used as barrier </a:t>
            </a:r>
            <a:r>
              <a:rPr lang="en-US" sz="2400" b="0" dirty="0" smtClean="0">
                <a:solidFill>
                  <a:srgbClr val="5F5F5F"/>
                </a:solidFill>
              </a:rPr>
              <a:t>protection </a:t>
            </a:r>
            <a:r>
              <a:rPr lang="en-US" sz="2400" b="0" dirty="0">
                <a:solidFill>
                  <a:srgbClr val="5F5F5F"/>
                </a:solidFill>
              </a:rPr>
              <a:t>and </a:t>
            </a:r>
            <a:r>
              <a:rPr lang="en-US" sz="2400" b="0" dirty="0" smtClean="0">
                <a:solidFill>
                  <a:srgbClr val="5F5F5F"/>
                </a:solidFill>
              </a:rPr>
              <a:t>include:</a:t>
            </a:r>
          </a:p>
          <a:p>
            <a:pPr marL="1485900" lvl="2" indent="-342900">
              <a:buFont typeface="Arial" panose="020B0604020202020204" pitchFamily="34" charset="0"/>
              <a:buChar char="•"/>
            </a:pPr>
            <a:r>
              <a:rPr lang="en-US" sz="2200" dirty="0" smtClean="0"/>
              <a:t>Sharps </a:t>
            </a:r>
            <a:r>
              <a:rPr lang="en-US" sz="2200" dirty="0"/>
              <a:t>containers </a:t>
            </a:r>
          </a:p>
          <a:p>
            <a:pPr marL="1485900" lvl="2" indent="-342900">
              <a:buFont typeface="Arial" panose="020B0604020202020204" pitchFamily="34" charset="0"/>
              <a:buChar char="•"/>
            </a:pPr>
            <a:r>
              <a:rPr lang="en-US" sz="2200" dirty="0"/>
              <a:t>S</a:t>
            </a:r>
            <a:r>
              <a:rPr lang="en-US" sz="2200" dirty="0" smtClean="0"/>
              <a:t>afety </a:t>
            </a:r>
            <a:r>
              <a:rPr lang="en-US" sz="2200" dirty="0"/>
              <a:t>needles</a:t>
            </a:r>
          </a:p>
          <a:p>
            <a:pPr marL="1485900" lvl="2" indent="-342900">
              <a:buFont typeface="Arial" panose="020B0604020202020204" pitchFamily="34" charset="0"/>
              <a:buChar char="•"/>
            </a:pPr>
            <a:r>
              <a:rPr lang="en-US" sz="2200" dirty="0"/>
              <a:t>B</a:t>
            </a:r>
            <a:r>
              <a:rPr lang="en-US" sz="2200" dirty="0" smtClean="0"/>
              <a:t>iological </a:t>
            </a:r>
            <a:r>
              <a:rPr lang="en-US" sz="2200" dirty="0"/>
              <a:t>safety cabinets (BSC)</a:t>
            </a:r>
          </a:p>
          <a:p>
            <a:pPr marL="1485900" lvl="2" indent="-342900">
              <a:buFont typeface="Arial" panose="020B0604020202020204" pitchFamily="34" charset="0"/>
              <a:buChar char="•"/>
            </a:pPr>
            <a:r>
              <a:rPr lang="en-US" sz="2200" dirty="0"/>
              <a:t>M</a:t>
            </a:r>
            <a:r>
              <a:rPr lang="en-US" sz="2200" dirty="0" smtClean="0"/>
              <a:t>echanical </a:t>
            </a:r>
            <a:r>
              <a:rPr lang="en-US" sz="2200" dirty="0"/>
              <a:t>pipettes</a:t>
            </a:r>
          </a:p>
          <a:p>
            <a:pPr marL="1485900" lvl="2" indent="-342900">
              <a:buFont typeface="Arial" panose="020B0604020202020204" pitchFamily="34" charset="0"/>
              <a:buChar char="•"/>
            </a:pPr>
            <a:r>
              <a:rPr lang="en-US" sz="2200" dirty="0"/>
              <a:t>M</a:t>
            </a:r>
            <a:r>
              <a:rPr lang="en-US" sz="2200" dirty="0" smtClean="0"/>
              <a:t>any </a:t>
            </a:r>
            <a:r>
              <a:rPr lang="en-US" sz="2200" dirty="0"/>
              <a:t>other items.</a:t>
            </a:r>
          </a:p>
          <a:p>
            <a:endParaRPr lang="en-US" sz="3000" dirty="0" smtClean="0"/>
          </a:p>
          <a:p>
            <a:endParaRPr lang="en-US" sz="3000" dirty="0" smtClean="0"/>
          </a:p>
          <a:p>
            <a:pPr marL="0" indent="0">
              <a:buNone/>
            </a:pPr>
            <a:r>
              <a:rPr lang="en-US" sz="3000" dirty="0" smtClean="0">
                <a:solidFill>
                  <a:srgbClr val="007C85"/>
                </a:solidFill>
              </a:rPr>
              <a:t>Let’s look at each engineering control in depth!</a:t>
            </a:r>
            <a:endParaRPr lang="en-US" sz="3000" dirty="0">
              <a:solidFill>
                <a:srgbClr val="007C85"/>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908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295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Container</a:t>
            </a:r>
            <a:endParaRPr lang="en-US" dirty="0"/>
          </a:p>
        </p:txBody>
      </p:sp>
      <p:sp>
        <p:nvSpPr>
          <p:cNvPr id="3" name="Content Placeholder 2"/>
          <p:cNvSpPr>
            <a:spLocks noGrp="1"/>
          </p:cNvSpPr>
          <p:nvPr>
            <p:ph idx="1"/>
          </p:nvPr>
        </p:nvSpPr>
        <p:spPr/>
        <p:txBody>
          <a:bodyPr/>
          <a:lstStyle/>
          <a:p>
            <a:r>
              <a:rPr lang="en-US" sz="2400" b="0" dirty="0">
                <a:solidFill>
                  <a:srgbClr val="5F5F5F"/>
                </a:solidFill>
              </a:rPr>
              <a:t>All </a:t>
            </a:r>
            <a:r>
              <a:rPr lang="en-US" sz="2400" b="0" dirty="0" smtClean="0">
                <a:solidFill>
                  <a:srgbClr val="5F5F5F"/>
                </a:solidFill>
              </a:rPr>
              <a:t>used sharps </a:t>
            </a:r>
            <a:r>
              <a:rPr lang="en-US" sz="2400" b="0" dirty="0">
                <a:solidFill>
                  <a:srgbClr val="5F5F5F"/>
                </a:solidFill>
              </a:rPr>
              <a:t>must be placed into a rigid, puncture and leak-resistant container that is also impervious to moisture.  The sharps container must be labeled either with “Biohazard” or “Infectious Waste”. </a:t>
            </a:r>
            <a:endParaRPr lang="en-US" sz="2400" b="0" dirty="0" smtClean="0">
              <a:solidFill>
                <a:srgbClr val="5F5F5F"/>
              </a:solidFill>
            </a:endParaRPr>
          </a:p>
          <a:p>
            <a:pPr marL="342900" indent="-342900">
              <a:buFont typeface="Arial" panose="020B0604020202020204" pitchFamily="34" charset="0"/>
              <a:buChar char="•"/>
            </a:pPr>
            <a:r>
              <a:rPr lang="en-US" sz="2400" b="0" dirty="0" smtClean="0"/>
              <a:t>Do </a:t>
            </a:r>
            <a:r>
              <a:rPr lang="en-US" sz="2400" b="0" dirty="0"/>
              <a:t>not over fill the sharps container</a:t>
            </a:r>
            <a:r>
              <a:rPr lang="en-US" sz="2400" b="0" dirty="0" smtClean="0"/>
              <a:t>.</a:t>
            </a:r>
          </a:p>
          <a:p>
            <a:pPr marL="400050" lvl="1" indent="-285750">
              <a:buFont typeface="Arial" panose="020B0604020202020204" pitchFamily="34" charset="0"/>
              <a:buChar char="•"/>
            </a:pPr>
            <a:r>
              <a:rPr lang="en-US" sz="2000" dirty="0" smtClean="0"/>
              <a:t>Seal when ¾ full.</a:t>
            </a:r>
          </a:p>
          <a:p>
            <a:pPr marL="342900" indent="-342900">
              <a:buFont typeface="Arial" panose="020B0604020202020204" pitchFamily="34" charset="0"/>
              <a:buChar char="•"/>
            </a:pPr>
            <a:r>
              <a:rPr lang="en-US" sz="2400" b="0" dirty="0" smtClean="0"/>
              <a:t>Examples of sharps are:</a:t>
            </a:r>
          </a:p>
          <a:p>
            <a:pPr marL="400050" lvl="1" indent="-285750">
              <a:buFont typeface="Arial" panose="020B0604020202020204" pitchFamily="34" charset="0"/>
              <a:buChar char="•"/>
            </a:pPr>
            <a:r>
              <a:rPr lang="en-US" sz="2000" dirty="0" smtClean="0"/>
              <a:t>Needles/syringes</a:t>
            </a:r>
          </a:p>
          <a:p>
            <a:pPr marL="400050" lvl="1" indent="-285750">
              <a:buFont typeface="Arial" panose="020B0604020202020204" pitchFamily="34" charset="0"/>
              <a:buChar char="•"/>
            </a:pPr>
            <a:r>
              <a:rPr lang="en-US" sz="2000" dirty="0" smtClean="0"/>
              <a:t>Scalpels</a:t>
            </a:r>
          </a:p>
          <a:p>
            <a:pPr marL="400050" lvl="1" indent="-285750">
              <a:buFont typeface="Arial" panose="020B0604020202020204" pitchFamily="34" charset="0"/>
              <a:buChar char="•"/>
            </a:pPr>
            <a:r>
              <a:rPr lang="en-US" sz="2000" dirty="0" smtClean="0"/>
              <a:t>Blades </a:t>
            </a:r>
            <a:endParaRPr lang="en-US" sz="2000" dirty="0"/>
          </a:p>
          <a:p>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2828925" cy="269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2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Needles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b="0" dirty="0" smtClean="0">
                <a:solidFill>
                  <a:srgbClr val="5F5F5F"/>
                </a:solidFill>
              </a:rPr>
              <a:t>In 2010, the </a:t>
            </a:r>
            <a:r>
              <a:rPr lang="en-US" sz="2400" b="0" i="1" dirty="0" err="1" smtClean="0">
                <a:solidFill>
                  <a:srgbClr val="5F5F5F"/>
                </a:solidFill>
              </a:rPr>
              <a:t>Needlestick</a:t>
            </a:r>
            <a:r>
              <a:rPr lang="en-US" sz="2400" b="0" i="1" dirty="0" smtClean="0">
                <a:solidFill>
                  <a:srgbClr val="5F5F5F"/>
                </a:solidFill>
              </a:rPr>
              <a:t> Safety and Prevention Act </a:t>
            </a:r>
            <a:r>
              <a:rPr lang="en-US" sz="2400" b="0" dirty="0" smtClean="0">
                <a:solidFill>
                  <a:srgbClr val="5F5F5F"/>
                </a:solidFill>
              </a:rPr>
              <a:t>improved protection against injuries that expose laboratory workers to potentially deadly blood borne pathogens.  </a:t>
            </a:r>
          </a:p>
          <a:p>
            <a:pPr marL="342900" indent="-342900">
              <a:buFont typeface="Arial" panose="020B0604020202020204" pitchFamily="34" charset="0"/>
              <a:buChar char="•"/>
            </a:pPr>
            <a:endParaRPr lang="en-US" sz="2400" b="0" dirty="0" smtClean="0">
              <a:solidFill>
                <a:srgbClr val="5F5F5F"/>
              </a:solidFill>
            </a:endParaRPr>
          </a:p>
          <a:p>
            <a:pPr marL="342900" indent="-342900">
              <a:buFont typeface="Arial" panose="020B0604020202020204" pitchFamily="34" charset="0"/>
              <a:buChar char="•"/>
            </a:pPr>
            <a:r>
              <a:rPr lang="en-US" sz="2400" b="0" dirty="0" smtClean="0">
                <a:solidFill>
                  <a:srgbClr val="5F5F5F"/>
                </a:solidFill>
              </a:rPr>
              <a:t>Safety needles have a safety mechanism built into the device which protects workers from accidental </a:t>
            </a:r>
            <a:r>
              <a:rPr lang="en-US" sz="2400" b="0" dirty="0" err="1" smtClean="0">
                <a:solidFill>
                  <a:srgbClr val="5F5F5F"/>
                </a:solidFill>
              </a:rPr>
              <a:t>needlestick</a:t>
            </a:r>
            <a:r>
              <a:rPr lang="en-US" sz="2400" b="0" dirty="0" smtClean="0">
                <a:solidFill>
                  <a:srgbClr val="5F5F5F"/>
                </a:solidFill>
              </a:rPr>
              <a:t> injuries.</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648200"/>
            <a:ext cx="2113569" cy="18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5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Safety Cabinets (BSC)</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sz="2400" b="0" dirty="0">
                <a:solidFill>
                  <a:srgbClr val="5F5F5F"/>
                </a:solidFill>
              </a:rPr>
              <a:t>The biological safety cabinet (BSC) is used as a containment for infectious agents.  The BSC has a HEPA filter in the exhaust system to </a:t>
            </a:r>
            <a:r>
              <a:rPr lang="en-US" sz="2400" b="0" u="sng" dirty="0">
                <a:solidFill>
                  <a:srgbClr val="5F5F5F"/>
                </a:solidFill>
              </a:rPr>
              <a:t>protect the environment and yourself</a:t>
            </a:r>
            <a:r>
              <a:rPr lang="en-US" sz="2400" b="0" dirty="0">
                <a:solidFill>
                  <a:srgbClr val="5F5F5F"/>
                </a:solidFill>
              </a:rPr>
              <a:t>.  </a:t>
            </a:r>
          </a:p>
          <a:p>
            <a:r>
              <a:rPr lang="en-US" sz="2400" b="0" dirty="0">
                <a:solidFill>
                  <a:srgbClr val="5F5F5F"/>
                </a:solidFill>
              </a:rPr>
              <a:t>	</a:t>
            </a:r>
          </a:p>
          <a:p>
            <a:pPr marL="342900" indent="-342900">
              <a:buFont typeface="Arial" panose="020B0604020202020204" pitchFamily="34" charset="0"/>
              <a:buChar char="•"/>
            </a:pPr>
            <a:r>
              <a:rPr lang="en-US" sz="2400" b="0" dirty="0" smtClean="0">
                <a:solidFill>
                  <a:srgbClr val="006225"/>
                </a:solidFill>
              </a:rPr>
              <a:t>Considered the single most useful safety device in the microbiology laboratory</a:t>
            </a:r>
          </a:p>
          <a:p>
            <a:pPr marL="342900" indent="-342900">
              <a:buFont typeface="Arial" panose="020B0604020202020204" pitchFamily="34" charset="0"/>
              <a:buChar char="•"/>
            </a:pPr>
            <a:endParaRPr lang="en-US" sz="2400" b="0" dirty="0" smtClean="0">
              <a:solidFill>
                <a:srgbClr val="5F5F5F"/>
              </a:solidFill>
            </a:endParaRPr>
          </a:p>
          <a:p>
            <a:pPr marL="342900" indent="-342900">
              <a:buFont typeface="Arial" panose="020B0604020202020204" pitchFamily="34" charset="0"/>
              <a:buChar char="•"/>
            </a:pPr>
            <a:r>
              <a:rPr lang="en-US" sz="2400" b="0" dirty="0" smtClean="0">
                <a:solidFill>
                  <a:srgbClr val="5F5F5F"/>
                </a:solidFill>
              </a:rPr>
              <a:t>The </a:t>
            </a:r>
            <a:r>
              <a:rPr lang="en-US" sz="2400" b="0" dirty="0">
                <a:solidFill>
                  <a:srgbClr val="5F5F5F"/>
                </a:solidFill>
              </a:rPr>
              <a:t>(HEPA) filter is a high efficiency particulate air filter.  It is able to remove particles at a size of 0.3 </a:t>
            </a:r>
            <a:r>
              <a:rPr lang="en-US" sz="2400" b="0" dirty="0" smtClean="0">
                <a:solidFill>
                  <a:srgbClr val="5F5F5F"/>
                </a:solidFill>
              </a:rPr>
              <a:t>µm </a:t>
            </a:r>
            <a:r>
              <a:rPr lang="en-US" sz="2400" b="0" dirty="0">
                <a:solidFill>
                  <a:srgbClr val="5F5F5F"/>
                </a:solidFill>
              </a:rPr>
              <a:t>with an efficiency of 99.97%.  It is also able to remove both smaller and larger particles. </a:t>
            </a:r>
          </a:p>
          <a:p>
            <a:endParaRPr lang="en-US" dirty="0"/>
          </a:p>
        </p:txBody>
      </p:sp>
    </p:spTree>
    <p:extLst>
      <p:ext uri="{BB962C8B-B14F-4D97-AF65-F5344CB8AC3E}">
        <p14:creationId xmlns:p14="http://schemas.microsoft.com/office/powerpoint/2010/main" val="362211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Safety Cabinets (BSC)</a:t>
            </a:r>
          </a:p>
        </p:txBody>
      </p:sp>
      <p:sp>
        <p:nvSpPr>
          <p:cNvPr id="3" name="Content Placeholder 2"/>
          <p:cNvSpPr>
            <a:spLocks noGrp="1"/>
          </p:cNvSpPr>
          <p:nvPr>
            <p:ph idx="1"/>
          </p:nvPr>
        </p:nvSpPr>
        <p:spPr>
          <a:xfrm>
            <a:off x="228600" y="1600200"/>
            <a:ext cx="8686800" cy="4495800"/>
          </a:xfrm>
        </p:spPr>
        <p:txBody>
          <a:bodyPr/>
          <a:lstStyle/>
          <a:p>
            <a:pPr marL="342900" indent="-342900">
              <a:buFont typeface="Arial" panose="020B0604020202020204" pitchFamily="34" charset="0"/>
              <a:buChar char="•"/>
            </a:pPr>
            <a:r>
              <a:rPr lang="en-US" sz="2400" b="0" dirty="0">
                <a:solidFill>
                  <a:srgbClr val="5F5F5F"/>
                </a:solidFill>
              </a:rPr>
              <a:t>There are 3 classes of BSC that are used.  The higher the risk group and biosafety level, the higher the class of cabinet that is used</a:t>
            </a:r>
            <a:r>
              <a:rPr lang="en-US" sz="2400" b="0" dirty="0" smtClean="0">
                <a:solidFill>
                  <a:srgbClr val="5F5F5F"/>
                </a:solidFill>
              </a:rPr>
              <a:t>.</a:t>
            </a:r>
          </a:p>
          <a:p>
            <a:pPr marL="342900" indent="-342900">
              <a:buFont typeface="Arial" panose="020B0604020202020204" pitchFamily="34" charset="0"/>
              <a:buChar char="•"/>
            </a:pPr>
            <a:r>
              <a:rPr lang="en-US" sz="2400" b="0" dirty="0" smtClean="0">
                <a:solidFill>
                  <a:srgbClr val="5F5F5F"/>
                </a:solidFill>
              </a:rPr>
              <a:t>Each lab has a BSC appropriate for their biosafety needs</a:t>
            </a:r>
            <a:endParaRPr lang="en-US" sz="2400" b="0" dirty="0">
              <a:solidFill>
                <a:srgbClr val="5F5F5F"/>
              </a:solidFill>
            </a:endParaRPr>
          </a:p>
          <a:p>
            <a:pPr marL="342900" indent="-342900">
              <a:buFont typeface="Arial" panose="020B0604020202020204" pitchFamily="34" charset="0"/>
              <a:buChar char="•"/>
            </a:pPr>
            <a:r>
              <a:rPr lang="en-US" sz="2400" b="0" dirty="0">
                <a:solidFill>
                  <a:srgbClr val="5F5F5F"/>
                </a:solidFill>
              </a:rPr>
              <a:t>When using this containment device, remember to </a:t>
            </a:r>
            <a:r>
              <a:rPr lang="en-US" sz="2400" b="0" u="sng" dirty="0">
                <a:solidFill>
                  <a:srgbClr val="5F5F5F"/>
                </a:solidFill>
              </a:rPr>
              <a:t>also use the proper personal protective </a:t>
            </a:r>
            <a:r>
              <a:rPr lang="en-US" sz="2400" b="0" u="sng" dirty="0" smtClean="0">
                <a:solidFill>
                  <a:srgbClr val="5F5F5F"/>
                </a:solidFill>
              </a:rPr>
              <a:t>equipment</a:t>
            </a:r>
            <a:r>
              <a:rPr lang="en-US" sz="2400" b="0" dirty="0" smtClean="0">
                <a:solidFill>
                  <a:srgbClr val="5F5F5F"/>
                </a:solidFill>
              </a:rPr>
              <a:t>.</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322" y="434340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73131"/>
            <a:ext cx="2214380" cy="236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30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779" y="304800"/>
            <a:ext cx="8305800" cy="743712"/>
          </a:xfrm>
        </p:spPr>
        <p:txBody>
          <a:bodyPr>
            <a:normAutofit/>
          </a:bodyPr>
          <a:lstStyle/>
          <a:p>
            <a:r>
              <a:rPr lang="en-US" dirty="0" smtClean="0"/>
              <a:t>Diagram of Class II BSCs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516971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38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Guidelines</a:t>
            </a:r>
            <a:endParaRPr lang="en-US" dirty="0"/>
          </a:p>
        </p:txBody>
      </p:sp>
      <p:sp>
        <p:nvSpPr>
          <p:cNvPr id="3" name="Content Placeholder 2"/>
          <p:cNvSpPr>
            <a:spLocks noGrp="1"/>
          </p:cNvSpPr>
          <p:nvPr>
            <p:ph idx="1"/>
          </p:nvPr>
        </p:nvSpPr>
        <p:spPr>
          <a:xfrm>
            <a:off x="685800" y="1524000"/>
            <a:ext cx="7620000" cy="4525963"/>
          </a:xfrm>
        </p:spPr>
        <p:txBody>
          <a:bodyPr>
            <a:noAutofit/>
          </a:bodyPr>
          <a:lstStyle/>
          <a:p>
            <a:pPr marL="342900" indent="-342900">
              <a:buFont typeface="Arial" panose="020B0604020202020204" pitchFamily="34" charset="0"/>
              <a:buChar char="•"/>
            </a:pPr>
            <a:r>
              <a:rPr lang="en-US" b="0" dirty="0" smtClean="0"/>
              <a:t>Not to be used with toxic materials or carcinogens </a:t>
            </a:r>
          </a:p>
          <a:p>
            <a:pPr marL="342900" indent="-342900">
              <a:buFont typeface="Arial" panose="020B0604020202020204" pitchFamily="34" charset="0"/>
              <a:buChar char="•"/>
            </a:pPr>
            <a:r>
              <a:rPr lang="en-US" b="0" dirty="0"/>
              <a:t>Make sure that your head remains above sash opening </a:t>
            </a:r>
          </a:p>
          <a:p>
            <a:pPr marL="342900" indent="-342900">
              <a:buFont typeface="Arial" panose="020B0604020202020204" pitchFamily="34" charset="0"/>
              <a:buChar char="•"/>
            </a:pPr>
            <a:r>
              <a:rPr lang="en-US" b="0" dirty="0" smtClean="0"/>
              <a:t>Don’t block front grill</a:t>
            </a:r>
          </a:p>
          <a:p>
            <a:pPr marL="342900" indent="-342900">
              <a:buFont typeface="Arial" panose="020B0604020202020204" pitchFamily="34" charset="0"/>
              <a:buChar char="•"/>
            </a:pPr>
            <a:r>
              <a:rPr lang="en-US" b="0" dirty="0"/>
              <a:t>Keep area organized</a:t>
            </a:r>
          </a:p>
          <a:p>
            <a:pPr marL="400050" lvl="1" indent="-285750">
              <a:buFont typeface="Arial" panose="020B0604020202020204" pitchFamily="34" charset="0"/>
              <a:buChar char="•"/>
            </a:pPr>
            <a:r>
              <a:rPr lang="en-US" dirty="0"/>
              <a:t>Work in a unidirectional flow (don’t hold dirty objects over clean supplies)</a:t>
            </a:r>
          </a:p>
          <a:p>
            <a:pPr marL="342900" indent="-342900">
              <a:buFont typeface="Arial" panose="020B0604020202020204" pitchFamily="34" charset="0"/>
              <a:buChar char="•"/>
            </a:pPr>
            <a:r>
              <a:rPr lang="en-US" b="0" dirty="0" smtClean="0"/>
              <a:t>Minimize the air disruption in the room</a:t>
            </a:r>
          </a:p>
          <a:p>
            <a:pPr marL="400050" lvl="1" indent="-285750">
              <a:buFont typeface="Arial" panose="020B0604020202020204" pitchFamily="34" charset="0"/>
              <a:buChar char="•"/>
            </a:pPr>
            <a:r>
              <a:rPr lang="en-US" dirty="0" smtClean="0"/>
              <a:t>Move slowly to avoid air disruption</a:t>
            </a:r>
          </a:p>
          <a:p>
            <a:pPr marL="400050" lvl="1" indent="-285750">
              <a:buFont typeface="Arial" panose="020B0604020202020204" pitchFamily="34" charset="0"/>
              <a:buChar char="•"/>
            </a:pPr>
            <a:r>
              <a:rPr lang="en-US" dirty="0" smtClean="0"/>
              <a:t>No fans allowed in room</a:t>
            </a:r>
          </a:p>
          <a:p>
            <a:pPr marL="342900" indent="-342900">
              <a:buFont typeface="Arial" panose="020B0604020202020204" pitchFamily="34" charset="0"/>
              <a:buChar char="•"/>
            </a:pPr>
            <a:r>
              <a:rPr lang="en-US" b="0" dirty="0" smtClean="0"/>
              <a:t>BSCs are remotely exhausted – meaning that an alarm will sound if exhaust is not working properly</a:t>
            </a:r>
          </a:p>
          <a:p>
            <a:pPr marL="400050" lvl="1" indent="-285750">
              <a:buFont typeface="Arial" panose="020B0604020202020204" pitchFamily="34" charset="0"/>
              <a:buChar char="•"/>
            </a:pPr>
            <a:r>
              <a:rPr lang="en-US" dirty="0" smtClean="0"/>
              <a:t>If alarm is sounding, </a:t>
            </a:r>
            <a:r>
              <a:rPr lang="en-US" dirty="0" smtClean="0">
                <a:solidFill>
                  <a:srgbClr val="FF0000"/>
                </a:solidFill>
              </a:rPr>
              <a:t>do not use </a:t>
            </a:r>
            <a:r>
              <a:rPr lang="en-US" dirty="0" smtClean="0"/>
              <a:t>even if the BSC is running!</a:t>
            </a:r>
          </a:p>
        </p:txBody>
      </p:sp>
    </p:spTree>
    <p:extLst>
      <p:ext uri="{BB962C8B-B14F-4D97-AF65-F5344CB8AC3E}">
        <p14:creationId xmlns:p14="http://schemas.microsoft.com/office/powerpoint/2010/main" val="148209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Pipettes</a:t>
            </a:r>
            <a:endParaRPr lang="en-US" dirty="0"/>
          </a:p>
        </p:txBody>
      </p:sp>
      <p:sp>
        <p:nvSpPr>
          <p:cNvPr id="3" name="Content Placeholder 2"/>
          <p:cNvSpPr>
            <a:spLocks noGrp="1"/>
          </p:cNvSpPr>
          <p:nvPr>
            <p:ph idx="1"/>
          </p:nvPr>
        </p:nvSpPr>
        <p:spPr/>
        <p:txBody>
          <a:bodyPr/>
          <a:lstStyle/>
          <a:p>
            <a:r>
              <a:rPr lang="en-US" sz="2400" b="0" dirty="0"/>
              <a:t>Mechanical pipettes shall be used for manipulating all liquids including: </a:t>
            </a:r>
          </a:p>
          <a:p>
            <a:pPr marL="457200" lvl="1" indent="-342900">
              <a:buFont typeface="Arial" panose="020B0604020202020204" pitchFamily="34" charset="0"/>
              <a:buChar char="•"/>
            </a:pPr>
            <a:r>
              <a:rPr lang="en-US" sz="2000" dirty="0" smtClean="0"/>
              <a:t>blood</a:t>
            </a:r>
            <a:endParaRPr lang="en-US" sz="2000" dirty="0"/>
          </a:p>
          <a:p>
            <a:pPr marL="457200" lvl="1" indent="-342900">
              <a:buFont typeface="Arial" panose="020B0604020202020204" pitchFamily="34" charset="0"/>
              <a:buChar char="•"/>
            </a:pPr>
            <a:r>
              <a:rPr lang="en-US" sz="2000" dirty="0" smtClean="0"/>
              <a:t>body </a:t>
            </a:r>
            <a:r>
              <a:rPr lang="en-US" sz="2000" dirty="0"/>
              <a:t>fluids</a:t>
            </a:r>
          </a:p>
          <a:p>
            <a:pPr marL="457200" lvl="1" indent="-342900">
              <a:buFont typeface="Arial" panose="020B0604020202020204" pitchFamily="34" charset="0"/>
              <a:buChar char="•"/>
            </a:pPr>
            <a:r>
              <a:rPr lang="en-US" sz="2000" dirty="0" smtClean="0"/>
              <a:t>chemicals</a:t>
            </a:r>
            <a:endParaRPr lang="en-US" sz="2000" dirty="0"/>
          </a:p>
          <a:p>
            <a:pPr marL="457200" lvl="1" indent="-342900">
              <a:buFont typeface="Arial" panose="020B0604020202020204" pitchFamily="34" charset="0"/>
              <a:buChar char="•"/>
            </a:pPr>
            <a:r>
              <a:rPr lang="en-US" sz="2000" dirty="0" smtClean="0"/>
              <a:t>reagents </a:t>
            </a:r>
            <a:r>
              <a:rPr lang="en-US" sz="2000" dirty="0"/>
              <a:t>in the </a:t>
            </a:r>
            <a:r>
              <a:rPr lang="en-US" sz="2000" dirty="0" smtClean="0"/>
              <a:t>laboratory</a:t>
            </a:r>
            <a:endParaRPr lang="en-US"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62200"/>
            <a:ext cx="20955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92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48581" y="914400"/>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solidFill>
                  <a:schemeClr val="tx2"/>
                </a:solidFill>
              </a:rPr>
              <a:t>Safety Measures</a:t>
            </a:r>
            <a:endParaRPr lang="en-US" dirty="0">
              <a:solidFill>
                <a:schemeClr val="tx2"/>
              </a:solidFill>
            </a:endParaRPr>
          </a:p>
        </p:txBody>
      </p:sp>
    </p:spTree>
    <p:extLst>
      <p:ext uri="{BB962C8B-B14F-4D97-AF65-F5344CB8AC3E}">
        <p14:creationId xmlns:p14="http://schemas.microsoft.com/office/powerpoint/2010/main" val="4137759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643" y="1066800"/>
            <a:ext cx="1467772" cy="146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Safety Measures</a:t>
            </a:r>
            <a:endParaRPr lang="en-US" dirty="0"/>
          </a:p>
        </p:txBody>
      </p:sp>
      <p:sp>
        <p:nvSpPr>
          <p:cNvPr id="3" name="Content Placeholder 2"/>
          <p:cNvSpPr>
            <a:spLocks noGrp="1"/>
          </p:cNvSpPr>
          <p:nvPr>
            <p:ph idx="1"/>
          </p:nvPr>
        </p:nvSpPr>
        <p:spPr>
          <a:xfrm>
            <a:off x="304800" y="1676400"/>
            <a:ext cx="8229600" cy="4389120"/>
          </a:xfrm>
        </p:spPr>
        <p:txBody>
          <a:bodyPr>
            <a:normAutofit/>
          </a:bodyPr>
          <a:lstStyle/>
          <a:p>
            <a:r>
              <a:rPr lang="en-US" dirty="0"/>
              <a:t>When physical hazards and health hazards exist, it is very important to know where the </a:t>
            </a:r>
            <a:r>
              <a:rPr lang="en-US" dirty="0" smtClean="0"/>
              <a:t>safety measures are </a:t>
            </a:r>
            <a:r>
              <a:rPr lang="en-US" dirty="0"/>
              <a:t>located.  </a:t>
            </a:r>
            <a:endParaRPr lang="en-US" dirty="0" smtClean="0"/>
          </a:p>
          <a:p>
            <a:pPr marL="400050" lvl="1" indent="-285750">
              <a:buFont typeface="Arial" panose="020B0604020202020204" pitchFamily="34" charset="0"/>
              <a:buChar char="•"/>
            </a:pPr>
            <a:r>
              <a:rPr lang="en-US" sz="2000" dirty="0" smtClean="0"/>
              <a:t>Eye wash/safety shower</a:t>
            </a:r>
          </a:p>
          <a:p>
            <a:pPr marL="400050" lvl="1" indent="-285750">
              <a:buFont typeface="Arial" panose="020B0604020202020204" pitchFamily="34" charset="0"/>
              <a:buChar char="•"/>
            </a:pPr>
            <a:r>
              <a:rPr lang="en-US" sz="2000" dirty="0" smtClean="0"/>
              <a:t>First aid kit</a:t>
            </a:r>
          </a:p>
          <a:p>
            <a:pPr marL="400050" lvl="1" indent="-285750">
              <a:buFont typeface="Arial" panose="020B0604020202020204" pitchFamily="34" charset="0"/>
              <a:buChar char="•"/>
            </a:pPr>
            <a:r>
              <a:rPr lang="en-US" sz="2000" dirty="0" smtClean="0"/>
              <a:t>Incident report protocol</a:t>
            </a:r>
          </a:p>
          <a:p>
            <a:pPr marL="400050" lvl="1" indent="-285750">
              <a:buFont typeface="Arial" panose="020B0604020202020204" pitchFamily="34" charset="0"/>
              <a:buChar char="•"/>
            </a:pPr>
            <a:r>
              <a:rPr lang="en-US" sz="2000" dirty="0" smtClean="0"/>
              <a:t>Emergency spill kit</a:t>
            </a:r>
          </a:p>
          <a:p>
            <a:pPr marL="400050" lvl="1" indent="-285750">
              <a:buFont typeface="Arial" panose="020B0604020202020204" pitchFamily="34" charset="0"/>
              <a:buChar char="•"/>
            </a:pPr>
            <a:r>
              <a:rPr lang="en-US" sz="2000" dirty="0" smtClean="0"/>
              <a:t>MSDS</a:t>
            </a:r>
            <a:endParaRPr lang="en-US" sz="2000" dirty="0"/>
          </a:p>
          <a:p>
            <a:endParaRPr lang="en-US" dirty="0" smtClean="0"/>
          </a:p>
          <a:p>
            <a:endParaRPr lang="en-US" dirty="0" smtClean="0"/>
          </a:p>
          <a:p>
            <a:r>
              <a:rPr lang="en-US" dirty="0" smtClean="0">
                <a:solidFill>
                  <a:srgbClr val="7030A0"/>
                </a:solidFill>
              </a:rPr>
              <a:t>Unexpected </a:t>
            </a:r>
            <a:r>
              <a:rPr lang="en-US" dirty="0">
                <a:solidFill>
                  <a:srgbClr val="7030A0"/>
                </a:solidFill>
              </a:rPr>
              <a:t>accidents do occur and knowing where to go at the time of an emergency can reduce injury/illness.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362200"/>
            <a:ext cx="259265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Environment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b="0" dirty="0">
                <a:solidFill>
                  <a:schemeClr val="bg2">
                    <a:lumMod val="75000"/>
                  </a:schemeClr>
                </a:solidFill>
              </a:rPr>
              <a:t>The laboratory work environment poses special infectious disease risks.  </a:t>
            </a:r>
            <a:endParaRPr lang="en-US" sz="2400" b="0" dirty="0" smtClean="0">
              <a:solidFill>
                <a:schemeClr val="bg2">
                  <a:lumMod val="75000"/>
                </a:schemeClr>
              </a:solidFill>
            </a:endParaRPr>
          </a:p>
          <a:p>
            <a:pPr marL="342900" indent="-342900">
              <a:buFont typeface="Arial" panose="020B0604020202020204" pitchFamily="34" charset="0"/>
              <a:buChar char="•"/>
            </a:pPr>
            <a:endParaRPr lang="en-US" sz="2400" b="0" dirty="0">
              <a:solidFill>
                <a:schemeClr val="bg2">
                  <a:lumMod val="75000"/>
                </a:schemeClr>
              </a:solidFill>
            </a:endParaRPr>
          </a:p>
          <a:p>
            <a:pPr marL="342900" indent="-342900">
              <a:buFont typeface="Arial" panose="020B0604020202020204" pitchFamily="34" charset="0"/>
              <a:buChar char="•"/>
            </a:pPr>
            <a:r>
              <a:rPr lang="en-US" sz="2400" b="0" dirty="0" smtClean="0">
                <a:solidFill>
                  <a:schemeClr val="bg2">
                    <a:lumMod val="75000"/>
                  </a:schemeClr>
                </a:solidFill>
              </a:rPr>
              <a:t>Laboratory Leadership </a:t>
            </a:r>
            <a:r>
              <a:rPr lang="en-US" sz="2400" b="0" dirty="0">
                <a:solidFill>
                  <a:schemeClr val="bg2">
                    <a:lumMod val="75000"/>
                  </a:schemeClr>
                </a:solidFill>
              </a:rPr>
              <a:t>has identified these risks and has adopted procedures to protect its employees.  </a:t>
            </a:r>
            <a:endParaRPr lang="en-US" sz="2400" b="0" dirty="0" smtClean="0">
              <a:solidFill>
                <a:schemeClr val="bg2">
                  <a:lumMod val="75000"/>
                </a:schemeClr>
              </a:solidFill>
            </a:endParaRPr>
          </a:p>
          <a:p>
            <a:pPr marL="342900" indent="-342900">
              <a:buFont typeface="Arial" panose="020B0604020202020204" pitchFamily="34" charset="0"/>
              <a:buChar char="•"/>
            </a:pPr>
            <a:endParaRPr lang="en-US" sz="2400" b="0" dirty="0">
              <a:solidFill>
                <a:schemeClr val="bg2">
                  <a:lumMod val="75000"/>
                </a:schemeClr>
              </a:solidFill>
            </a:endParaRPr>
          </a:p>
          <a:p>
            <a:pPr marL="342900" indent="-342900">
              <a:buFont typeface="Arial" panose="020B0604020202020204" pitchFamily="34" charset="0"/>
              <a:buChar char="•"/>
            </a:pPr>
            <a:r>
              <a:rPr lang="en-US" sz="2400" b="0" dirty="0" smtClean="0">
                <a:solidFill>
                  <a:schemeClr val="bg2">
                    <a:lumMod val="75000"/>
                  </a:schemeClr>
                </a:solidFill>
              </a:rPr>
              <a:t>It </a:t>
            </a:r>
            <a:r>
              <a:rPr lang="en-US" sz="2400" b="0" dirty="0">
                <a:solidFill>
                  <a:schemeClr val="bg2">
                    <a:lumMod val="75000"/>
                  </a:schemeClr>
                </a:solidFill>
              </a:rPr>
              <a:t>is </a:t>
            </a:r>
            <a:r>
              <a:rPr lang="en-US" sz="2400" b="0" dirty="0" smtClean="0">
                <a:solidFill>
                  <a:schemeClr val="bg2">
                    <a:lumMod val="75000"/>
                  </a:schemeClr>
                </a:solidFill>
              </a:rPr>
              <a:t>the employee’s </a:t>
            </a:r>
            <a:r>
              <a:rPr lang="en-US" sz="2400" b="0" dirty="0">
                <a:solidFill>
                  <a:schemeClr val="bg2">
                    <a:lumMod val="75000"/>
                  </a:schemeClr>
                </a:solidFill>
              </a:rPr>
              <a:t>responsibility to ensure that the proper </a:t>
            </a:r>
            <a:r>
              <a:rPr lang="en-US" sz="2400" b="0" dirty="0" smtClean="0">
                <a:solidFill>
                  <a:schemeClr val="bg2">
                    <a:lumMod val="75000"/>
                  </a:schemeClr>
                </a:solidFill>
              </a:rPr>
              <a:t>Personal Protective Equipment (PPE) </a:t>
            </a:r>
            <a:r>
              <a:rPr lang="en-US" sz="2400" b="0" dirty="0">
                <a:solidFill>
                  <a:schemeClr val="bg2">
                    <a:lumMod val="75000"/>
                  </a:schemeClr>
                </a:solidFill>
              </a:rPr>
              <a:t>is </a:t>
            </a:r>
            <a:r>
              <a:rPr lang="en-US" sz="2400" b="0" dirty="0" smtClean="0">
                <a:solidFill>
                  <a:schemeClr val="bg2">
                    <a:lumMod val="75000"/>
                  </a:schemeClr>
                </a:solidFill>
              </a:rPr>
              <a:t>used and safe practices are followed. </a:t>
            </a:r>
            <a:endParaRPr lang="en-US" sz="2400" b="0" dirty="0">
              <a:solidFill>
                <a:schemeClr val="bg2">
                  <a:lumMod val="75000"/>
                </a:schemeClr>
              </a:solidFill>
            </a:endParaRPr>
          </a:p>
        </p:txBody>
      </p:sp>
      <p:sp>
        <p:nvSpPr>
          <p:cNvPr id="4" name="TextBox 3"/>
          <p:cNvSpPr txBox="1"/>
          <p:nvPr/>
        </p:nvSpPr>
        <p:spPr>
          <a:xfrm>
            <a:off x="911577" y="5467290"/>
            <a:ext cx="7273145" cy="400110"/>
          </a:xfrm>
          <a:prstGeom prst="rect">
            <a:avLst/>
          </a:prstGeom>
          <a:solidFill>
            <a:srgbClr val="E8941A"/>
          </a:solidFill>
          <a:ln>
            <a:solidFill>
              <a:schemeClr val="accent1"/>
            </a:solidFill>
          </a:ln>
        </p:spPr>
        <p:txBody>
          <a:bodyPr wrap="none" rtlCol="0">
            <a:spAutoFit/>
          </a:bodyPr>
          <a:lstStyle/>
          <a:p>
            <a:r>
              <a:rPr lang="en-US" sz="2000" dirty="0" smtClean="0"/>
              <a:t>Laboratory safety is the key to reducing injury and illness.</a:t>
            </a:r>
            <a:endParaRPr lang="en-US" sz="2000" dirty="0"/>
          </a:p>
        </p:txBody>
      </p:sp>
    </p:spTree>
    <p:extLst>
      <p:ext uri="{BB962C8B-B14F-4D97-AF65-F5344CB8AC3E}">
        <p14:creationId xmlns:p14="http://schemas.microsoft.com/office/powerpoint/2010/main" val="124700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on Duty Response</a:t>
            </a:r>
            <a:endParaRPr lang="en-US" dirty="0"/>
          </a:p>
        </p:txBody>
      </p:sp>
      <p:sp>
        <p:nvSpPr>
          <p:cNvPr id="3" name="Content Placeholder 2"/>
          <p:cNvSpPr>
            <a:spLocks noGrp="1"/>
          </p:cNvSpPr>
          <p:nvPr>
            <p:ph idx="1"/>
          </p:nvPr>
        </p:nvSpPr>
        <p:spPr>
          <a:xfrm>
            <a:off x="457200" y="1524000"/>
            <a:ext cx="8458200" cy="4038600"/>
          </a:xfrm>
        </p:spPr>
        <p:txBody>
          <a:bodyPr>
            <a:normAutofit fontScale="92500"/>
          </a:bodyPr>
          <a:lstStyle/>
          <a:p>
            <a:r>
              <a:rPr lang="en-US" sz="2200" dirty="0"/>
              <a:t>If a blood/body fluid exposure occurs, follow these steps:</a:t>
            </a:r>
          </a:p>
          <a:p>
            <a:pPr marL="400050" lvl="1" indent="-285750">
              <a:buFont typeface="Arial" panose="020B0604020202020204" pitchFamily="34" charset="0"/>
              <a:buChar char="•"/>
            </a:pPr>
            <a:r>
              <a:rPr lang="en-US" sz="2400" u="sng" dirty="0" smtClean="0">
                <a:solidFill>
                  <a:srgbClr val="7030A0"/>
                </a:solidFill>
              </a:rPr>
              <a:t>Flush</a:t>
            </a:r>
            <a:r>
              <a:rPr lang="en-US" sz="2400" dirty="0" smtClean="0"/>
              <a:t> </a:t>
            </a:r>
            <a:r>
              <a:rPr lang="en-US" sz="2400" dirty="0"/>
              <a:t>the site with large amounts of water to remove the body fluids</a:t>
            </a:r>
          </a:p>
          <a:p>
            <a:pPr marL="400050" lvl="1" indent="-285750">
              <a:buFont typeface="Arial" panose="020B0604020202020204" pitchFamily="34" charset="0"/>
              <a:buChar char="•"/>
            </a:pPr>
            <a:r>
              <a:rPr lang="en-US" sz="2400" u="sng" dirty="0" smtClean="0">
                <a:solidFill>
                  <a:srgbClr val="7030A0"/>
                </a:solidFill>
              </a:rPr>
              <a:t>Report</a:t>
            </a:r>
            <a:r>
              <a:rPr lang="en-US" sz="2400" dirty="0" smtClean="0"/>
              <a:t> </a:t>
            </a:r>
            <a:r>
              <a:rPr lang="en-US" sz="2400" dirty="0"/>
              <a:t>the incident to the supervisor on the same shift the accident occurred. </a:t>
            </a:r>
            <a:endParaRPr lang="en-US" sz="2400" dirty="0" smtClean="0"/>
          </a:p>
          <a:p>
            <a:pPr marL="400050" lvl="1" indent="-285750">
              <a:buFont typeface="Arial" panose="020B0604020202020204" pitchFamily="34" charset="0"/>
              <a:buChar char="•"/>
            </a:pPr>
            <a:r>
              <a:rPr lang="en-US" sz="2400" dirty="0"/>
              <a:t>The supervisor will </a:t>
            </a:r>
            <a:r>
              <a:rPr lang="en-US" sz="2400" u="sng" dirty="0">
                <a:solidFill>
                  <a:srgbClr val="7030A0"/>
                </a:solidFill>
              </a:rPr>
              <a:t>complete</a:t>
            </a:r>
            <a:r>
              <a:rPr lang="en-US" sz="2400" dirty="0">
                <a:solidFill>
                  <a:srgbClr val="7030A0"/>
                </a:solidFill>
              </a:rPr>
              <a:t> </a:t>
            </a:r>
            <a:r>
              <a:rPr lang="en-US" sz="2400" dirty="0" smtClean="0"/>
              <a:t>an </a:t>
            </a:r>
            <a:r>
              <a:rPr lang="en-US" sz="2400" dirty="0"/>
              <a:t>Injury on Duty (IOD) Report.  </a:t>
            </a:r>
            <a:r>
              <a:rPr lang="en-US" sz="2400" dirty="0" smtClean="0"/>
              <a:t>The lab will keep a copy, a copy is sent to the Laboratory Safety Office, and a copy is retained by the employee.  The </a:t>
            </a:r>
            <a:r>
              <a:rPr lang="en-US" sz="2400" dirty="0"/>
              <a:t>IOD is sent to Worker’s Compensation within twenty-four hours of the injury. </a:t>
            </a:r>
          </a:p>
          <a:p>
            <a:pPr marL="400050" lvl="1" indent="-285750">
              <a:buFont typeface="Arial" panose="020B0604020202020204" pitchFamily="34" charset="0"/>
              <a:buChar char="•"/>
            </a:pPr>
            <a:r>
              <a:rPr lang="en-US" sz="2400" dirty="0" smtClean="0"/>
              <a:t>The </a:t>
            </a:r>
            <a:r>
              <a:rPr lang="en-US" sz="2400" dirty="0"/>
              <a:t>exposed/injured employee shall report to Occupational Health with their IOD as soon as possible for treatment and </a:t>
            </a:r>
            <a:r>
              <a:rPr lang="en-US" sz="2400" dirty="0" smtClean="0"/>
              <a:t>follow-up.</a:t>
            </a:r>
            <a:endParaRPr lang="en-US"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81600"/>
            <a:ext cx="143490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122259">
            <a:off x="302736" y="5212804"/>
            <a:ext cx="1015991" cy="1200329"/>
          </a:xfrm>
          <a:prstGeom prst="rect">
            <a:avLst/>
          </a:prstGeom>
          <a:noFill/>
        </p:spPr>
        <p:txBody>
          <a:bodyPr wrap="square" rtlCol="0">
            <a:spAutoFit/>
          </a:bodyPr>
          <a:lstStyle/>
          <a:p>
            <a:pPr algn="l"/>
            <a:r>
              <a:rPr lang="en-US" sz="1800" dirty="0" smtClean="0">
                <a:solidFill>
                  <a:srgbClr val="5F5F5F"/>
                </a:solidFill>
              </a:rPr>
              <a:t>Injury on Duty Report</a:t>
            </a:r>
            <a:endParaRPr lang="en-US" sz="1800" dirty="0">
              <a:solidFill>
                <a:srgbClr val="5F5F5F"/>
              </a:solidFill>
            </a:endParaRPr>
          </a:p>
        </p:txBody>
      </p:sp>
      <p:cxnSp>
        <p:nvCxnSpPr>
          <p:cNvPr id="6" name="Straight Connector 5"/>
          <p:cNvCxnSpPr/>
          <p:nvPr/>
        </p:nvCxnSpPr>
        <p:spPr>
          <a:xfrm flipV="1">
            <a:off x="810731" y="6196698"/>
            <a:ext cx="609600" cy="272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10731" y="6308268"/>
            <a:ext cx="654177" cy="3211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35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 Prevention</a:t>
            </a:r>
            <a:endParaRPr lang="en-US" dirty="0"/>
          </a:p>
        </p:txBody>
      </p:sp>
      <p:sp>
        <p:nvSpPr>
          <p:cNvPr id="3" name="Content Placeholder 2"/>
          <p:cNvSpPr>
            <a:spLocks noGrp="1"/>
          </p:cNvSpPr>
          <p:nvPr>
            <p:ph idx="1"/>
          </p:nvPr>
        </p:nvSpPr>
        <p:spPr>
          <a:xfrm>
            <a:off x="533400" y="1447800"/>
            <a:ext cx="8229600" cy="4525963"/>
          </a:xfrm>
        </p:spPr>
        <p:txBody>
          <a:bodyPr/>
          <a:lstStyle/>
          <a:p>
            <a:pPr marL="342900" indent="-342900">
              <a:buFont typeface="Arial" panose="020B0604020202020204" pitchFamily="34" charset="0"/>
              <a:buChar char="•"/>
            </a:pPr>
            <a:r>
              <a:rPr lang="en-US" sz="2400" b="0" dirty="0">
                <a:solidFill>
                  <a:srgbClr val="5F5F5F"/>
                </a:solidFill>
              </a:rPr>
              <a:t>Fill evacuation tubes, vials, and bottles by using their internal vacuum only. </a:t>
            </a:r>
            <a:endParaRPr lang="en-US" sz="2400" b="0" dirty="0" smtClean="0">
              <a:solidFill>
                <a:srgbClr val="5F5F5F"/>
              </a:solidFill>
            </a:endParaRPr>
          </a:p>
          <a:p>
            <a:pPr marL="342900" indent="-342900">
              <a:buFont typeface="Arial" panose="020B0604020202020204" pitchFamily="34" charset="0"/>
              <a:buChar char="•"/>
            </a:pPr>
            <a:endParaRPr lang="en-US" sz="2400" b="0" dirty="0" smtClean="0">
              <a:solidFill>
                <a:srgbClr val="5F5F5F"/>
              </a:solidFill>
            </a:endParaRPr>
          </a:p>
          <a:p>
            <a:pPr marL="342900" indent="-342900">
              <a:buFont typeface="Arial" panose="020B0604020202020204" pitchFamily="34" charset="0"/>
              <a:buChar char="•"/>
            </a:pPr>
            <a:r>
              <a:rPr lang="en-US" sz="2400" b="0" dirty="0" smtClean="0">
                <a:solidFill>
                  <a:srgbClr val="5F5F5F"/>
                </a:solidFill>
              </a:rPr>
              <a:t>Never </a:t>
            </a:r>
            <a:r>
              <a:rPr lang="en-US" sz="2400" b="0" dirty="0">
                <a:solidFill>
                  <a:srgbClr val="5F5F5F"/>
                </a:solidFill>
              </a:rPr>
              <a:t>force fluid into an evacuation tube by exerting pressure on the syringe plunger</a:t>
            </a:r>
            <a:r>
              <a:rPr lang="en-US" sz="2400" b="0" dirty="0" smtClean="0">
                <a:solidFill>
                  <a:srgbClr val="5F5F5F"/>
                </a:solidFill>
              </a:rPr>
              <a:t>.</a:t>
            </a:r>
          </a:p>
          <a:p>
            <a:pPr marL="342900" indent="-342900">
              <a:buFont typeface="Arial" panose="020B0604020202020204" pitchFamily="34" charset="0"/>
              <a:buChar char="•"/>
            </a:pPr>
            <a:endParaRPr lang="en-US" sz="2400" b="0" dirty="0">
              <a:solidFill>
                <a:srgbClr val="5F5F5F"/>
              </a:solidFill>
            </a:endParaRPr>
          </a:p>
          <a:p>
            <a:pPr marL="342900" indent="-342900">
              <a:buFont typeface="Arial" panose="020B0604020202020204" pitchFamily="34" charset="0"/>
              <a:buChar char="•"/>
            </a:pPr>
            <a:r>
              <a:rPr lang="en-US" sz="2400" b="0" dirty="0">
                <a:solidFill>
                  <a:srgbClr val="5F5F5F"/>
                </a:solidFill>
              </a:rPr>
              <a:t> Perform all aerosol-producing activities </a:t>
            </a:r>
            <a:r>
              <a:rPr lang="en-US" sz="2400" b="0" dirty="0" smtClean="0">
                <a:solidFill>
                  <a:srgbClr val="5F5F5F"/>
                </a:solidFill>
              </a:rPr>
              <a:t>(</a:t>
            </a:r>
            <a:r>
              <a:rPr lang="en-US" sz="2400" b="0" dirty="0">
                <a:solidFill>
                  <a:srgbClr val="5F5F5F"/>
                </a:solidFill>
              </a:rPr>
              <a:t>de-capping tubes, transferring high-risk samples from one container to another, etc.) according to the protocols described in your lab area.  </a:t>
            </a:r>
            <a:endParaRPr lang="en-US" sz="2400" b="0" dirty="0" smtClean="0">
              <a:solidFill>
                <a:srgbClr val="5F5F5F"/>
              </a:solidFill>
            </a:endParaRPr>
          </a:p>
          <a:p>
            <a:pPr marL="342900" indent="-342900">
              <a:buFont typeface="Arial" panose="020B0604020202020204" pitchFamily="34" charset="0"/>
              <a:buChar char="•"/>
            </a:pPr>
            <a:endParaRPr lang="en-US" sz="2400" b="0" dirty="0" smtClean="0">
              <a:solidFill>
                <a:srgbClr val="5F5F5F"/>
              </a:solidFill>
            </a:endParaRPr>
          </a:p>
          <a:p>
            <a:pPr marL="342900" indent="-342900">
              <a:buFont typeface="Arial" panose="020B0604020202020204" pitchFamily="34" charset="0"/>
              <a:buChar char="•"/>
            </a:pPr>
            <a:r>
              <a:rPr lang="en-US" sz="2400" b="0" dirty="0" smtClean="0">
                <a:solidFill>
                  <a:srgbClr val="5F5F5F"/>
                </a:solidFill>
              </a:rPr>
              <a:t>Use </a:t>
            </a:r>
            <a:r>
              <a:rPr lang="en-US" sz="2400" b="0" dirty="0">
                <a:solidFill>
                  <a:srgbClr val="5F5F5F"/>
                </a:solidFill>
              </a:rPr>
              <a:t>all engineering controls indicated for your </a:t>
            </a:r>
            <a:r>
              <a:rPr lang="en-US" sz="2400" b="0" dirty="0" smtClean="0">
                <a:solidFill>
                  <a:srgbClr val="5F5F5F"/>
                </a:solidFill>
              </a:rPr>
              <a:t>area</a:t>
            </a:r>
            <a:endParaRPr lang="en-US" sz="2400" b="0" dirty="0">
              <a:solidFill>
                <a:srgbClr val="5F5F5F"/>
              </a:solidFill>
            </a:endParaRPr>
          </a:p>
        </p:txBody>
      </p:sp>
    </p:spTree>
    <p:extLst>
      <p:ext uri="{BB962C8B-B14F-4D97-AF65-F5344CB8AC3E}">
        <p14:creationId xmlns:p14="http://schemas.microsoft.com/office/powerpoint/2010/main" val="167699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Use of Centrifuges</a:t>
            </a:r>
            <a:endParaRPr lang="en-US" dirty="0"/>
          </a:p>
        </p:txBody>
      </p:sp>
      <p:sp>
        <p:nvSpPr>
          <p:cNvPr id="3" name="Content Placeholder 2"/>
          <p:cNvSpPr>
            <a:spLocks noGrp="1"/>
          </p:cNvSpPr>
          <p:nvPr>
            <p:ph idx="1"/>
          </p:nvPr>
        </p:nvSpPr>
        <p:spPr>
          <a:xfrm>
            <a:off x="381000" y="1447800"/>
            <a:ext cx="6934200" cy="5181600"/>
          </a:xfrm>
        </p:spPr>
        <p:txBody>
          <a:bodyPr>
            <a:normAutofit fontScale="70000" lnSpcReduction="20000"/>
          </a:bodyPr>
          <a:lstStyle/>
          <a:p>
            <a:pPr>
              <a:lnSpc>
                <a:spcPct val="120000"/>
              </a:lnSpc>
              <a:tabLst>
                <a:tab pos="685800" algn="l"/>
              </a:tabLst>
            </a:pPr>
            <a:r>
              <a:rPr lang="en-US" altLang="en-US" sz="3600" dirty="0"/>
              <a:t>Before use, check to see </a:t>
            </a:r>
            <a:r>
              <a:rPr lang="en-US" altLang="en-US" sz="3600" dirty="0" smtClean="0"/>
              <a:t>if:</a:t>
            </a:r>
          </a:p>
          <a:p>
            <a:pPr marL="571500" lvl="1" indent="-457200">
              <a:lnSpc>
                <a:spcPct val="120000"/>
              </a:lnSpc>
              <a:buFont typeface="Arial" panose="020B0604020202020204" pitchFamily="34" charset="0"/>
              <a:buChar char="•"/>
              <a:tabLst>
                <a:tab pos="685800" algn="l"/>
              </a:tabLst>
            </a:pPr>
            <a:r>
              <a:rPr lang="en-US" altLang="en-US" sz="3300" dirty="0" smtClean="0"/>
              <a:t>Balanced </a:t>
            </a:r>
            <a:r>
              <a:rPr lang="en-US" altLang="en-US" sz="3300" dirty="0"/>
              <a:t>– </a:t>
            </a:r>
            <a:r>
              <a:rPr lang="en-US" altLang="en-US" sz="3300" dirty="0" smtClean="0"/>
              <a:t>equal volumes in opposing positions.  </a:t>
            </a:r>
          </a:p>
          <a:p>
            <a:pPr marL="571500" lvl="1" indent="-457200">
              <a:lnSpc>
                <a:spcPct val="120000"/>
              </a:lnSpc>
              <a:buFont typeface="Arial" panose="020B0604020202020204" pitchFamily="34" charset="0"/>
              <a:buChar char="•"/>
              <a:tabLst>
                <a:tab pos="685800" algn="l"/>
              </a:tabLst>
            </a:pPr>
            <a:r>
              <a:rPr lang="en-US" altLang="en-US" sz="3300" dirty="0" smtClean="0"/>
              <a:t>May </a:t>
            </a:r>
            <a:r>
              <a:rPr lang="en-US" altLang="en-US" sz="3300" dirty="0"/>
              <a:t>need a “placeholder </a:t>
            </a:r>
            <a:r>
              <a:rPr lang="en-US" altLang="en-US" sz="3300" dirty="0" smtClean="0"/>
              <a:t>tube”</a:t>
            </a:r>
          </a:p>
          <a:p>
            <a:pPr marL="571500" lvl="1" indent="-457200">
              <a:lnSpc>
                <a:spcPct val="120000"/>
              </a:lnSpc>
              <a:buFont typeface="Arial" panose="020B0604020202020204" pitchFamily="34" charset="0"/>
              <a:buChar char="•"/>
              <a:tabLst>
                <a:tab pos="685800" algn="l"/>
              </a:tabLst>
            </a:pPr>
            <a:r>
              <a:rPr lang="en-US" altLang="en-US" sz="3300" dirty="0" smtClean="0"/>
              <a:t>Tightly cap all tubes &amp; check for damage before spinning</a:t>
            </a:r>
          </a:p>
          <a:p>
            <a:pPr marL="571500" lvl="1" indent="-457200">
              <a:lnSpc>
                <a:spcPct val="120000"/>
              </a:lnSpc>
              <a:buFont typeface="Arial" panose="020B0604020202020204" pitchFamily="34" charset="0"/>
              <a:buChar char="•"/>
              <a:tabLst>
                <a:tab pos="685800" algn="l"/>
              </a:tabLst>
            </a:pPr>
            <a:endParaRPr lang="en-US" altLang="en-US" sz="2800" dirty="0" smtClean="0"/>
          </a:p>
          <a:p>
            <a:pPr>
              <a:lnSpc>
                <a:spcPct val="120000"/>
              </a:lnSpc>
              <a:tabLst>
                <a:tab pos="685800" algn="l"/>
              </a:tabLst>
            </a:pPr>
            <a:r>
              <a:rPr lang="en-US" altLang="en-US" sz="3600" dirty="0"/>
              <a:t>Use sealable buckets (safety cups) or sealed </a:t>
            </a:r>
            <a:r>
              <a:rPr lang="en-US" altLang="en-US" sz="3600" dirty="0" smtClean="0"/>
              <a:t>rotors, when available.</a:t>
            </a:r>
          </a:p>
          <a:p>
            <a:pPr marL="457200" indent="-457200">
              <a:lnSpc>
                <a:spcPct val="120000"/>
              </a:lnSpc>
              <a:buFont typeface="Arial" panose="020B0604020202020204" pitchFamily="34" charset="0"/>
              <a:buChar char="•"/>
              <a:tabLst>
                <a:tab pos="685800" algn="l"/>
              </a:tabLst>
            </a:pPr>
            <a:endParaRPr lang="en-US" altLang="en-US" sz="3600" dirty="0"/>
          </a:p>
          <a:p>
            <a:pPr>
              <a:lnSpc>
                <a:spcPct val="120000"/>
              </a:lnSpc>
              <a:tabLst>
                <a:tab pos="685800" algn="l"/>
              </a:tabLst>
            </a:pPr>
            <a:r>
              <a:rPr lang="en-US" altLang="en-US" sz="3600" dirty="0" smtClean="0"/>
              <a:t>Close &amp; lock lid before starting centrifuge.  Leave lid closed and locked until centrifuge stops</a:t>
            </a:r>
            <a:r>
              <a:rPr lang="en-US" altLang="en-US" sz="3600" dirty="0" smtClean="0"/>
              <a:t>.</a:t>
            </a:r>
            <a:endParaRPr lang="en-US" altLang="en-US" sz="3600"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990599"/>
            <a:ext cx="2236442"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2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28600"/>
            <a:ext cx="3810000" cy="639762"/>
          </a:xfrm>
        </p:spPr>
        <p:txBody>
          <a:bodyPr/>
          <a:lstStyle/>
          <a:p>
            <a:pPr algn="l"/>
            <a:r>
              <a:rPr lang="en-US" dirty="0" smtClean="0"/>
              <a:t>After Centrifugation</a:t>
            </a:r>
            <a:endParaRPr lang="en-US" dirty="0"/>
          </a:p>
        </p:txBody>
      </p:sp>
      <p:sp>
        <p:nvSpPr>
          <p:cNvPr id="3" name="Content Placeholder 2"/>
          <p:cNvSpPr>
            <a:spLocks noGrp="1"/>
          </p:cNvSpPr>
          <p:nvPr>
            <p:ph idx="1"/>
          </p:nvPr>
        </p:nvSpPr>
        <p:spPr/>
        <p:txBody>
          <a:bodyPr/>
          <a:lstStyle/>
          <a:p>
            <a:pPr lvl="0">
              <a:lnSpc>
                <a:spcPct val="120000"/>
              </a:lnSpc>
              <a:tabLst>
                <a:tab pos="685800" algn="l"/>
              </a:tabLst>
            </a:pPr>
            <a:r>
              <a:rPr lang="en-US" altLang="en-US" sz="2400" dirty="0">
                <a:solidFill>
                  <a:srgbClr val="542988"/>
                </a:solidFill>
              </a:rPr>
              <a:t>After run, check to see if:</a:t>
            </a:r>
          </a:p>
          <a:p>
            <a:pPr marL="571500" lvl="1" indent="-457200">
              <a:lnSpc>
                <a:spcPct val="120000"/>
              </a:lnSpc>
              <a:buFont typeface="Arial" panose="020B0604020202020204" pitchFamily="34" charset="0"/>
              <a:buChar char="•"/>
              <a:tabLst>
                <a:tab pos="685800" algn="l"/>
              </a:tabLst>
            </a:pPr>
            <a:r>
              <a:rPr lang="en-US" altLang="en-US" sz="2400" dirty="0">
                <a:solidFill>
                  <a:srgbClr val="5F5F5F"/>
                </a:solidFill>
              </a:rPr>
              <a:t>Centrifuge completely stopped</a:t>
            </a:r>
          </a:p>
          <a:p>
            <a:pPr marL="571500" lvl="1" indent="-457200">
              <a:lnSpc>
                <a:spcPct val="120000"/>
              </a:lnSpc>
              <a:buFont typeface="Arial" panose="020B0604020202020204" pitchFamily="34" charset="0"/>
              <a:buChar char="•"/>
              <a:tabLst>
                <a:tab pos="685800" algn="l"/>
              </a:tabLst>
            </a:pPr>
            <a:r>
              <a:rPr lang="en-US" altLang="en-US" sz="2400" dirty="0">
                <a:solidFill>
                  <a:srgbClr val="5F5F5F"/>
                </a:solidFill>
              </a:rPr>
              <a:t>A tube has broken or a spill (leak) has </a:t>
            </a:r>
            <a:r>
              <a:rPr lang="en-US" altLang="en-US" sz="2400" dirty="0" smtClean="0">
                <a:solidFill>
                  <a:srgbClr val="5F5F5F"/>
                </a:solidFill>
              </a:rPr>
              <a:t>occurred, or if an open tube has been spun.  </a:t>
            </a:r>
            <a:r>
              <a:rPr lang="en-US" altLang="en-US" sz="2400" dirty="0">
                <a:solidFill>
                  <a:srgbClr val="5F5F5F"/>
                </a:solidFill>
              </a:rPr>
              <a:t>If so,</a:t>
            </a:r>
          </a:p>
          <a:p>
            <a:pPr marL="1600200" lvl="2" indent="-457200">
              <a:lnSpc>
                <a:spcPct val="120000"/>
              </a:lnSpc>
              <a:buFont typeface="Arial" panose="020B0604020202020204" pitchFamily="34" charset="0"/>
              <a:buChar char="•"/>
              <a:tabLst>
                <a:tab pos="685800" algn="l"/>
              </a:tabLst>
            </a:pPr>
            <a:r>
              <a:rPr lang="en-US" altLang="en-US" sz="2000" dirty="0">
                <a:solidFill>
                  <a:srgbClr val="FF0000"/>
                </a:solidFill>
              </a:rPr>
              <a:t>Leave lid closed and allow potential aerosols to settle for </a:t>
            </a:r>
            <a:r>
              <a:rPr lang="en-US" altLang="en-US" sz="2000" u="sng" dirty="0">
                <a:solidFill>
                  <a:srgbClr val="FF0000"/>
                </a:solidFill>
              </a:rPr>
              <a:t>30 minutes </a:t>
            </a:r>
            <a:r>
              <a:rPr lang="en-US" altLang="en-US" sz="2000" dirty="0">
                <a:solidFill>
                  <a:srgbClr val="FF0000"/>
                </a:solidFill>
              </a:rPr>
              <a:t>or open in a Biosafety Cabinet</a:t>
            </a:r>
          </a:p>
          <a:p>
            <a:pPr marL="1600200" lvl="2" indent="-457200">
              <a:lnSpc>
                <a:spcPct val="120000"/>
              </a:lnSpc>
              <a:buFont typeface="Arial" panose="020B0604020202020204" pitchFamily="34" charset="0"/>
              <a:buChar char="•"/>
              <a:tabLst>
                <a:tab pos="685800" algn="l"/>
              </a:tabLst>
            </a:pPr>
            <a:r>
              <a:rPr lang="en-US" altLang="en-US" sz="2000" dirty="0">
                <a:solidFill>
                  <a:srgbClr val="006225"/>
                </a:solidFill>
              </a:rPr>
              <a:t>Wearing appropriate PPE (includes mask), clean spill thoroughly with appropriate disinfectant according to procedure</a:t>
            </a:r>
          </a:p>
          <a:p>
            <a:endParaRPr lang="en-US" dirty="0"/>
          </a:p>
        </p:txBody>
      </p:sp>
    </p:spTree>
    <p:extLst>
      <p:ext uri="{BB962C8B-B14F-4D97-AF65-F5344CB8AC3E}">
        <p14:creationId xmlns:p14="http://schemas.microsoft.com/office/powerpoint/2010/main" val="4235113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9144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Safe Practices</a:t>
            </a:r>
            <a:endParaRPr lang="en-US" dirty="0"/>
          </a:p>
        </p:txBody>
      </p:sp>
      <p:sp>
        <p:nvSpPr>
          <p:cNvPr id="3" name="Content Placeholder 2"/>
          <p:cNvSpPr>
            <a:spLocks noGrp="1"/>
          </p:cNvSpPr>
          <p:nvPr>
            <p:ph idx="1"/>
          </p:nvPr>
        </p:nvSpPr>
        <p:spPr>
          <a:xfrm>
            <a:off x="609600" y="1905000"/>
            <a:ext cx="7620000" cy="4525963"/>
          </a:xfrm>
        </p:spPr>
        <p:txBody>
          <a:bodyPr>
            <a:normAutofit/>
          </a:bodyPr>
          <a:lstStyle/>
          <a:p>
            <a:pPr marL="0" indent="0">
              <a:buNone/>
            </a:pPr>
            <a:r>
              <a:rPr lang="en-US" dirty="0" smtClean="0"/>
              <a:t>These </a:t>
            </a:r>
            <a:r>
              <a:rPr lang="en-US" dirty="0"/>
              <a:t>safe practices should be followed to ensure safe working conditions:</a:t>
            </a:r>
          </a:p>
          <a:p>
            <a:pPr marL="400050" lvl="1" indent="-285750">
              <a:buFont typeface="Arial" panose="020B0604020202020204" pitchFamily="34" charset="0"/>
              <a:buChar char="•"/>
            </a:pPr>
            <a:r>
              <a:rPr lang="en-US" sz="2000" dirty="0" smtClean="0"/>
              <a:t>Use proper PPE</a:t>
            </a:r>
          </a:p>
          <a:p>
            <a:pPr marL="400050" lvl="1" indent="-285750">
              <a:buFont typeface="Arial" panose="020B0604020202020204" pitchFamily="34" charset="0"/>
              <a:buChar char="•"/>
            </a:pPr>
            <a:r>
              <a:rPr lang="en-US" sz="2000" dirty="0" smtClean="0"/>
              <a:t>Do </a:t>
            </a:r>
            <a:r>
              <a:rPr lang="en-US" sz="2000" dirty="0"/>
              <a:t>not use chipped or cracked glassware</a:t>
            </a:r>
          </a:p>
          <a:p>
            <a:pPr marL="400050" lvl="1" indent="-285750">
              <a:buFont typeface="Arial" panose="020B0604020202020204" pitchFamily="34" charset="0"/>
              <a:buChar char="•"/>
            </a:pPr>
            <a:r>
              <a:rPr lang="en-US" sz="2000" dirty="0"/>
              <a:t>When working with hazardous materials, have a second person nearby</a:t>
            </a:r>
          </a:p>
          <a:p>
            <a:pPr marL="400050" lvl="1" indent="-285750">
              <a:buFont typeface="Arial" panose="020B0604020202020204" pitchFamily="34" charset="0"/>
              <a:buChar char="•"/>
            </a:pPr>
            <a:r>
              <a:rPr lang="en-US" sz="2000" dirty="0"/>
              <a:t>Know emergency procedures</a:t>
            </a:r>
          </a:p>
          <a:p>
            <a:pPr marL="400050" lvl="1" indent="-285750">
              <a:buFont typeface="Arial" panose="020B0604020202020204" pitchFamily="34" charset="0"/>
              <a:buChar char="•"/>
            </a:pPr>
            <a:r>
              <a:rPr lang="en-US" sz="2000" dirty="0"/>
              <a:t>Keep the laboratory neat and clean</a:t>
            </a:r>
          </a:p>
          <a:p>
            <a:pPr marL="400050" lvl="1" indent="-285750">
              <a:buFont typeface="Arial" panose="020B0604020202020204" pitchFamily="34" charset="0"/>
              <a:buChar char="•"/>
            </a:pPr>
            <a:r>
              <a:rPr lang="en-US" sz="2000" dirty="0"/>
              <a:t>Use hazardous chemicals under a fume hood and </a:t>
            </a:r>
            <a:r>
              <a:rPr lang="en-US" sz="2000" dirty="0" err="1"/>
              <a:t>biohazardous</a:t>
            </a:r>
            <a:r>
              <a:rPr lang="en-US" sz="2000" dirty="0"/>
              <a:t> materials under a biosafety cabinet (BSC)</a:t>
            </a:r>
          </a:p>
          <a:p>
            <a:pPr marL="400050" lvl="1" indent="-285750">
              <a:buFont typeface="Arial" panose="020B0604020202020204" pitchFamily="34" charset="0"/>
              <a:buChar char="•"/>
            </a:pPr>
            <a:r>
              <a:rPr lang="en-US" sz="2000" dirty="0" smtClean="0"/>
              <a:t>All </a:t>
            </a:r>
            <a:r>
              <a:rPr lang="en-US" sz="2000" dirty="0"/>
              <a:t>procedures should be performed to minimize aerosol</a:t>
            </a:r>
          </a:p>
        </p:txBody>
      </p:sp>
    </p:spTree>
    <p:extLst>
      <p:ext uri="{BB962C8B-B14F-4D97-AF65-F5344CB8AC3E}">
        <p14:creationId xmlns:p14="http://schemas.microsoft.com/office/powerpoint/2010/main" val="4180163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Word about PPE</a:t>
            </a:r>
            <a:endParaRPr lang="en-US" dirty="0"/>
          </a:p>
        </p:txBody>
      </p:sp>
      <p:sp>
        <p:nvSpPr>
          <p:cNvPr id="3" name="Content Placeholder 2"/>
          <p:cNvSpPr>
            <a:spLocks noGrp="1"/>
          </p:cNvSpPr>
          <p:nvPr>
            <p:ph idx="1"/>
          </p:nvPr>
        </p:nvSpPr>
        <p:spPr/>
        <p:txBody>
          <a:bodyPr/>
          <a:lstStyle/>
          <a:p>
            <a:pPr marL="0" indent="0">
              <a:buNone/>
            </a:pPr>
            <a:r>
              <a:rPr lang="en-US" b="0" dirty="0" smtClean="0"/>
              <a:t>	</a:t>
            </a:r>
            <a:r>
              <a:rPr lang="en-US" sz="3200" b="0" dirty="0" smtClean="0"/>
              <a:t>Knowing </a:t>
            </a:r>
            <a:r>
              <a:rPr lang="en-US" sz="3200" b="0" dirty="0"/>
              <a:t>how to properly use PPE can be the key to adequate protection.  Not only do you want to make sure it is the proper size for you, but also make sure you are wearing it properly.  If it is too big or too small, it is not right for you!  Let your supervisor know if you need a different size. </a:t>
            </a:r>
            <a:endParaRPr lang="en-US" b="0" dirty="0"/>
          </a:p>
        </p:txBody>
      </p:sp>
      <p:sp>
        <p:nvSpPr>
          <p:cNvPr id="4" name="TextBox 3"/>
          <p:cNvSpPr txBox="1"/>
          <p:nvPr/>
        </p:nvSpPr>
        <p:spPr>
          <a:xfrm>
            <a:off x="7162800" y="6375393"/>
            <a:ext cx="1752600" cy="307777"/>
          </a:xfrm>
          <a:prstGeom prst="rect">
            <a:avLst/>
          </a:prstGeom>
          <a:noFill/>
        </p:spPr>
        <p:txBody>
          <a:bodyPr wrap="square" rtlCol="0">
            <a:spAutoFit/>
          </a:bodyPr>
          <a:lstStyle/>
          <a:p>
            <a:r>
              <a:rPr lang="en-US" sz="1400" dirty="0" smtClean="0"/>
              <a:t>Rev. 6/28/16</a:t>
            </a:r>
            <a:endParaRPr lang="en-US" sz="1400" dirty="0"/>
          </a:p>
        </p:txBody>
      </p:sp>
      <p:sp>
        <p:nvSpPr>
          <p:cNvPr id="5" name="TextBox 4"/>
          <p:cNvSpPr txBox="1"/>
          <p:nvPr/>
        </p:nvSpPr>
        <p:spPr>
          <a:xfrm>
            <a:off x="5753100" y="6406171"/>
            <a:ext cx="2286000" cy="276999"/>
          </a:xfrm>
          <a:prstGeom prst="rect">
            <a:avLst/>
          </a:prstGeom>
          <a:noFill/>
        </p:spPr>
        <p:txBody>
          <a:bodyPr wrap="square" rtlCol="0">
            <a:spAutoFit/>
          </a:bodyPr>
          <a:lstStyle/>
          <a:p>
            <a:pPr algn="l"/>
            <a:r>
              <a:rPr lang="en-US" sz="1200" b="0" dirty="0" smtClean="0">
                <a:solidFill>
                  <a:srgbClr val="5F5F5F"/>
                </a:solidFill>
              </a:rPr>
              <a:t>Rev. 6/28/16</a:t>
            </a:r>
            <a:endParaRPr lang="en-US" sz="1200" b="0" dirty="0">
              <a:solidFill>
                <a:srgbClr val="5F5F5F"/>
              </a:solidFill>
            </a:endParaRPr>
          </a:p>
        </p:txBody>
      </p:sp>
    </p:spTree>
    <p:extLst>
      <p:ext uri="{BB962C8B-B14F-4D97-AF65-F5344CB8AC3E}">
        <p14:creationId xmlns:p14="http://schemas.microsoft.com/office/powerpoint/2010/main" val="413821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Surroundings</a:t>
            </a:r>
            <a:endParaRPr lang="en-US" dirty="0"/>
          </a:p>
        </p:txBody>
      </p:sp>
      <p:sp>
        <p:nvSpPr>
          <p:cNvPr id="3" name="Content Placeholder 2"/>
          <p:cNvSpPr>
            <a:spLocks noGrp="1"/>
          </p:cNvSpPr>
          <p:nvPr>
            <p:ph idx="1"/>
          </p:nvPr>
        </p:nvSpPr>
        <p:spPr>
          <a:xfrm>
            <a:off x="457200" y="1524000"/>
            <a:ext cx="8305800" cy="4617720"/>
          </a:xfrm>
        </p:spPr>
        <p:txBody>
          <a:bodyPr>
            <a:normAutofit/>
          </a:bodyPr>
          <a:lstStyle/>
          <a:p>
            <a:pPr marL="0" indent="0">
              <a:buNone/>
            </a:pPr>
            <a:r>
              <a:rPr lang="en-US" sz="2400" b="0" dirty="0"/>
              <a:t>Many laboratories contain hazardous substances.  </a:t>
            </a:r>
            <a:endParaRPr lang="en-US" sz="2400" b="0" dirty="0" smtClean="0"/>
          </a:p>
          <a:p>
            <a:pPr marL="0" indent="0">
              <a:buNone/>
            </a:pPr>
            <a:endParaRPr lang="en-US" sz="2400" b="0" dirty="0"/>
          </a:p>
          <a:p>
            <a:pPr marL="342900" indent="-342900">
              <a:buFont typeface="Arial" panose="020B0604020202020204" pitchFamily="34" charset="0"/>
              <a:buChar char="•"/>
            </a:pPr>
            <a:r>
              <a:rPr lang="en-US" sz="2400" b="0" dirty="0" smtClean="0">
                <a:solidFill>
                  <a:schemeClr val="bg2">
                    <a:lumMod val="75000"/>
                  </a:schemeClr>
                </a:solidFill>
              </a:rPr>
              <a:t>A </a:t>
            </a:r>
            <a:r>
              <a:rPr lang="en-US" sz="2400" b="0" dirty="0">
                <a:solidFill>
                  <a:srgbClr val="006225"/>
                </a:solidFill>
              </a:rPr>
              <a:t>hazardous substance </a:t>
            </a:r>
            <a:r>
              <a:rPr lang="en-US" sz="2400" b="0" dirty="0">
                <a:solidFill>
                  <a:schemeClr val="bg2">
                    <a:lumMod val="75000"/>
                  </a:schemeClr>
                </a:solidFill>
              </a:rPr>
              <a:t>is defined as a material/substance that poses a physical or health hazard.  This includes both chemicals and biological agents.  </a:t>
            </a:r>
          </a:p>
          <a:p>
            <a:pPr marL="342900" indent="-342900">
              <a:buFont typeface="Arial" panose="020B0604020202020204" pitchFamily="34" charset="0"/>
              <a:buChar char="•"/>
            </a:pPr>
            <a:endParaRPr lang="en-US" sz="2400" b="0" dirty="0">
              <a:solidFill>
                <a:schemeClr val="bg2">
                  <a:lumMod val="75000"/>
                </a:schemeClr>
              </a:solidFill>
            </a:endParaRPr>
          </a:p>
          <a:p>
            <a:pPr marL="342900" indent="-342900">
              <a:buFont typeface="Arial" panose="020B0604020202020204" pitchFamily="34" charset="0"/>
              <a:buChar char="•"/>
            </a:pPr>
            <a:r>
              <a:rPr lang="en-US" sz="2400" b="0" dirty="0" smtClean="0">
                <a:solidFill>
                  <a:schemeClr val="bg2">
                    <a:lumMod val="75000"/>
                  </a:schemeClr>
                </a:solidFill>
              </a:rPr>
              <a:t>A </a:t>
            </a:r>
            <a:r>
              <a:rPr lang="en-US" sz="2400" b="0" dirty="0" smtClean="0">
                <a:solidFill>
                  <a:srgbClr val="006225"/>
                </a:solidFill>
              </a:rPr>
              <a:t>biological agent </a:t>
            </a:r>
            <a:r>
              <a:rPr lang="en-US" sz="2400" b="0" dirty="0" smtClean="0">
                <a:solidFill>
                  <a:schemeClr val="bg2">
                    <a:lumMod val="75000"/>
                  </a:schemeClr>
                </a:solidFill>
              </a:rPr>
              <a:t>has </a:t>
            </a:r>
            <a:r>
              <a:rPr lang="en-US" sz="2400" b="0" dirty="0">
                <a:solidFill>
                  <a:schemeClr val="bg2">
                    <a:lumMod val="75000"/>
                  </a:schemeClr>
                </a:solidFill>
              </a:rPr>
              <a:t>the ability to adversely affect human health in a variety of ways, ranging from relatively mild, allergic reactions to serious medical conditions, even death.</a:t>
            </a:r>
          </a:p>
          <a:p>
            <a:endParaRPr lang="en-US" dirty="0"/>
          </a:p>
        </p:txBody>
      </p:sp>
    </p:spTree>
    <p:extLst>
      <p:ext uri="{BB962C8B-B14F-4D97-AF65-F5344CB8AC3E}">
        <p14:creationId xmlns:p14="http://schemas.microsoft.com/office/powerpoint/2010/main" val="19786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14800"/>
            <a:ext cx="2200275" cy="25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Laboratory Hazards</a:t>
            </a:r>
            <a:endParaRPr lang="en-US" dirty="0"/>
          </a:p>
        </p:txBody>
      </p:sp>
      <p:sp>
        <p:nvSpPr>
          <p:cNvPr id="3" name="Content Placeholder 2"/>
          <p:cNvSpPr>
            <a:spLocks noGrp="1"/>
          </p:cNvSpPr>
          <p:nvPr>
            <p:ph idx="1"/>
          </p:nvPr>
        </p:nvSpPr>
        <p:spPr>
          <a:xfrm>
            <a:off x="762000" y="1600200"/>
            <a:ext cx="7620000" cy="4525963"/>
          </a:xfrm>
        </p:spPr>
        <p:txBody>
          <a:bodyPr/>
          <a:lstStyle/>
          <a:p>
            <a:pPr marL="342900" indent="-342900">
              <a:buFont typeface="Arial" panose="020B0604020202020204" pitchFamily="34" charset="0"/>
              <a:buChar char="•"/>
            </a:pPr>
            <a:r>
              <a:rPr lang="en-US" sz="2400" b="0" dirty="0">
                <a:solidFill>
                  <a:srgbClr val="5F5F5F"/>
                </a:solidFill>
              </a:rPr>
              <a:t>Each lab is faced with different hazards.  There could be exposure to biological, chemical, or radioactive material, which may pose a variety of physical and/or health hazards.  </a:t>
            </a:r>
            <a:endParaRPr lang="en-US" sz="2400" b="0" dirty="0" smtClean="0">
              <a:solidFill>
                <a:srgbClr val="5F5F5F"/>
              </a:solidFill>
            </a:endParaRPr>
          </a:p>
          <a:p>
            <a:pPr marL="342900" indent="-342900">
              <a:buFont typeface="Arial" panose="020B0604020202020204" pitchFamily="34" charset="0"/>
              <a:buChar char="•"/>
            </a:pPr>
            <a:endParaRPr lang="en-US" sz="2400" b="0" dirty="0">
              <a:solidFill>
                <a:srgbClr val="5F5F5F"/>
              </a:solidFill>
            </a:endParaRPr>
          </a:p>
          <a:p>
            <a:pPr marL="342900" indent="-342900">
              <a:buFont typeface="Arial" panose="020B0604020202020204" pitchFamily="34" charset="0"/>
              <a:buChar char="•"/>
            </a:pPr>
            <a:r>
              <a:rPr lang="en-US" sz="2400" b="0" dirty="0">
                <a:solidFill>
                  <a:srgbClr val="5F5F5F"/>
                </a:solidFill>
              </a:rPr>
              <a:t>There are differences between a physical hazard and a health hazard.   Let’s take a look. </a:t>
            </a:r>
          </a:p>
          <a:p>
            <a:endParaRPr lang="en-US" dirty="0"/>
          </a:p>
        </p:txBody>
      </p:sp>
    </p:spTree>
    <p:extLst>
      <p:ext uri="{BB962C8B-B14F-4D97-AF65-F5344CB8AC3E}">
        <p14:creationId xmlns:p14="http://schemas.microsoft.com/office/powerpoint/2010/main" val="409340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0" dirty="0" smtClean="0"/>
              <a:t>A physical hazard has the following characteristics:</a:t>
            </a:r>
          </a:p>
          <a:p>
            <a:pPr marL="0" indent="0">
              <a:buNone/>
            </a:pPr>
            <a:endParaRPr lang="en-US" sz="2400" b="0" dirty="0" smtClean="0"/>
          </a:p>
          <a:p>
            <a:pPr marL="342900" indent="-342900">
              <a:buFont typeface="Arial" panose="020B0604020202020204" pitchFamily="34" charset="0"/>
              <a:buChar char="•"/>
            </a:pPr>
            <a:r>
              <a:rPr lang="en-US" sz="2400" b="0" dirty="0" smtClean="0">
                <a:solidFill>
                  <a:srgbClr val="5F5F5F"/>
                </a:solidFill>
              </a:rPr>
              <a:t>Explosive</a:t>
            </a:r>
            <a:endParaRPr lang="en-US" sz="2400" b="0" dirty="0">
              <a:solidFill>
                <a:srgbClr val="5F5F5F"/>
              </a:solidFill>
            </a:endParaRPr>
          </a:p>
          <a:p>
            <a:pPr marL="342900" indent="-342900">
              <a:buFont typeface="Arial" panose="020B0604020202020204" pitchFamily="34" charset="0"/>
              <a:buChar char="•"/>
            </a:pPr>
            <a:r>
              <a:rPr lang="en-US" sz="2400" b="0" dirty="0">
                <a:solidFill>
                  <a:srgbClr val="5F5F5F"/>
                </a:solidFill>
              </a:rPr>
              <a:t>Flammable</a:t>
            </a:r>
          </a:p>
          <a:p>
            <a:pPr marL="342900" indent="-342900">
              <a:buFont typeface="Arial" panose="020B0604020202020204" pitchFamily="34" charset="0"/>
              <a:buChar char="•"/>
            </a:pPr>
            <a:r>
              <a:rPr lang="en-US" sz="2400" b="0" dirty="0">
                <a:solidFill>
                  <a:srgbClr val="5F5F5F"/>
                </a:solidFill>
              </a:rPr>
              <a:t>Oxidizer</a:t>
            </a:r>
          </a:p>
          <a:p>
            <a:pPr marL="342900" indent="-342900">
              <a:buFont typeface="Arial" panose="020B0604020202020204" pitchFamily="34" charset="0"/>
              <a:buChar char="•"/>
            </a:pPr>
            <a:r>
              <a:rPr lang="en-US" sz="2400" b="0" dirty="0">
                <a:solidFill>
                  <a:srgbClr val="5F5F5F"/>
                </a:solidFill>
              </a:rPr>
              <a:t>Pyrophoric</a:t>
            </a:r>
          </a:p>
          <a:p>
            <a:pPr marL="342900" indent="-342900">
              <a:buFont typeface="Arial" panose="020B0604020202020204" pitchFamily="34" charset="0"/>
              <a:buChar char="•"/>
            </a:pPr>
            <a:r>
              <a:rPr lang="en-US" sz="2400" b="0" dirty="0">
                <a:solidFill>
                  <a:srgbClr val="5F5F5F"/>
                </a:solidFill>
              </a:rPr>
              <a:t>Organic peroxide</a:t>
            </a:r>
          </a:p>
          <a:p>
            <a:pPr marL="342900" indent="-342900">
              <a:buFont typeface="Arial" panose="020B0604020202020204" pitchFamily="34" charset="0"/>
              <a:buChar char="•"/>
            </a:pPr>
            <a:r>
              <a:rPr lang="en-US" sz="2400" b="0" dirty="0">
                <a:solidFill>
                  <a:srgbClr val="5F5F5F"/>
                </a:solidFill>
              </a:rPr>
              <a:t>Compressed gas</a:t>
            </a:r>
          </a:p>
          <a:p>
            <a:pPr marL="342900" indent="-342900">
              <a:buFont typeface="Arial" panose="020B0604020202020204" pitchFamily="34" charset="0"/>
              <a:buChar char="•"/>
            </a:pPr>
            <a:r>
              <a:rPr lang="en-US" sz="2400" b="0" dirty="0">
                <a:solidFill>
                  <a:srgbClr val="5F5F5F"/>
                </a:solidFill>
              </a:rPr>
              <a:t>Combustible liquid</a:t>
            </a:r>
          </a:p>
          <a:p>
            <a:pPr marL="342900" indent="-342900">
              <a:buFont typeface="Arial" panose="020B0604020202020204" pitchFamily="34" charset="0"/>
              <a:buChar char="•"/>
            </a:pPr>
            <a:r>
              <a:rPr lang="en-US" sz="2400" b="0" dirty="0">
                <a:solidFill>
                  <a:srgbClr val="5F5F5F"/>
                </a:solidFill>
              </a:rPr>
              <a:t>Unstable (Reactive)</a:t>
            </a:r>
          </a:p>
          <a:p>
            <a:pPr marL="342900" indent="-342900">
              <a:buFont typeface="Arial" panose="020B0604020202020204" pitchFamily="34" charset="0"/>
              <a:buChar char="•"/>
            </a:pPr>
            <a:r>
              <a:rPr lang="en-US" sz="2400" b="0" dirty="0">
                <a:solidFill>
                  <a:srgbClr val="5F5F5F"/>
                </a:solidFill>
              </a:rPr>
              <a:t>Water-reactive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14600"/>
            <a:ext cx="261620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20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a:t>
            </a:r>
            <a:endParaRPr lang="en-US" dirty="0"/>
          </a:p>
        </p:txBody>
      </p:sp>
      <p:sp>
        <p:nvSpPr>
          <p:cNvPr id="3" name="Content Placeholder 2"/>
          <p:cNvSpPr>
            <a:spLocks noGrp="1"/>
          </p:cNvSpPr>
          <p:nvPr>
            <p:ph idx="1"/>
          </p:nvPr>
        </p:nvSpPr>
        <p:spPr>
          <a:xfrm>
            <a:off x="457200" y="1447800"/>
            <a:ext cx="8382000" cy="4389120"/>
          </a:xfrm>
        </p:spPr>
        <p:txBody>
          <a:bodyPr>
            <a:normAutofit/>
          </a:bodyPr>
          <a:lstStyle/>
          <a:p>
            <a:pPr marL="0" indent="0">
              <a:buNone/>
            </a:pPr>
            <a:r>
              <a:rPr lang="en-US" sz="2400" b="0" dirty="0" smtClean="0"/>
              <a:t>A health hazard has the following characteristics:</a:t>
            </a:r>
          </a:p>
          <a:p>
            <a:pPr marL="0" indent="0">
              <a:buNone/>
            </a:pPr>
            <a:endParaRPr lang="en-US" dirty="0" smtClean="0"/>
          </a:p>
          <a:p>
            <a:pPr marL="0" indent="0">
              <a:buNone/>
            </a:pPr>
            <a:r>
              <a:rPr lang="en-US" dirty="0" smtClean="0">
                <a:solidFill>
                  <a:srgbClr val="006225"/>
                </a:solidFill>
              </a:rPr>
              <a:t>Chemical:	</a:t>
            </a:r>
            <a:r>
              <a:rPr lang="en-US" dirty="0" smtClean="0"/>
              <a:t>				</a:t>
            </a:r>
            <a:r>
              <a:rPr lang="en-US" dirty="0" smtClean="0">
                <a:solidFill>
                  <a:srgbClr val="006225"/>
                </a:solidFill>
              </a:rPr>
              <a:t>Biological:</a:t>
            </a:r>
          </a:p>
          <a:p>
            <a:pPr marL="342900" indent="-342900">
              <a:buFont typeface="Arial" panose="020B0604020202020204" pitchFamily="34" charset="0"/>
              <a:buChar char="•"/>
            </a:pPr>
            <a:r>
              <a:rPr lang="en-US" dirty="0" smtClean="0">
                <a:solidFill>
                  <a:srgbClr val="5F5F5F"/>
                </a:solidFill>
              </a:rPr>
              <a:t>Carcinogen 				  	  •</a:t>
            </a:r>
            <a:r>
              <a:rPr lang="en-US" sz="2200" dirty="0" smtClean="0">
                <a:solidFill>
                  <a:srgbClr val="5F5F5F"/>
                </a:solidFill>
              </a:rPr>
              <a:t> </a:t>
            </a:r>
            <a:r>
              <a:rPr lang="en-US" dirty="0" smtClean="0">
                <a:solidFill>
                  <a:srgbClr val="5F5F5F"/>
                </a:solidFill>
              </a:rPr>
              <a:t>Bacteria</a:t>
            </a:r>
            <a:endParaRPr lang="en-US" dirty="0">
              <a:solidFill>
                <a:srgbClr val="5F5F5F"/>
              </a:solidFill>
            </a:endParaRPr>
          </a:p>
          <a:p>
            <a:pPr marL="342900" indent="-342900">
              <a:buFont typeface="Arial" panose="020B0604020202020204" pitchFamily="34" charset="0"/>
              <a:buChar char="•"/>
            </a:pPr>
            <a:r>
              <a:rPr lang="en-US" dirty="0">
                <a:solidFill>
                  <a:srgbClr val="5F5F5F"/>
                </a:solidFill>
              </a:rPr>
              <a:t>Toxic or highly </a:t>
            </a:r>
            <a:r>
              <a:rPr lang="en-US" dirty="0" smtClean="0">
                <a:solidFill>
                  <a:srgbClr val="5F5F5F"/>
                </a:solidFill>
              </a:rPr>
              <a:t>toxic			</a:t>
            </a:r>
            <a:r>
              <a:rPr lang="en-US" sz="2200" dirty="0">
                <a:solidFill>
                  <a:srgbClr val="5F5F5F"/>
                </a:solidFill>
              </a:rPr>
              <a:t>  </a:t>
            </a:r>
            <a:r>
              <a:rPr lang="en-US" dirty="0">
                <a:solidFill>
                  <a:srgbClr val="5F5F5F"/>
                </a:solidFill>
              </a:rPr>
              <a:t>• Viruses</a:t>
            </a:r>
          </a:p>
          <a:p>
            <a:pPr marL="342900" indent="-342900">
              <a:buFont typeface="Arial" panose="020B0604020202020204" pitchFamily="34" charset="0"/>
              <a:buChar char="•"/>
            </a:pPr>
            <a:r>
              <a:rPr lang="en-US" dirty="0">
                <a:solidFill>
                  <a:srgbClr val="5F5F5F"/>
                </a:solidFill>
              </a:rPr>
              <a:t>Reproductive </a:t>
            </a:r>
            <a:r>
              <a:rPr lang="en-US" dirty="0" smtClean="0">
                <a:solidFill>
                  <a:srgbClr val="5F5F5F"/>
                </a:solidFill>
              </a:rPr>
              <a:t>Toxins		 	</a:t>
            </a:r>
            <a:r>
              <a:rPr lang="en-US" dirty="0">
                <a:solidFill>
                  <a:srgbClr val="5F5F5F"/>
                </a:solidFill>
              </a:rPr>
              <a:t>  </a:t>
            </a:r>
            <a:r>
              <a:rPr lang="en-US" dirty="0" smtClean="0">
                <a:solidFill>
                  <a:srgbClr val="5F5F5F"/>
                </a:solidFill>
              </a:rPr>
              <a:t>•</a:t>
            </a:r>
            <a:r>
              <a:rPr lang="en-US" sz="3000" dirty="0" smtClean="0">
                <a:solidFill>
                  <a:srgbClr val="5F5F5F"/>
                </a:solidFill>
              </a:rPr>
              <a:t> </a:t>
            </a:r>
            <a:r>
              <a:rPr lang="en-US" dirty="0" smtClean="0">
                <a:solidFill>
                  <a:srgbClr val="5F5F5F"/>
                </a:solidFill>
              </a:rPr>
              <a:t>Fungi</a:t>
            </a:r>
            <a:endParaRPr lang="en-US" dirty="0">
              <a:solidFill>
                <a:srgbClr val="5F5F5F"/>
              </a:solidFill>
            </a:endParaRPr>
          </a:p>
          <a:p>
            <a:pPr marL="342900" indent="-342900">
              <a:buFont typeface="Arial" panose="020B0604020202020204" pitchFamily="34" charset="0"/>
              <a:buChar char="•"/>
            </a:pPr>
            <a:r>
              <a:rPr lang="en-US" dirty="0" smtClean="0">
                <a:solidFill>
                  <a:srgbClr val="5F5F5F"/>
                </a:solidFill>
              </a:rPr>
              <a:t>Irritants					  • Toxins</a:t>
            </a:r>
          </a:p>
          <a:p>
            <a:pPr marL="342900" indent="-342900">
              <a:buFont typeface="Arial" panose="020B0604020202020204" pitchFamily="34" charset="0"/>
              <a:buChar char="•"/>
            </a:pPr>
            <a:r>
              <a:rPr lang="en-US" dirty="0" smtClean="0">
                <a:solidFill>
                  <a:srgbClr val="5F5F5F"/>
                </a:solidFill>
              </a:rPr>
              <a:t>Corrosives					  </a:t>
            </a:r>
            <a:r>
              <a:rPr lang="en-US" dirty="0">
                <a:solidFill>
                  <a:srgbClr val="5F5F5F"/>
                </a:solidFill>
              </a:rPr>
              <a:t>• </a:t>
            </a:r>
            <a:r>
              <a:rPr lang="en-US" dirty="0" err="1" smtClean="0">
                <a:solidFill>
                  <a:srgbClr val="5F5F5F"/>
                </a:solidFill>
              </a:rPr>
              <a:t>Hepatotoxins</a:t>
            </a:r>
            <a:endParaRPr lang="en-US" dirty="0">
              <a:solidFill>
                <a:srgbClr val="5F5F5F"/>
              </a:solidFill>
            </a:endParaRPr>
          </a:p>
          <a:p>
            <a:pPr marL="342900" indent="-342900">
              <a:buFont typeface="Arial" panose="020B0604020202020204" pitchFamily="34" charset="0"/>
              <a:buChar char="•"/>
            </a:pPr>
            <a:r>
              <a:rPr lang="en-US" dirty="0" smtClean="0">
                <a:solidFill>
                  <a:srgbClr val="5F5F5F"/>
                </a:solidFill>
              </a:rPr>
              <a:t>Sensitizers					</a:t>
            </a:r>
            <a:r>
              <a:rPr lang="en-US" dirty="0">
                <a:solidFill>
                  <a:srgbClr val="5F5F5F"/>
                </a:solidFill>
              </a:rPr>
              <a:t>  </a:t>
            </a:r>
            <a:r>
              <a:rPr lang="en-US" dirty="0" smtClean="0">
                <a:solidFill>
                  <a:srgbClr val="5F5F5F"/>
                </a:solidFill>
              </a:rPr>
              <a:t>	</a:t>
            </a:r>
          </a:p>
          <a:p>
            <a:pPr marL="342900" indent="-342900">
              <a:buFont typeface="Arial" panose="020B0604020202020204" pitchFamily="34" charset="0"/>
              <a:buChar char="•"/>
            </a:pPr>
            <a:r>
              <a:rPr lang="en-US" dirty="0" err="1" smtClean="0">
                <a:solidFill>
                  <a:srgbClr val="5F5F5F"/>
                </a:solidFill>
              </a:rPr>
              <a:t>Nephrotoxins</a:t>
            </a:r>
            <a:endParaRPr lang="en-US" dirty="0">
              <a:solidFill>
                <a:srgbClr val="5F5F5F"/>
              </a:solidFill>
            </a:endParaRPr>
          </a:p>
          <a:p>
            <a:pPr marL="342900" indent="-342900">
              <a:buFont typeface="Arial" panose="020B0604020202020204" pitchFamily="34" charset="0"/>
              <a:buChar char="•"/>
            </a:pPr>
            <a:r>
              <a:rPr lang="en-US" dirty="0">
                <a:solidFill>
                  <a:srgbClr val="5F5F5F"/>
                </a:solidFill>
              </a:rPr>
              <a:t>Neurotoxins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09799"/>
            <a:ext cx="2328863"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83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Biohazards</a:t>
            </a:r>
            <a:endParaRPr lang="en-US" dirty="0"/>
          </a:p>
        </p:txBody>
      </p:sp>
      <p:sp>
        <p:nvSpPr>
          <p:cNvPr id="3" name="Content Placeholder 2"/>
          <p:cNvSpPr>
            <a:spLocks noGrp="1"/>
          </p:cNvSpPr>
          <p:nvPr>
            <p:ph idx="1"/>
          </p:nvPr>
        </p:nvSpPr>
        <p:spPr>
          <a:xfrm>
            <a:off x="457200" y="1600200"/>
            <a:ext cx="8305800" cy="4770120"/>
          </a:xfrm>
        </p:spPr>
        <p:txBody>
          <a:bodyPr>
            <a:normAutofit/>
          </a:bodyPr>
          <a:lstStyle/>
          <a:p>
            <a:pPr marL="457200" indent="-457200">
              <a:buFont typeface="Arial" panose="020B0604020202020204" pitchFamily="34" charset="0"/>
              <a:buChar char="•"/>
            </a:pPr>
            <a:r>
              <a:rPr lang="en-US" sz="2400" b="0" dirty="0" smtClean="0">
                <a:solidFill>
                  <a:srgbClr val="5F5F5F"/>
                </a:solidFill>
              </a:rPr>
              <a:t>Physical and chemical health hazards are covered in another module; so, let’s focus on </a:t>
            </a:r>
            <a:r>
              <a:rPr lang="en-US" sz="2400" b="0" dirty="0" smtClean="0">
                <a:solidFill>
                  <a:srgbClr val="006225"/>
                </a:solidFill>
              </a:rPr>
              <a:t>biological health hazards (or biohazards)</a:t>
            </a:r>
            <a:r>
              <a:rPr lang="en-US" sz="2400" b="0" dirty="0" smtClean="0">
                <a:solidFill>
                  <a:srgbClr val="5F5F5F"/>
                </a:solidFill>
              </a:rPr>
              <a:t>.</a:t>
            </a:r>
          </a:p>
          <a:p>
            <a:pPr marL="457200" indent="-457200">
              <a:buFont typeface="Arial" panose="020B0604020202020204" pitchFamily="34" charset="0"/>
              <a:buChar char="•"/>
            </a:pPr>
            <a:endParaRPr lang="en-US" sz="2400" b="0" dirty="0" smtClean="0">
              <a:solidFill>
                <a:srgbClr val="5F5F5F"/>
              </a:solidFill>
            </a:endParaRPr>
          </a:p>
          <a:p>
            <a:pPr marL="457200" indent="-457200">
              <a:buFont typeface="Arial" panose="020B0604020202020204" pitchFamily="34" charset="0"/>
              <a:buChar char="•"/>
            </a:pPr>
            <a:r>
              <a:rPr lang="en-US" sz="2400" b="0" dirty="0">
                <a:solidFill>
                  <a:srgbClr val="5F5F5F"/>
                </a:solidFill>
              </a:rPr>
              <a:t>Biohazards pose a threat because these substances are capable of producing infection or disease in living organisms, particularly humans. </a:t>
            </a:r>
          </a:p>
        </p:txBody>
      </p:sp>
      <p:pic>
        <p:nvPicPr>
          <p:cNvPr id="4098"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8711" y="4495800"/>
            <a:ext cx="1905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24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457200" y="1524000"/>
            <a:ext cx="8229600" cy="4389120"/>
          </a:xfrm>
        </p:spPr>
        <p:txBody>
          <a:bodyPr>
            <a:normAutofit/>
          </a:bodyPr>
          <a:lstStyle/>
          <a:p>
            <a:r>
              <a:rPr lang="en-US" sz="2400" b="0" dirty="0" smtClean="0">
                <a:solidFill>
                  <a:srgbClr val="5F5F5F"/>
                </a:solidFill>
              </a:rPr>
              <a:t>Some of the biohazards in the clinical laboratory are classified as </a:t>
            </a:r>
            <a:r>
              <a:rPr lang="en-US" sz="2400" b="0" dirty="0" err="1" smtClean="0">
                <a:solidFill>
                  <a:srgbClr val="006225"/>
                </a:solidFill>
              </a:rPr>
              <a:t>Bloodborne</a:t>
            </a:r>
            <a:r>
              <a:rPr lang="en-US" sz="2400" b="0" dirty="0" smtClean="0">
                <a:solidFill>
                  <a:srgbClr val="006225"/>
                </a:solidFill>
              </a:rPr>
              <a:t> Pathogens</a:t>
            </a:r>
          </a:p>
          <a:p>
            <a:pPr marL="342900" indent="-342900">
              <a:buFont typeface="Arial" panose="020B0604020202020204" pitchFamily="34" charset="0"/>
              <a:buChar char="•"/>
            </a:pPr>
            <a:r>
              <a:rPr lang="en-US" sz="2400" b="0" dirty="0" smtClean="0">
                <a:solidFill>
                  <a:srgbClr val="5F5F5F"/>
                </a:solidFill>
              </a:rPr>
              <a:t>Transmitted by blood/body fluid exposure</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289" y="3124200"/>
            <a:ext cx="42671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708233"/>
      </p:ext>
    </p:extLst>
  </p:cSld>
  <p:clrMapOvr>
    <a:masterClrMapping/>
  </p:clrMapOvr>
</p:sld>
</file>

<file path=ppt/theme/theme1.xml><?xml version="1.0" encoding="utf-8"?>
<a:theme xmlns:a="http://schemas.openxmlformats.org/drawingml/2006/main" name="Parkland_Powerpoint-Plain">
  <a:themeElements>
    <a:clrScheme name="Text Only Master 3">
      <a:dk1>
        <a:srgbClr val="5F5F5F"/>
      </a:dk1>
      <a:lt1>
        <a:srgbClr val="FFFFFF"/>
      </a:lt1>
      <a:dk2>
        <a:srgbClr val="542988"/>
      </a:dk2>
      <a:lt2>
        <a:srgbClr val="939BA1"/>
      </a:lt2>
      <a:accent1>
        <a:srgbClr val="006225"/>
      </a:accent1>
      <a:accent2>
        <a:srgbClr val="E8941A"/>
      </a:accent2>
      <a:accent3>
        <a:srgbClr val="FFFFFF"/>
      </a:accent3>
      <a:accent4>
        <a:srgbClr val="505050"/>
      </a:accent4>
      <a:accent5>
        <a:srgbClr val="AAB7AC"/>
      </a:accent5>
      <a:accent6>
        <a:srgbClr val="D28616"/>
      </a:accent6>
      <a:hlink>
        <a:srgbClr val="00467F"/>
      </a:hlink>
      <a:folHlink>
        <a:srgbClr val="98002E"/>
      </a:folHlink>
    </a:clrScheme>
    <a:fontScheme name="Text Only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Arial" charset="0"/>
          </a:defRPr>
        </a:defPPr>
      </a:lstStyle>
    </a:lnDef>
  </a:objectDefaults>
  <a:extraClrSchemeLst>
    <a:extraClrScheme>
      <a:clrScheme name="Text Only Master 1">
        <a:dk1>
          <a:srgbClr val="939BA1"/>
        </a:dk1>
        <a:lt1>
          <a:srgbClr val="FFFFFF"/>
        </a:lt1>
        <a:dk2>
          <a:srgbClr val="542988"/>
        </a:dk2>
        <a:lt2>
          <a:srgbClr val="939BA1"/>
        </a:lt2>
        <a:accent1>
          <a:srgbClr val="006225"/>
        </a:accent1>
        <a:accent2>
          <a:srgbClr val="E8941A"/>
        </a:accent2>
        <a:accent3>
          <a:srgbClr val="FFFFFF"/>
        </a:accent3>
        <a:accent4>
          <a:srgbClr val="7D8489"/>
        </a:accent4>
        <a:accent5>
          <a:srgbClr val="AAB7AC"/>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
      <a:clrScheme name="Text Only Master 2">
        <a:dk1>
          <a:srgbClr val="5F5F5F"/>
        </a:dk1>
        <a:lt1>
          <a:srgbClr val="FFFFFF"/>
        </a:lt1>
        <a:dk2>
          <a:srgbClr val="FFFFFF"/>
        </a:dk2>
        <a:lt2>
          <a:srgbClr val="939BA1"/>
        </a:lt2>
        <a:accent1>
          <a:srgbClr val="542988"/>
        </a:accent1>
        <a:accent2>
          <a:srgbClr val="E8941A"/>
        </a:accent2>
        <a:accent3>
          <a:srgbClr val="FFFFFF"/>
        </a:accent3>
        <a:accent4>
          <a:srgbClr val="505050"/>
        </a:accent4>
        <a:accent5>
          <a:srgbClr val="B3ACC3"/>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
      <a:clrScheme name="Text Only Master 3">
        <a:dk1>
          <a:srgbClr val="5F5F5F"/>
        </a:dk1>
        <a:lt1>
          <a:srgbClr val="FFFFFF"/>
        </a:lt1>
        <a:dk2>
          <a:srgbClr val="542988"/>
        </a:dk2>
        <a:lt2>
          <a:srgbClr val="939BA1"/>
        </a:lt2>
        <a:accent1>
          <a:srgbClr val="006225"/>
        </a:accent1>
        <a:accent2>
          <a:srgbClr val="E8941A"/>
        </a:accent2>
        <a:accent3>
          <a:srgbClr val="FFFFFF"/>
        </a:accent3>
        <a:accent4>
          <a:srgbClr val="505050"/>
        </a:accent4>
        <a:accent5>
          <a:srgbClr val="AAB7AC"/>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Parkland_Powerpoint-Plain</Template>
  <TotalTime>215</TotalTime>
  <Words>1627</Words>
  <Application>Microsoft Office PowerPoint</Application>
  <PresentationFormat>On-screen Show (4:3)</PresentationFormat>
  <Paragraphs>229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Parkland_Powerpoint-Plain</vt:lpstr>
      <vt:lpstr>Biohazard Management</vt:lpstr>
      <vt:lpstr>Objectives</vt:lpstr>
      <vt:lpstr>Laboratory Environment</vt:lpstr>
      <vt:lpstr>Know Your Surroundings</vt:lpstr>
      <vt:lpstr>Laboratory Hazards</vt:lpstr>
      <vt:lpstr>Physical Hazard</vt:lpstr>
      <vt:lpstr>Health Hazard</vt:lpstr>
      <vt:lpstr>Biohazards</vt:lpstr>
      <vt:lpstr>Bloodborne Pathogens</vt:lpstr>
      <vt:lpstr>Blood/Body Fluid Exposure</vt:lpstr>
      <vt:lpstr>Avoiding Exposure</vt:lpstr>
      <vt:lpstr>Avoiding Exposure</vt:lpstr>
      <vt:lpstr>Standard Precautions</vt:lpstr>
      <vt:lpstr>Personal Hygiene</vt:lpstr>
      <vt:lpstr>Handwashing</vt:lpstr>
      <vt:lpstr>Personal Protective Equipment (PPE)</vt:lpstr>
      <vt:lpstr>PPE: Gloves</vt:lpstr>
      <vt:lpstr>PPE: Lab Coats</vt:lpstr>
      <vt:lpstr>PPE: Safety Glasses &amp; Face Shields</vt:lpstr>
      <vt:lpstr>Engineering Controls</vt:lpstr>
      <vt:lpstr>Sharps Container</vt:lpstr>
      <vt:lpstr>Safety Needles</vt:lpstr>
      <vt:lpstr>Biological Safety Cabinets (BSC)</vt:lpstr>
      <vt:lpstr>Biological Safety Cabinets (BSC)</vt:lpstr>
      <vt:lpstr>Diagram of Class II BSCs</vt:lpstr>
      <vt:lpstr>BSC Guidelines</vt:lpstr>
      <vt:lpstr>Mechanical Pipettes</vt:lpstr>
      <vt:lpstr>Safety Measures</vt:lpstr>
      <vt:lpstr>Safety Measures</vt:lpstr>
      <vt:lpstr>Injury on Duty Response</vt:lpstr>
      <vt:lpstr>Aerosol Prevention</vt:lpstr>
      <vt:lpstr>Safe Use of Centrifuges</vt:lpstr>
      <vt:lpstr>After Centrifugation</vt:lpstr>
      <vt:lpstr>Safe Practices</vt:lpstr>
      <vt:lpstr>A Final Word about PPE</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Biohazard Management</dc:title>
  <dc:creator>LeAnne Hutson</dc:creator>
  <cp:lastModifiedBy>LeAnne Hutson</cp:lastModifiedBy>
  <cp:revision>14</cp:revision>
  <dcterms:created xsi:type="dcterms:W3CDTF">2016-06-29T17:36:10Z</dcterms:created>
  <dcterms:modified xsi:type="dcterms:W3CDTF">2016-07-06T14:24:21Z</dcterms:modified>
</cp:coreProperties>
</file>