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41A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7029" autoAdjust="0"/>
  </p:normalViewPr>
  <p:slideViewPr>
    <p:cSldViewPr>
      <p:cViewPr>
        <p:scale>
          <a:sx n="80" d="100"/>
          <a:sy n="80" d="100"/>
        </p:scale>
        <p:origin x="-210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D9B5A60B-9D55-4AC6-B1EA-3C141FFE3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0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B824C-EE11-453C-82FE-EE515C34D864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3DE0F-1189-404C-88C9-493F2FA47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F165-712A-4D8D-A0B0-BD0E31064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6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FF165-712A-4D8D-A0B0-BD0E31064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96975"/>
            <a:ext cx="7772400" cy="936625"/>
          </a:xfrm>
        </p:spPr>
        <p:txBody>
          <a:bodyPr/>
          <a:lstStyle>
            <a:lvl1pPr algn="l">
              <a:defRPr sz="32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772400" cy="1752600"/>
          </a:xfrm>
        </p:spPr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0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3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41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4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9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1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4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18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74638"/>
            <a:ext cx="4648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64" y="5943600"/>
            <a:ext cx="795528" cy="714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accent1"/>
          </a:solidFill>
          <a:latin typeface="+mn-lt"/>
          <a:ea typeface="+mn-ea"/>
          <a:cs typeface="+mn-cs"/>
        </a:defRPr>
      </a:lvl1pPr>
      <a:lvl2pPr marL="1143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5"/>
          <a:stretch/>
        </p:blipFill>
        <p:spPr bwMode="auto">
          <a:xfrm>
            <a:off x="1295400" y="228840"/>
            <a:ext cx="6862719" cy="523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5638800" y="1"/>
            <a:ext cx="3205119" cy="762000"/>
          </a:xfrm>
        </p:spPr>
        <p:txBody>
          <a:bodyPr/>
          <a:lstStyle/>
          <a:p>
            <a:r>
              <a:rPr lang="en-US" altLang="en-US" dirty="0" smtClean="0"/>
              <a:t>Centrifuge Safety</a:t>
            </a:r>
            <a:endParaRPr lang="en-US" altLang="en-US" dirty="0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086600" y="609600"/>
            <a:ext cx="1981200" cy="3048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5F5F5F"/>
                </a:solidFill>
              </a:rPr>
              <a:t>Laboratory Services</a:t>
            </a:r>
            <a:endParaRPr lang="en-US" altLang="en-US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</a:rPr>
              <a:t>After</a:t>
            </a: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Centrifugation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300" b="0" dirty="0" smtClean="0">
                <a:solidFill>
                  <a:srgbClr val="5F5F5F"/>
                </a:solidFill>
              </a:rPr>
              <a:t>Allow centrifuge to come to a complete stop before opening cover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0" dirty="0" smtClean="0">
              <a:solidFill>
                <a:srgbClr val="5F5F5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300" b="0" dirty="0" smtClean="0">
                <a:solidFill>
                  <a:srgbClr val="5F5F5F"/>
                </a:solidFill>
              </a:rPr>
              <a:t>Wear appropriate 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300" b="0" dirty="0" smtClean="0">
              <a:solidFill>
                <a:srgbClr val="5F5F5F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sz="2300" b="0" dirty="0">
                <a:solidFill>
                  <a:srgbClr val="5F5F5F"/>
                </a:solidFill>
              </a:rPr>
              <a:t>Check inside centrifuge for possible tube breakage or spills </a:t>
            </a:r>
            <a:r>
              <a:rPr lang="en-US" sz="2300" b="0" dirty="0" smtClean="0">
                <a:solidFill>
                  <a:srgbClr val="5F5F5F"/>
                </a:solidFill>
              </a:rPr>
              <a:t>(leak), or if an open tube has been spun. If found, </a:t>
            </a:r>
            <a:endParaRPr lang="en-US" sz="2300" b="0" dirty="0">
              <a:solidFill>
                <a:srgbClr val="5F5F5F"/>
              </a:solidFill>
            </a:endParaRPr>
          </a:p>
          <a:p>
            <a:pPr marL="5715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altLang="en-US" sz="2200" dirty="0">
                <a:solidFill>
                  <a:srgbClr val="FF0000"/>
                </a:solidFill>
              </a:rPr>
              <a:t>Leave lid closed and allow potential aerosols to settle for </a:t>
            </a:r>
            <a:r>
              <a:rPr lang="en-US" altLang="en-US" sz="2200" u="sng" dirty="0">
                <a:solidFill>
                  <a:srgbClr val="FF0000"/>
                </a:solidFill>
              </a:rPr>
              <a:t>30 minutes </a:t>
            </a:r>
            <a:r>
              <a:rPr lang="en-US" altLang="en-US" sz="2200" dirty="0">
                <a:solidFill>
                  <a:srgbClr val="FF0000"/>
                </a:solidFill>
              </a:rPr>
              <a:t>or open in a Biosafety Cabinet</a:t>
            </a:r>
          </a:p>
          <a:p>
            <a:pPr marL="571500" lvl="1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685800" algn="l"/>
              </a:tabLst>
            </a:pPr>
            <a:r>
              <a:rPr lang="en-US" altLang="en-US" sz="2200" dirty="0">
                <a:solidFill>
                  <a:srgbClr val="006225"/>
                </a:solidFill>
              </a:rPr>
              <a:t>Wearing appropriate PPE (includes mask), clean spill thoroughly with appropriate disinfectant according to </a:t>
            </a:r>
            <a:r>
              <a:rPr lang="en-US" altLang="en-US" sz="2200" dirty="0" smtClean="0">
                <a:solidFill>
                  <a:srgbClr val="006225"/>
                </a:solidFill>
              </a:rPr>
              <a:t>procedure </a:t>
            </a:r>
            <a:endParaRPr lang="en-US" altLang="en-US" sz="2200" dirty="0">
              <a:solidFill>
                <a:srgbClr val="006225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2300" b="0" dirty="0" smtClean="0">
                <a:solidFill>
                  <a:srgbClr val="5F5F5F"/>
                </a:solidFill>
              </a:rPr>
              <a:t>If </a:t>
            </a:r>
            <a:r>
              <a:rPr lang="en-US" sz="2300" b="0" dirty="0" smtClean="0">
                <a:solidFill>
                  <a:srgbClr val="5F5F5F"/>
                </a:solidFill>
              </a:rPr>
              <a:t>spill occurs, use appropriate decontamination </a:t>
            </a:r>
            <a:r>
              <a:rPr lang="en-US" sz="2300" b="0" dirty="0" smtClean="0">
                <a:solidFill>
                  <a:srgbClr val="5F5F5F"/>
                </a:solidFill>
              </a:rPr>
              <a:t>and </a:t>
            </a:r>
            <a:r>
              <a:rPr lang="en-US" sz="2300" b="0" dirty="0" smtClean="0">
                <a:solidFill>
                  <a:srgbClr val="5F5F5F"/>
                </a:solidFill>
              </a:rPr>
              <a:t>cleanup procedures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8454" y="1904999"/>
            <a:ext cx="33528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Report all accidents to your supervisor immediately!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400800"/>
            <a:ext cx="2400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5F5F5F"/>
                </a:solidFill>
              </a:rPr>
              <a:t>Rev. </a:t>
            </a:r>
            <a:r>
              <a:rPr lang="en-US" sz="1200" dirty="0" smtClean="0">
                <a:solidFill>
                  <a:srgbClr val="5F5F5F"/>
                </a:solidFill>
              </a:rPr>
              <a:t>7/6/16</a:t>
            </a:r>
            <a:endParaRPr lang="en-US" sz="12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2400" b="0" dirty="0" smtClean="0">
                <a:solidFill>
                  <a:srgbClr val="5F5F5F"/>
                </a:solidFill>
              </a:rPr>
              <a:t>At the completion of this module, the participant should be able to correctly: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Describe the physical and exposure hazards for a centrifuge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Discuss the guidelines for before, during, and after centrifugation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Identify how to balance a rotor with different number of tubes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Explain how to decontaminate a centrifuge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1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A centrifuge is a common tool in the laboratory.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It uses centrifugal force to separate substances according to particle size and density differences.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Has great potential for injuring users if not operated properly!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28575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51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 Hazards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b="0" dirty="0"/>
              <a:t>Hazards by centrifuges include:</a:t>
            </a:r>
          </a:p>
          <a:p>
            <a:r>
              <a:rPr lang="en-US" sz="2400" b="0" dirty="0">
                <a:solidFill>
                  <a:srgbClr val="E8941A"/>
                </a:solidFill>
              </a:rPr>
              <a:t>Physical </a:t>
            </a:r>
            <a:r>
              <a:rPr lang="en-US" sz="2400" b="0" dirty="0" smtClean="0">
                <a:solidFill>
                  <a:srgbClr val="E8941A"/>
                </a:solidFill>
              </a:rPr>
              <a:t>hazards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Mechanical failure or stress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Sample imbalance causing machine movement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Metal fatigue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Corrosion of rotor</a:t>
            </a:r>
            <a:endParaRPr lang="en-US" sz="2000" dirty="0"/>
          </a:p>
          <a:p>
            <a:r>
              <a:rPr lang="en-US" sz="2400" b="0" dirty="0" smtClean="0">
                <a:solidFill>
                  <a:srgbClr val="E8941A"/>
                </a:solidFill>
              </a:rPr>
              <a:t>Exposure hazards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Sample container breakage causing aerosols that are harmful if inhaled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Aerosolization of biological, chemical, or radioactive materials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352368" cy="235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1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Centrifuge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90% of all centrifuge accidents are the result of </a:t>
            </a:r>
            <a:r>
              <a:rPr lang="en-US" sz="3600" u="sng" dirty="0" smtClean="0">
                <a:solidFill>
                  <a:srgbClr val="FF0000"/>
                </a:solidFill>
              </a:rPr>
              <a:t>user error</a:t>
            </a:r>
            <a:r>
              <a:rPr lang="en-US" sz="3200" dirty="0" smtClean="0">
                <a:solidFill>
                  <a:srgbClr val="FFC000"/>
                </a:solidFill>
              </a:rPr>
              <a:t>!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7030A0"/>
                </a:solidFill>
              </a:rPr>
              <a:t>Each user should be properly trained on operating procedures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14871"/>
            <a:ext cx="2250185" cy="208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7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4648200" cy="639762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</a:rPr>
              <a:t>Before</a:t>
            </a:r>
            <a:r>
              <a:rPr lang="en-US" dirty="0" smtClean="0"/>
              <a:t> Centrifugation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36"/>
            <a:ext cx="7476604" cy="50292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7030A0"/>
                </a:solidFill>
              </a:rPr>
              <a:t>Wear appropriate PPE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7030A0"/>
                </a:solidFill>
              </a:rPr>
              <a:t>Inspect centrifuge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 centrifuge bowls &amp; tubes are dry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 spindle is clean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matching sets of tubes &amp; buckets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 O-ring is not cracked or worn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7030A0"/>
                </a:solidFill>
              </a:rPr>
              <a:t>Inspect tubes before use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Check for cracks/defects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Follow manufacturer’s filling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7030A0"/>
                </a:solidFill>
              </a:rPr>
              <a:t>Inspect environment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Ensure that work surface is level and firm enough to support equipment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474364" cy="187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76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800600" cy="639762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</a:rPr>
              <a:t>Before</a:t>
            </a: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Centrifugation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37049" cy="51054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Balance tubes in rotor!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Ensure that the rotor is balanced with equal and opposing tubes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7030A0"/>
                </a:solidFill>
              </a:rPr>
              <a:t>Cap each tube &amp;/or bucket before centrifugation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rgbClr val="5F5F5F"/>
                </a:solidFill>
              </a:rPr>
              <a:t>Close &amp; lock lid before starting centrifuge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49" y="1905000"/>
            <a:ext cx="448036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72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Rotor Balancing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62207" y="575471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5F5F5F"/>
                </a:solidFill>
              </a:rPr>
              <a:t>Frothingham</a:t>
            </a:r>
            <a:r>
              <a:rPr lang="en-US" sz="1000" dirty="0" smtClean="0">
                <a:solidFill>
                  <a:srgbClr val="5F5F5F"/>
                </a:solidFill>
              </a:rPr>
              <a:t>, R. (1999, February). Centrifugation without a balance tube. American Biotechnology Laboratory, </a:t>
            </a:r>
            <a:r>
              <a:rPr lang="en-US" sz="1000" dirty="0" smtClean="0"/>
              <a:t>17, 84/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11491"/>
            <a:ext cx="815853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rgbClr val="FFFF00"/>
                </a:solidFill>
              </a:rPr>
              <a:t>NOTE:  These images represent tubes with equal volume!</a:t>
            </a:r>
            <a:endParaRPr lang="en-US" sz="2400" b="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3904"/>
          <a:stretch/>
        </p:blipFill>
        <p:spPr bwMode="auto">
          <a:xfrm>
            <a:off x="838200" y="1438655"/>
            <a:ext cx="7620000" cy="432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7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724400" cy="639762"/>
          </a:xfrm>
        </p:spPr>
        <p:txBody>
          <a:bodyPr>
            <a:normAutofit fontScale="90000"/>
          </a:bodyPr>
          <a:lstStyle/>
          <a:p>
            <a:r>
              <a:rPr lang="en-US" sz="3100" u="sng" dirty="0" smtClean="0">
                <a:solidFill>
                  <a:srgbClr val="7030A0"/>
                </a:solidFill>
              </a:rPr>
              <a:t>During</a:t>
            </a:r>
            <a:r>
              <a:rPr lang="en-US" sz="3100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Centrifugation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800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Keep lid closed at all times during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Don’t exceed safe rotor speed according to manufacturer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Don’t leave centrifuge until full operating speed is reached, and appears to be running safely without incident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Stop centrifuge immediately if an unusual condition (noises or shaking) begins and check load balances</a:t>
            </a:r>
            <a:endParaRPr lang="en-US" sz="2400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kland_Powerpoint-Gray">
  <a:themeElements>
    <a:clrScheme name="Text Only Master 2">
      <a:dk1>
        <a:srgbClr val="5F5F5F"/>
      </a:dk1>
      <a:lt1>
        <a:srgbClr val="FFFFFF"/>
      </a:lt1>
      <a:dk2>
        <a:srgbClr val="FFFFFF"/>
      </a:dk2>
      <a:lt2>
        <a:srgbClr val="939BA1"/>
      </a:lt2>
      <a:accent1>
        <a:srgbClr val="542988"/>
      </a:accent1>
      <a:accent2>
        <a:srgbClr val="E8941A"/>
      </a:accent2>
      <a:accent3>
        <a:srgbClr val="FFFFFF"/>
      </a:accent3>
      <a:accent4>
        <a:srgbClr val="505050"/>
      </a:accent4>
      <a:accent5>
        <a:srgbClr val="B3ACC3"/>
      </a:accent5>
      <a:accent6>
        <a:srgbClr val="D28616"/>
      </a:accent6>
      <a:hlink>
        <a:srgbClr val="00467F"/>
      </a:hlink>
      <a:folHlink>
        <a:srgbClr val="98002E"/>
      </a:folHlink>
    </a:clrScheme>
    <a:fontScheme name="Text Only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Only Master 1">
        <a:dk1>
          <a:srgbClr val="939BA1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7D8489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2">
        <a:dk1>
          <a:srgbClr val="5F5F5F"/>
        </a:dk1>
        <a:lt1>
          <a:srgbClr val="FFFFFF"/>
        </a:lt1>
        <a:dk2>
          <a:srgbClr val="FFFFFF"/>
        </a:dk2>
        <a:lt2>
          <a:srgbClr val="939BA1"/>
        </a:lt2>
        <a:accent1>
          <a:srgbClr val="542988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B3ACC3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xt Only Master 1">
    <a:dk1>
      <a:srgbClr val="939BA1"/>
    </a:dk1>
    <a:lt1>
      <a:srgbClr val="FFFFFF"/>
    </a:lt1>
    <a:dk2>
      <a:srgbClr val="542988"/>
    </a:dk2>
    <a:lt2>
      <a:srgbClr val="939BA1"/>
    </a:lt2>
    <a:accent1>
      <a:srgbClr val="006225"/>
    </a:accent1>
    <a:accent2>
      <a:srgbClr val="E8941A"/>
    </a:accent2>
    <a:accent3>
      <a:srgbClr val="FFFFFF"/>
    </a:accent3>
    <a:accent4>
      <a:srgbClr val="7D8489"/>
    </a:accent4>
    <a:accent5>
      <a:srgbClr val="AAB7AC"/>
    </a:accent5>
    <a:accent6>
      <a:srgbClr val="D28616"/>
    </a:accent6>
    <a:hlink>
      <a:srgbClr val="00467F"/>
    </a:hlink>
    <a:folHlink>
      <a:srgbClr val="9800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Parkland_Powerpoint-Gray</Template>
  <TotalTime>136</TotalTime>
  <Words>441</Words>
  <Application>Microsoft Office PowerPoint</Application>
  <PresentationFormat>On-screen Show (4:3)</PresentationFormat>
  <Paragraphs>71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Parkland_Powerpoint-Gray</vt:lpstr>
      <vt:lpstr>Centrifuge Safety</vt:lpstr>
      <vt:lpstr>Objectives</vt:lpstr>
      <vt:lpstr>Centrifuges</vt:lpstr>
      <vt:lpstr>Centrifuge Hazards</vt:lpstr>
      <vt:lpstr>Centrifuge Safety</vt:lpstr>
      <vt:lpstr>Before Centrifugation Guidelines</vt:lpstr>
      <vt:lpstr>Before Centrifugation Guidelines</vt:lpstr>
      <vt:lpstr>Rotor Balancing</vt:lpstr>
      <vt:lpstr>During Centrifugation Guidelines</vt:lpstr>
      <vt:lpstr>After Centrifugation Guidelines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Centrifuge Safety</dc:title>
  <dc:creator>LeAnne Hutson</dc:creator>
  <cp:lastModifiedBy>LeAnne Hutson</cp:lastModifiedBy>
  <cp:revision>6</cp:revision>
  <dcterms:created xsi:type="dcterms:W3CDTF">2016-06-30T18:56:52Z</dcterms:created>
  <dcterms:modified xsi:type="dcterms:W3CDTF">2016-07-06T14:24:26Z</dcterms:modified>
</cp:coreProperties>
</file>