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E8941A"/>
    <a:srgbClr val="006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7" autoAdjust="0"/>
    <p:restoredTop sz="94660"/>
  </p:normalViewPr>
  <p:slideViewPr>
    <p:cSldViewPr>
      <p:cViewPr>
        <p:scale>
          <a:sx n="84" d="100"/>
          <a:sy n="84" d="100"/>
        </p:scale>
        <p:origin x="-9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02D96F8A-A515-4915-8878-F8B746134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08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96975"/>
            <a:ext cx="7772400" cy="936625"/>
          </a:xfrm>
        </p:spPr>
        <p:txBody>
          <a:bodyPr/>
          <a:lstStyle>
            <a:lvl1pPr algn="l">
              <a:defRPr sz="32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286000"/>
            <a:ext cx="7772400" cy="1752600"/>
          </a:xfrm>
        </p:spPr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3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1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6482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600200"/>
            <a:ext cx="3733800" cy="4525963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2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6482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2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81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26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17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620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74638"/>
            <a:ext cx="4648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49" y="6019800"/>
            <a:ext cx="793951" cy="7132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1143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4" y="1600200"/>
            <a:ext cx="8650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047" y="457200"/>
            <a:ext cx="7772400" cy="886490"/>
          </a:xfrm>
        </p:spPr>
        <p:txBody>
          <a:bodyPr>
            <a:normAutofit/>
          </a:bodyPr>
          <a:lstStyle/>
          <a:p>
            <a:r>
              <a:rPr lang="en-US" dirty="0" smtClean="0"/>
              <a:t>Chemical Hazard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05088"/>
            <a:ext cx="3505200" cy="533401"/>
          </a:xfrm>
        </p:spPr>
        <p:txBody>
          <a:bodyPr/>
          <a:lstStyle/>
          <a:p>
            <a:r>
              <a:rPr lang="en-US" dirty="0" smtClean="0"/>
              <a:t>Laboratory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667000" y="1828800"/>
            <a:ext cx="6019800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Labeling is also required for chemicals that are in a secondary </a:t>
            </a:r>
            <a:r>
              <a:rPr lang="en-US" sz="2400" dirty="0" smtClean="0"/>
              <a:t>container.  </a:t>
            </a:r>
            <a:r>
              <a:rPr lang="en-US" sz="2400" dirty="0"/>
              <a:t>When labeling the secondary container the following information must be included: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F5F5F"/>
                </a:solidFill>
              </a:rPr>
              <a:t>Identity of the hazardous chemical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F5F5F"/>
                </a:solidFill>
              </a:rPr>
              <a:t>Appropriate hazard warnings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The necessary PPE required when handling the chemical</a:t>
            </a:r>
            <a:endParaRPr lang="en-US" sz="2400" b="0" dirty="0">
              <a:solidFill>
                <a:srgbClr val="5F5F5F"/>
              </a:solidFill>
            </a:endParaRP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" y="1600200"/>
            <a:ext cx="186537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9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752600"/>
            <a:ext cx="51816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F5F5F"/>
                </a:solidFill>
              </a:rPr>
              <a:t>In addition to labeling, the next most important type of communication regarding hazards is the </a:t>
            </a:r>
            <a:r>
              <a:rPr lang="en-US" sz="2400" b="0" dirty="0" smtClean="0">
                <a:solidFill>
                  <a:srgbClr val="5F5F5F"/>
                </a:solidFill>
              </a:rPr>
              <a:t>Safety </a:t>
            </a:r>
            <a:r>
              <a:rPr lang="en-US" sz="2400" b="0" dirty="0">
                <a:solidFill>
                  <a:srgbClr val="5F5F5F"/>
                </a:solidFill>
              </a:rPr>
              <a:t>Data </a:t>
            </a:r>
            <a:r>
              <a:rPr lang="en-US" sz="2400" b="0" dirty="0" smtClean="0">
                <a:solidFill>
                  <a:srgbClr val="5F5F5F"/>
                </a:solidFill>
              </a:rPr>
              <a:t>Sheet (SDS</a:t>
            </a:r>
            <a:r>
              <a:rPr lang="en-US" sz="2400" b="0" dirty="0">
                <a:solidFill>
                  <a:srgbClr val="5F5F5F"/>
                </a:solidFill>
              </a:rPr>
              <a:t>). </a:t>
            </a:r>
            <a:r>
              <a:rPr lang="en-US" sz="2400" b="0" dirty="0" smtClean="0">
                <a:solidFill>
                  <a:srgbClr val="5F5F5F"/>
                </a:solidFill>
              </a:rPr>
              <a:t>SDS have replaced MSDS.</a:t>
            </a:r>
            <a:endParaRPr lang="en-US" sz="2400" b="0" dirty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SDSs are </a:t>
            </a:r>
            <a:r>
              <a:rPr lang="en-US" sz="2400" b="0" dirty="0">
                <a:solidFill>
                  <a:srgbClr val="5F5F5F"/>
                </a:solidFill>
              </a:rPr>
              <a:t>located in every laboratory and intranet at </a:t>
            </a:r>
            <a:r>
              <a:rPr lang="en-US" sz="2400" b="0" dirty="0" smtClean="0">
                <a:solidFill>
                  <a:srgbClr val="5F5F5F"/>
                </a:solidFill>
              </a:rPr>
              <a:t>SDS/MSDS-</a:t>
            </a:r>
            <a:r>
              <a:rPr lang="en-US" sz="2400" b="0" dirty="0" err="1" smtClean="0">
                <a:solidFill>
                  <a:srgbClr val="5F5F5F"/>
                </a:solidFill>
              </a:rPr>
              <a:t>Hazsoft</a:t>
            </a:r>
            <a:r>
              <a:rPr lang="en-US" sz="2400" b="0" dirty="0">
                <a:solidFill>
                  <a:srgbClr val="5F5F5F"/>
                </a:solidFill>
              </a:rPr>
              <a:t>. </a:t>
            </a:r>
            <a:endParaRPr lang="en-US" sz="2400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SDSs have vital information </a:t>
            </a:r>
            <a:r>
              <a:rPr lang="en-US" sz="2400" b="0" dirty="0">
                <a:solidFill>
                  <a:srgbClr val="5F5F5F"/>
                </a:solidFill>
              </a:rPr>
              <a:t>about </a:t>
            </a:r>
            <a:r>
              <a:rPr lang="en-US" sz="2400" b="0" dirty="0">
                <a:solidFill>
                  <a:srgbClr val="00B050"/>
                </a:solidFill>
              </a:rPr>
              <a:t>specific hazards, proper handling precautions, disposal instructions, and what to do if a spill occurs.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70378"/>
            <a:ext cx="364833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5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828800"/>
            <a:ext cx="8458199" cy="4038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7030A0"/>
                </a:solidFill>
              </a:rPr>
              <a:t>Why is </a:t>
            </a:r>
            <a:r>
              <a:rPr lang="en-US" sz="2400" b="0" dirty="0" smtClean="0">
                <a:solidFill>
                  <a:srgbClr val="7030A0"/>
                </a:solidFill>
              </a:rPr>
              <a:t>a SDS </a:t>
            </a:r>
            <a:r>
              <a:rPr lang="en-US" sz="2400" b="0" dirty="0">
                <a:solidFill>
                  <a:srgbClr val="7030A0"/>
                </a:solidFill>
              </a:rPr>
              <a:t>important?  </a:t>
            </a:r>
            <a:r>
              <a:rPr lang="en-US" sz="2400" b="0" dirty="0">
                <a:solidFill>
                  <a:srgbClr val="5F5F5F"/>
                </a:solidFill>
              </a:rPr>
              <a:t>When you know characteristics </a:t>
            </a:r>
            <a:r>
              <a:rPr lang="en-US" sz="2400" b="0" dirty="0" smtClean="0">
                <a:solidFill>
                  <a:srgbClr val="5F5F5F"/>
                </a:solidFill>
              </a:rPr>
              <a:t>of </a:t>
            </a:r>
            <a:r>
              <a:rPr lang="en-US" sz="2400" b="0" dirty="0">
                <a:solidFill>
                  <a:srgbClr val="5F5F5F"/>
                </a:solidFill>
              </a:rPr>
              <a:t>a </a:t>
            </a:r>
            <a:r>
              <a:rPr lang="en-US" sz="2400" b="0" dirty="0" smtClean="0">
                <a:solidFill>
                  <a:srgbClr val="5F5F5F"/>
                </a:solidFill>
              </a:rPr>
              <a:t>substance, </a:t>
            </a:r>
            <a:r>
              <a:rPr lang="en-US" sz="2400" b="0" dirty="0">
                <a:solidFill>
                  <a:srgbClr val="5F5F5F"/>
                </a:solidFill>
              </a:rPr>
              <a:t>it can aid in </a:t>
            </a:r>
            <a:r>
              <a:rPr lang="en-US" sz="2400" b="0" dirty="0" smtClean="0">
                <a:solidFill>
                  <a:srgbClr val="5F5F5F"/>
                </a:solidFill>
              </a:rPr>
              <a:t>the precautionary measures taken when </a:t>
            </a:r>
            <a:r>
              <a:rPr lang="en-US" sz="2400" b="0" dirty="0">
                <a:solidFill>
                  <a:srgbClr val="5F5F5F"/>
                </a:solidFill>
              </a:rPr>
              <a:t>using </a:t>
            </a:r>
            <a:r>
              <a:rPr lang="en-US" sz="2400" b="0" dirty="0" smtClean="0">
                <a:solidFill>
                  <a:srgbClr val="5F5F5F"/>
                </a:solidFill>
              </a:rPr>
              <a:t>the substance.  </a:t>
            </a:r>
            <a:r>
              <a:rPr lang="en-US" sz="2400" b="0" dirty="0">
                <a:solidFill>
                  <a:srgbClr val="5F5F5F"/>
                </a:solidFill>
              </a:rPr>
              <a:t>Also, if there is a spill either on a surface or on your skin, the </a:t>
            </a:r>
            <a:r>
              <a:rPr lang="en-US" sz="2400" b="0" dirty="0" smtClean="0">
                <a:solidFill>
                  <a:srgbClr val="5F5F5F"/>
                </a:solidFill>
              </a:rPr>
              <a:t>SDS </a:t>
            </a:r>
            <a:r>
              <a:rPr lang="en-US" sz="2400" b="0" dirty="0">
                <a:solidFill>
                  <a:srgbClr val="5F5F5F"/>
                </a:solidFill>
              </a:rPr>
              <a:t>can supply you with the information needed for first aid. </a:t>
            </a:r>
            <a:endParaRPr lang="en-US" sz="2400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F5F5F"/>
                </a:solidFill>
              </a:rPr>
              <a:t>The </a:t>
            </a:r>
            <a:r>
              <a:rPr lang="en-US" sz="2400" b="0" dirty="0" smtClean="0">
                <a:solidFill>
                  <a:srgbClr val="5F5F5F"/>
                </a:solidFill>
              </a:rPr>
              <a:t>SDS </a:t>
            </a:r>
            <a:r>
              <a:rPr lang="en-US" sz="2400" b="0" dirty="0">
                <a:solidFill>
                  <a:srgbClr val="5F5F5F"/>
                </a:solidFill>
              </a:rPr>
              <a:t>to every chemical in your lab must be available to you.  It may be in a notebook in your lab.  Make sure you find the location of the </a:t>
            </a:r>
            <a:r>
              <a:rPr lang="en-US" sz="2400" b="0" dirty="0" smtClean="0">
                <a:solidFill>
                  <a:srgbClr val="5F5F5F"/>
                </a:solidFill>
              </a:rPr>
              <a:t>SDSs </a:t>
            </a:r>
            <a:r>
              <a:rPr lang="en-US" sz="2400" b="0" dirty="0">
                <a:solidFill>
                  <a:srgbClr val="5F5F5F"/>
                </a:solidFill>
              </a:rPr>
              <a:t>in your </a:t>
            </a:r>
            <a:r>
              <a:rPr lang="en-US" sz="2400" b="0" dirty="0" smtClean="0">
                <a:solidFill>
                  <a:srgbClr val="5F5F5F"/>
                </a:solidFill>
              </a:rPr>
              <a:t>lab.</a:t>
            </a:r>
            <a:endParaRPr lang="en-US" sz="2400" b="0" dirty="0">
              <a:solidFill>
                <a:srgbClr val="5F5F5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6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26962"/>
            <a:ext cx="8610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Follow approved safety procedures: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Lab </a:t>
            </a:r>
            <a:r>
              <a:rPr lang="en-US" sz="2400" b="0" dirty="0">
                <a:solidFill>
                  <a:srgbClr val="5F5F5F"/>
                </a:solidFill>
              </a:rPr>
              <a:t>procedures will specify safe handling instructions for any hazardous </a:t>
            </a:r>
            <a:r>
              <a:rPr lang="en-US" sz="2400" b="0" dirty="0" smtClean="0">
                <a:solidFill>
                  <a:srgbClr val="5F5F5F"/>
                </a:solidFill>
              </a:rPr>
              <a:t>chemical. </a:t>
            </a:r>
            <a:r>
              <a:rPr lang="en-US" sz="2400" b="0" u="sng" dirty="0">
                <a:solidFill>
                  <a:srgbClr val="5F5F5F"/>
                </a:solidFill>
              </a:rPr>
              <a:t>Read procedures and safety precautions thoroughly before beginning any new procedure and follow all instructions.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When </a:t>
            </a:r>
            <a:r>
              <a:rPr lang="en-US" sz="2400" b="0" dirty="0">
                <a:solidFill>
                  <a:srgbClr val="5F5F5F"/>
                </a:solidFill>
              </a:rPr>
              <a:t>new chemicals are introduced, lab management is responsible for assessing the risk, providing all appropriate protective measure, and employee training prior to implementation.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Hazard Safety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1648732" cy="175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59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384725"/>
            <a:ext cx="22098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534399" cy="4267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All Plastic Mesh should be removed </a:t>
            </a:r>
            <a:r>
              <a:rPr lang="en-US" b="0" dirty="0">
                <a:solidFill>
                  <a:srgbClr val="5F5F5F"/>
                </a:solidFill>
              </a:rPr>
              <a:t>from all medical gas cylinders</a:t>
            </a:r>
            <a:r>
              <a:rPr lang="en-US" b="0" dirty="0" smtClean="0">
                <a:solidFill>
                  <a:srgbClr val="5F5F5F"/>
                </a:solidFill>
              </a:rPr>
              <a:t>.</a:t>
            </a:r>
            <a:endParaRPr lang="en-US" b="0" dirty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Store cylinders in a well-ventilated area away from heat or ignition sources</a:t>
            </a:r>
            <a:r>
              <a:rPr lang="en-US" b="0" dirty="0" smtClean="0">
                <a:solidFill>
                  <a:srgbClr val="5F5F5F"/>
                </a:solidFill>
              </a:rPr>
              <a:t>.</a:t>
            </a:r>
            <a:endParaRPr lang="en-US" b="0" dirty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Fasten cylinders to a wall or cylinder stand during use, transit, or storage</a:t>
            </a:r>
            <a:r>
              <a:rPr lang="en-US" b="0" dirty="0" smtClean="0">
                <a:solidFill>
                  <a:srgbClr val="5F5F5F"/>
                </a:solidFill>
              </a:rPr>
              <a:t>.</a:t>
            </a:r>
            <a:endParaRPr lang="en-US" b="0" dirty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Valve-protector caps should always be left in place unless the cylinder is in use</a:t>
            </a:r>
            <a:r>
              <a:rPr lang="en-US" b="0" dirty="0" smtClean="0">
                <a:solidFill>
                  <a:srgbClr val="5F5F5F"/>
                </a:solidFill>
              </a:rPr>
              <a:t>.</a:t>
            </a:r>
            <a:endParaRPr lang="en-US" b="0" dirty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The number of cylinders of flammable gas at each </a:t>
            </a:r>
            <a:r>
              <a:rPr lang="en-US" b="0" dirty="0" smtClean="0">
                <a:solidFill>
                  <a:srgbClr val="5F5F5F"/>
                </a:solidFill>
              </a:rPr>
              <a:t> workstation       shall </a:t>
            </a:r>
            <a:r>
              <a:rPr lang="en-US" b="0" dirty="0">
                <a:solidFill>
                  <a:srgbClr val="5F5F5F"/>
                </a:solidFill>
              </a:rPr>
              <a:t>not exceed one extra cylinder for </a:t>
            </a:r>
            <a:r>
              <a:rPr lang="en-US" b="0" dirty="0" smtClean="0">
                <a:solidFill>
                  <a:srgbClr val="5F5F5F"/>
                </a:solidFill>
              </a:rPr>
              <a:t> each </a:t>
            </a:r>
            <a:r>
              <a:rPr lang="en-US" b="0" dirty="0">
                <a:solidFill>
                  <a:srgbClr val="5F5F5F"/>
                </a:solidFill>
              </a:rPr>
              <a:t>cylinder actually connected for use</a:t>
            </a:r>
            <a:r>
              <a:rPr lang="en-US" b="0" dirty="0" smtClean="0">
                <a:solidFill>
                  <a:srgbClr val="5F5F5F"/>
                </a:solidFill>
              </a:rPr>
              <a:t>.</a:t>
            </a:r>
            <a:endParaRPr lang="en-US" b="0" dirty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If possible, keep empty and full cylinders separated. </a:t>
            </a:r>
            <a:r>
              <a:rPr lang="en-US" b="0" dirty="0" smtClean="0">
                <a:solidFill>
                  <a:srgbClr val="5F5F5F"/>
                </a:solidFill>
              </a:rPr>
              <a:t>                    Empty </a:t>
            </a:r>
            <a:r>
              <a:rPr lang="en-US" b="0" dirty="0">
                <a:solidFill>
                  <a:srgbClr val="5F5F5F"/>
                </a:solidFill>
              </a:rPr>
              <a:t>cylinders must always be labeled </a:t>
            </a:r>
            <a:r>
              <a:rPr lang="en-US" b="0" dirty="0" smtClean="0">
                <a:solidFill>
                  <a:srgbClr val="5F5F5F"/>
                </a:solidFill>
              </a:rPr>
              <a:t>“</a:t>
            </a:r>
            <a:r>
              <a:rPr lang="en-US" b="0" dirty="0" smtClean="0">
                <a:solidFill>
                  <a:srgbClr val="006225"/>
                </a:solidFill>
              </a:rPr>
              <a:t>Empty</a:t>
            </a:r>
            <a:r>
              <a:rPr lang="en-US" b="0" dirty="0" smtClean="0">
                <a:solidFill>
                  <a:srgbClr val="5F5F5F"/>
                </a:solidFill>
              </a:rPr>
              <a:t>”.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Cylinder Storage &amp; 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3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133600"/>
            <a:ext cx="86502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Engineering Controls and PPE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4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76400"/>
            <a:ext cx="8077199" cy="4191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F5F5F"/>
                </a:solidFill>
              </a:rPr>
              <a:t>Chemical usage poses a variety of hazards.  They can be flammable, corrosive, even toxic just to name a few.  Taking all precautions to avoid physical and/or health problems  is the number one goal.  </a:t>
            </a:r>
            <a:r>
              <a:rPr lang="en-US" sz="2400" b="0" dirty="0">
                <a:solidFill>
                  <a:srgbClr val="7030A0"/>
                </a:solidFill>
                <a:latin typeface="Trebuchet MS" panose="020B0603020202020204" pitchFamily="34" charset="0"/>
              </a:rPr>
              <a:t>You can never be too cautious</a:t>
            </a:r>
            <a:r>
              <a:rPr lang="en-US" sz="2400" b="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Some examples of Engineering Controls are: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Fume hoods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Pipettes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Storage cabinets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Engineering Controls for Chemicals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34542"/>
            <a:ext cx="3352800" cy="239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71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Fume Hoods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174428" y="1755371"/>
            <a:ext cx="4797416" cy="43378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The fume hood is used with chemicals.  </a:t>
            </a:r>
            <a:endParaRPr lang="en-US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The </a:t>
            </a:r>
            <a:r>
              <a:rPr lang="en-US" b="0" dirty="0">
                <a:solidFill>
                  <a:srgbClr val="5F5F5F"/>
                </a:solidFill>
              </a:rPr>
              <a:t>main function is to exhaust the vapors and gases that are generated in the hood to the outside.  </a:t>
            </a:r>
            <a:endParaRPr lang="en-US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The </a:t>
            </a:r>
            <a:r>
              <a:rPr lang="en-US" b="0" dirty="0">
                <a:solidFill>
                  <a:srgbClr val="5F5F5F"/>
                </a:solidFill>
              </a:rPr>
              <a:t>hood is designed to minimize your exposure to airborne contaminants.  </a:t>
            </a:r>
            <a:endParaRPr lang="en-US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It is </a:t>
            </a:r>
            <a:r>
              <a:rPr lang="en-US" b="0" dirty="0">
                <a:solidFill>
                  <a:srgbClr val="5F5F5F"/>
                </a:solidFill>
              </a:rPr>
              <a:t>not to be used with </a:t>
            </a:r>
            <a:r>
              <a:rPr lang="en-US" b="0" dirty="0" err="1">
                <a:solidFill>
                  <a:srgbClr val="5F5F5F"/>
                </a:solidFill>
              </a:rPr>
              <a:t>biohazardous</a:t>
            </a:r>
            <a:r>
              <a:rPr lang="en-US" b="0" dirty="0">
                <a:solidFill>
                  <a:srgbClr val="5F5F5F"/>
                </a:solidFill>
              </a:rPr>
              <a:t> materials</a:t>
            </a:r>
            <a:r>
              <a:rPr lang="en-US" b="0" dirty="0" smtClean="0">
                <a:solidFill>
                  <a:srgbClr val="5F5F5F"/>
                </a:solidFill>
              </a:rPr>
              <a:t>.</a:t>
            </a:r>
            <a:endParaRPr lang="en-US" b="0" dirty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Your safety officer/supervisor will orient you to the locations and use of these safety </a:t>
            </a:r>
            <a:r>
              <a:rPr lang="en-US" b="0" dirty="0" smtClean="0">
                <a:solidFill>
                  <a:srgbClr val="5F5F5F"/>
                </a:solidFill>
              </a:rPr>
              <a:t>devices</a:t>
            </a:r>
            <a:endParaRPr lang="en-US" b="0" dirty="0">
              <a:solidFill>
                <a:srgbClr val="5F5F5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0" y="2362200"/>
            <a:ext cx="377032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344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038600"/>
          </a:xfrm>
        </p:spPr>
        <p:txBody>
          <a:bodyPr>
            <a:normAutofit fontScale="47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100" b="0" dirty="0">
                <a:solidFill>
                  <a:srgbClr val="5F5F5F"/>
                </a:solidFill>
              </a:rPr>
              <a:t>When using the fume hood you first need to make sure the exhaust blower is operating and air is entering the hood.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100" b="0" dirty="0">
              <a:solidFill>
                <a:srgbClr val="5F5F5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100" b="0" dirty="0" smtClean="0">
                <a:solidFill>
                  <a:srgbClr val="5F5F5F"/>
                </a:solidFill>
              </a:rPr>
              <a:t>Remember</a:t>
            </a:r>
            <a:r>
              <a:rPr lang="en-US" sz="5100" b="0" dirty="0">
                <a:solidFill>
                  <a:srgbClr val="5F5F5F"/>
                </a:solidFill>
              </a:rPr>
              <a:t>, do not put your face inside the hood!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100" b="0" dirty="0">
              <a:solidFill>
                <a:srgbClr val="5F5F5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100" b="0" dirty="0" smtClean="0">
                <a:solidFill>
                  <a:srgbClr val="5F5F5F"/>
                </a:solidFill>
              </a:rPr>
              <a:t>Minimize </a:t>
            </a:r>
            <a:r>
              <a:rPr lang="en-US" sz="5100" b="0" dirty="0">
                <a:solidFill>
                  <a:srgbClr val="5F5F5F"/>
                </a:solidFill>
              </a:rPr>
              <a:t>storage of chemicals in the hood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100" b="0" dirty="0">
              <a:solidFill>
                <a:srgbClr val="5F5F5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100" b="0" dirty="0" smtClean="0">
                <a:solidFill>
                  <a:srgbClr val="5F5F5F"/>
                </a:solidFill>
              </a:rPr>
              <a:t>Clean </a:t>
            </a:r>
            <a:r>
              <a:rPr lang="en-US" sz="5100" b="0" dirty="0">
                <a:solidFill>
                  <a:srgbClr val="5F5F5F"/>
                </a:solidFill>
              </a:rPr>
              <a:t>spills </a:t>
            </a:r>
            <a:r>
              <a:rPr lang="en-US" sz="5100" b="0" dirty="0" smtClean="0">
                <a:solidFill>
                  <a:srgbClr val="5F5F5F"/>
                </a:solidFill>
              </a:rPr>
              <a:t>immediately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100" b="0" dirty="0">
              <a:solidFill>
                <a:srgbClr val="5F5F5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100" b="0" dirty="0" smtClean="0">
                <a:solidFill>
                  <a:srgbClr val="5F5F5F"/>
                </a:solidFill>
              </a:rPr>
              <a:t>Work </a:t>
            </a:r>
            <a:r>
              <a:rPr lang="en-US" sz="5100" b="0" dirty="0">
                <a:solidFill>
                  <a:srgbClr val="5F5F5F"/>
                </a:solidFill>
              </a:rPr>
              <a:t>with the sash at the proper operating level as indicated by the arrows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Fume Hood Use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92806"/>
            <a:ext cx="1067392" cy="78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6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Pipettes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5541471" cy="3705224"/>
          </a:xfrm>
        </p:spPr>
        <p:txBody>
          <a:bodyPr/>
          <a:lstStyle/>
          <a:p>
            <a:r>
              <a:rPr lang="en-US" sz="2400" dirty="0"/>
              <a:t>Mechanical pipettes shall be used for manipulating all liquids including: 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blood</a:t>
            </a:r>
            <a:endParaRPr lang="en-US" sz="2400" dirty="0"/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body </a:t>
            </a:r>
            <a:r>
              <a:rPr lang="en-US" sz="2400" dirty="0"/>
              <a:t>fluids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chemicals</a:t>
            </a:r>
            <a:endParaRPr lang="en-US" sz="2400" dirty="0"/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reagents </a:t>
            </a:r>
            <a:r>
              <a:rPr lang="en-US" sz="2400" dirty="0"/>
              <a:t>in the </a:t>
            </a:r>
            <a:r>
              <a:rPr lang="en-US" sz="2400" dirty="0" smtClean="0"/>
              <a:t>laboratory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3" y="1752600"/>
            <a:ext cx="2095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21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 smtClean="0"/>
              <a:t>At the completion of this module, the participant should be able to correctly: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Recognize how </a:t>
            </a:r>
            <a:r>
              <a:rPr lang="en-US" b="0" dirty="0">
                <a:solidFill>
                  <a:srgbClr val="5F5F5F"/>
                </a:solidFill>
              </a:rPr>
              <a:t>work procedures/practices, engineering controls, and </a:t>
            </a:r>
            <a:r>
              <a:rPr lang="en-US" b="0" dirty="0" smtClean="0">
                <a:solidFill>
                  <a:srgbClr val="5F5F5F"/>
                </a:solidFill>
              </a:rPr>
              <a:t>PPE act as protection against chemicals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Understand the importance of SDS sheets and labeling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Identify  engineering controls in the laboratory and the role of PPE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Discuss chemical waste disposal and spill management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7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381999" cy="4191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F5F5F"/>
                </a:solidFill>
              </a:rPr>
              <a:t>Store chemicals according to type and compatibility.  Check </a:t>
            </a:r>
            <a:r>
              <a:rPr lang="en-US" sz="2400" b="0" dirty="0" smtClean="0">
                <a:solidFill>
                  <a:srgbClr val="5F5F5F"/>
                </a:solidFill>
              </a:rPr>
              <a:t>SDS </a:t>
            </a:r>
            <a:r>
              <a:rPr lang="en-US" sz="2400" b="0" dirty="0">
                <a:solidFill>
                  <a:srgbClr val="5F5F5F"/>
                </a:solidFill>
              </a:rPr>
              <a:t>for incompatibilities with other chemicals.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F5F5F"/>
                </a:solidFill>
              </a:rPr>
              <a:t>Do not store chemicals in a fume hood.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F5F5F"/>
                </a:solidFill>
              </a:rPr>
              <a:t>The total volume of flammable or combustible liquids outside of an approved safety cabinet may not exceed 10 gallons per 5,000 square feet.  </a:t>
            </a:r>
            <a:endParaRPr lang="en-US" sz="2400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Store </a:t>
            </a:r>
            <a:r>
              <a:rPr lang="en-US" sz="2400" b="0" dirty="0">
                <a:solidFill>
                  <a:srgbClr val="5F5F5F"/>
                </a:solidFill>
              </a:rPr>
              <a:t>flammable liquids &gt; 1 quart in an </a:t>
            </a:r>
            <a:endParaRPr lang="en-US" sz="2400" b="0" dirty="0" smtClean="0">
              <a:solidFill>
                <a:srgbClr val="5F5F5F"/>
              </a:solidFill>
            </a:endParaRPr>
          </a:p>
          <a:p>
            <a:r>
              <a:rPr lang="en-US" sz="2400" b="0" dirty="0">
                <a:solidFill>
                  <a:srgbClr val="5F5F5F"/>
                </a:solidFill>
              </a:rPr>
              <a:t> </a:t>
            </a:r>
            <a:r>
              <a:rPr lang="en-US" sz="2400" b="0" dirty="0" smtClean="0">
                <a:solidFill>
                  <a:srgbClr val="5F5F5F"/>
                </a:solidFill>
              </a:rPr>
              <a:t>   approved </a:t>
            </a:r>
            <a:r>
              <a:rPr lang="en-US" sz="2400" b="0" dirty="0">
                <a:solidFill>
                  <a:srgbClr val="5F5F5F"/>
                </a:solidFill>
              </a:rPr>
              <a:t>flammable container.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Storage Cabinets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670175" cy="200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598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87" y="3581400"/>
            <a:ext cx="3276600" cy="284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Storing and Transporting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5" b="16711"/>
          <a:stretch/>
        </p:blipFill>
        <p:spPr bwMode="auto">
          <a:xfrm>
            <a:off x="533400" y="1981200"/>
            <a:ext cx="1445375" cy="212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304087" y="1752600"/>
            <a:ext cx="4800600" cy="40178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F5F5F"/>
                </a:solidFill>
              </a:rPr>
              <a:t>Store acids, bases, and flammables separately.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Bottle </a:t>
            </a:r>
            <a:r>
              <a:rPr lang="en-US" sz="2400" b="0" dirty="0">
                <a:solidFill>
                  <a:srgbClr val="5F5F5F"/>
                </a:solidFill>
              </a:rPr>
              <a:t>carriers are used for transporting glass bottles of hazardous chemicals &gt; 500 </a:t>
            </a:r>
            <a:r>
              <a:rPr lang="en-US" sz="2400" b="0" dirty="0" smtClean="0">
                <a:solidFill>
                  <a:srgbClr val="5F5F5F"/>
                </a:solidFill>
              </a:rPr>
              <a:t>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Plastic </a:t>
            </a:r>
            <a:r>
              <a:rPr lang="en-US" sz="2400" b="0" dirty="0">
                <a:solidFill>
                  <a:srgbClr val="5F5F5F"/>
                </a:solidFill>
              </a:rPr>
              <a:t>bottles are preferred to glass, whenever compatible with the chemical contents. </a:t>
            </a:r>
          </a:p>
        </p:txBody>
      </p:sp>
    </p:spTree>
    <p:extLst>
      <p:ext uri="{BB962C8B-B14F-4D97-AF65-F5344CB8AC3E}">
        <p14:creationId xmlns:p14="http://schemas.microsoft.com/office/powerpoint/2010/main" val="1628780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241" y="1981200"/>
            <a:ext cx="8610600" cy="4191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5F5F5F"/>
                </a:solidFill>
              </a:rPr>
              <a:t>When chemicals are being </a:t>
            </a:r>
            <a:r>
              <a:rPr lang="en-US" sz="2400" b="0" dirty="0" smtClean="0">
                <a:solidFill>
                  <a:srgbClr val="5F5F5F"/>
                </a:solidFill>
              </a:rPr>
              <a:t>used, </a:t>
            </a:r>
            <a:r>
              <a:rPr lang="en-US" sz="2400" b="0" dirty="0">
                <a:solidFill>
                  <a:srgbClr val="5F5F5F"/>
                </a:solidFill>
              </a:rPr>
              <a:t>there is always the possibility of splashing.  </a:t>
            </a:r>
            <a:r>
              <a:rPr lang="en-US" sz="2400" b="0" u="sng" dirty="0">
                <a:solidFill>
                  <a:srgbClr val="5F5F5F"/>
                </a:solidFill>
              </a:rPr>
              <a:t>The proper PPE </a:t>
            </a:r>
            <a:r>
              <a:rPr lang="en-US" sz="2400" b="0" u="sng" dirty="0" smtClean="0">
                <a:solidFill>
                  <a:srgbClr val="5F5F5F"/>
                </a:solidFill>
              </a:rPr>
              <a:t>is </a:t>
            </a:r>
            <a:r>
              <a:rPr lang="en-US" sz="2400" b="0" u="sng" dirty="0">
                <a:solidFill>
                  <a:srgbClr val="5F5F5F"/>
                </a:solidFill>
              </a:rPr>
              <a:t>available and must be used </a:t>
            </a:r>
            <a:r>
              <a:rPr lang="en-US" sz="2400" b="0" u="sng" dirty="0" smtClean="0">
                <a:solidFill>
                  <a:srgbClr val="5F5F5F"/>
                </a:solidFill>
              </a:rPr>
              <a:t>when the SDS or </a:t>
            </a:r>
            <a:r>
              <a:rPr lang="en-US" sz="2400" b="0" u="sng" dirty="0">
                <a:solidFill>
                  <a:srgbClr val="5F5F5F"/>
                </a:solidFill>
              </a:rPr>
              <a:t>lab </a:t>
            </a:r>
            <a:r>
              <a:rPr lang="en-US" sz="2400" b="0" u="sng" dirty="0" smtClean="0">
                <a:solidFill>
                  <a:srgbClr val="5F5F5F"/>
                </a:solidFill>
              </a:rPr>
              <a:t>protocol specifies</a:t>
            </a:r>
            <a:r>
              <a:rPr lang="en-US" sz="2400" b="0" dirty="0" smtClean="0">
                <a:solidFill>
                  <a:srgbClr val="5F5F5F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7030A0"/>
                </a:solidFill>
              </a:rPr>
              <a:t>Proper PPE may include:</a:t>
            </a:r>
            <a:endParaRPr lang="en-US" sz="2400" b="0" dirty="0">
              <a:solidFill>
                <a:srgbClr val="7030A0"/>
              </a:solidFill>
            </a:endParaRP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Safety </a:t>
            </a:r>
            <a:r>
              <a:rPr lang="en-US" sz="2000" dirty="0" smtClean="0"/>
              <a:t>glasses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Face shield</a:t>
            </a:r>
            <a:endParaRPr lang="en-US" sz="2000" dirty="0"/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Gloves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Lab </a:t>
            </a:r>
            <a:r>
              <a:rPr lang="en-US" sz="2000" dirty="0" smtClean="0"/>
              <a:t>coat or apron</a:t>
            </a:r>
            <a:endParaRPr lang="en-US" sz="2000" dirty="0"/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Respirator (Depending on the agent and whether or not an </a:t>
            </a:r>
            <a:r>
              <a:rPr lang="en-US" sz="2000" dirty="0" smtClean="0"/>
              <a:t>aerosol </a:t>
            </a:r>
            <a:r>
              <a:rPr lang="en-US" sz="2000" dirty="0"/>
              <a:t>is created)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 &amp; PPE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711" y="3200400"/>
            <a:ext cx="1310324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28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2057400"/>
            <a:ext cx="86502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Disposal &amp; Spill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0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2438400"/>
            <a:ext cx="8381999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8941A"/>
                </a:solidFill>
              </a:rPr>
              <a:t>Hazardous </a:t>
            </a:r>
            <a:r>
              <a:rPr lang="en-US" dirty="0" smtClean="0">
                <a:solidFill>
                  <a:srgbClr val="E8941A"/>
                </a:solidFill>
              </a:rPr>
              <a:t>Waste -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0" dirty="0" smtClean="0">
                <a:solidFill>
                  <a:srgbClr val="5F5F5F"/>
                </a:solidFill>
              </a:rPr>
              <a:t>any </a:t>
            </a:r>
            <a:r>
              <a:rPr lang="en-US" b="0" dirty="0">
                <a:solidFill>
                  <a:srgbClr val="5F5F5F"/>
                </a:solidFill>
              </a:rPr>
              <a:t>waste which contains the characteristics of being any of the following</a:t>
            </a:r>
            <a:r>
              <a:rPr lang="en-US" b="0" dirty="0" smtClean="0">
                <a:solidFill>
                  <a:srgbClr val="5F5F5F"/>
                </a:solidFill>
              </a:rPr>
              <a:t>: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Toxic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Corrosive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Ignitable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Flammable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Oxidizer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E8941A"/>
                </a:solidFill>
              </a:rPr>
              <a:t>Biohazardous</a:t>
            </a:r>
            <a:r>
              <a:rPr lang="en-US" dirty="0">
                <a:solidFill>
                  <a:srgbClr val="E8941A"/>
                </a:solidFill>
              </a:rPr>
              <a:t> </a:t>
            </a:r>
            <a:r>
              <a:rPr lang="en-US" dirty="0" smtClean="0">
                <a:solidFill>
                  <a:srgbClr val="E8941A"/>
                </a:solidFill>
              </a:rPr>
              <a:t>Waste - </a:t>
            </a:r>
            <a:r>
              <a:rPr lang="en-US" b="0" dirty="0" smtClean="0">
                <a:solidFill>
                  <a:srgbClr val="5F5F5F"/>
                </a:solidFill>
              </a:rPr>
              <a:t>any </a:t>
            </a:r>
            <a:r>
              <a:rPr lang="en-US" b="0" dirty="0">
                <a:solidFill>
                  <a:srgbClr val="5F5F5F"/>
                </a:solidFill>
              </a:rPr>
              <a:t>waste that is considered infectious and/or because of its biological nature it can cause physical or health hazards in humans, animals, plants or the environment.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Disposal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rgbClr val="006225"/>
                </a:solidFill>
              </a:rPr>
              <a:t>Waste can be classified as either hazardous or </a:t>
            </a:r>
            <a:r>
              <a:rPr lang="en-US" sz="2400" b="0" dirty="0" err="1">
                <a:solidFill>
                  <a:srgbClr val="006225"/>
                </a:solidFill>
              </a:rPr>
              <a:t>biohazardous</a:t>
            </a:r>
            <a:r>
              <a:rPr lang="en-US" sz="2400" b="0" dirty="0">
                <a:solidFill>
                  <a:srgbClr val="006225"/>
                </a:solidFill>
              </a:rPr>
              <a:t>.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44" y="2895600"/>
            <a:ext cx="194491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118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8381999" cy="419100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0" dirty="0">
                <a:solidFill>
                  <a:srgbClr val="00B050"/>
                </a:solidFill>
              </a:rPr>
              <a:t>Hazardous and </a:t>
            </a:r>
            <a:r>
              <a:rPr lang="en-US" sz="2800" b="0" dirty="0" err="1">
                <a:solidFill>
                  <a:srgbClr val="00B050"/>
                </a:solidFill>
              </a:rPr>
              <a:t>biohazardous</a:t>
            </a:r>
            <a:r>
              <a:rPr lang="en-US" sz="2800" b="0" dirty="0">
                <a:solidFill>
                  <a:srgbClr val="00B050"/>
                </a:solidFill>
              </a:rPr>
              <a:t> waste </a:t>
            </a:r>
            <a:r>
              <a:rPr lang="en-US" sz="2800" b="0" dirty="0" smtClean="0">
                <a:solidFill>
                  <a:srgbClr val="00B050"/>
                </a:solidFill>
              </a:rPr>
              <a:t>have </a:t>
            </a:r>
            <a:r>
              <a:rPr lang="en-US" sz="2800" b="0" dirty="0">
                <a:solidFill>
                  <a:srgbClr val="00B050"/>
                </a:solidFill>
              </a:rPr>
              <a:t>special guidelines for proper disposal.  It is important to properly dispose of waste to ensure human and environmental health.  </a:t>
            </a:r>
            <a:endParaRPr lang="en-US" sz="2800" b="0" dirty="0" smtClean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Waste </a:t>
            </a:r>
            <a:r>
              <a:rPr lang="en-US" sz="2800" b="0" dirty="0">
                <a:solidFill>
                  <a:srgbClr val="5F5F5F"/>
                </a:solidFill>
              </a:rPr>
              <a:t>containers must be labeled with contents and hazard designations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Obtain </a:t>
            </a:r>
            <a:r>
              <a:rPr lang="en-US" sz="2800" b="0" dirty="0">
                <a:solidFill>
                  <a:srgbClr val="5F5F5F"/>
                </a:solidFill>
              </a:rPr>
              <a:t>a copy of the </a:t>
            </a:r>
            <a:r>
              <a:rPr lang="en-US" sz="2800" b="0" dirty="0" smtClean="0">
                <a:solidFill>
                  <a:srgbClr val="5F5F5F"/>
                </a:solidFill>
              </a:rPr>
              <a:t>SDS </a:t>
            </a:r>
            <a:r>
              <a:rPr lang="en-US" sz="2800" b="0" dirty="0">
                <a:solidFill>
                  <a:srgbClr val="5F5F5F"/>
                </a:solidFill>
              </a:rPr>
              <a:t>and attach to chemical being discarded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Transport </a:t>
            </a:r>
            <a:r>
              <a:rPr lang="en-US" sz="2800" b="0" dirty="0">
                <a:solidFill>
                  <a:srgbClr val="5F5F5F"/>
                </a:solidFill>
              </a:rPr>
              <a:t>waste chemicals to designated storage location </a:t>
            </a:r>
            <a:r>
              <a:rPr lang="en-US" sz="2800" b="0" dirty="0" smtClean="0">
                <a:solidFill>
                  <a:srgbClr val="5F5F5F"/>
                </a:solidFill>
              </a:rPr>
              <a:t> </a:t>
            </a:r>
            <a:r>
              <a:rPr lang="en-US" sz="2800" b="0" dirty="0">
                <a:solidFill>
                  <a:srgbClr val="5F5F5F"/>
                </a:solidFill>
              </a:rPr>
              <a:t>pending removal. </a:t>
            </a:r>
            <a:endParaRPr lang="en-US" sz="2800" b="0" dirty="0" smtClean="0">
              <a:solidFill>
                <a:srgbClr val="5F5F5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Refer </a:t>
            </a:r>
            <a:r>
              <a:rPr lang="en-US" sz="2800" b="0" dirty="0">
                <a:solidFill>
                  <a:srgbClr val="5F5F5F"/>
                </a:solidFill>
              </a:rPr>
              <a:t>to </a:t>
            </a:r>
            <a:r>
              <a:rPr lang="en-US" sz="2800" b="0" dirty="0" smtClean="0">
                <a:solidFill>
                  <a:srgbClr val="5F5F5F"/>
                </a:solidFill>
              </a:rPr>
              <a:t>Laboratory </a:t>
            </a:r>
            <a:r>
              <a:rPr lang="en-US" sz="2800" b="0" dirty="0">
                <a:solidFill>
                  <a:srgbClr val="5F5F5F"/>
                </a:solidFill>
              </a:rPr>
              <a:t>Safety Manual </a:t>
            </a:r>
            <a:r>
              <a:rPr lang="en-US" sz="2800" b="0" dirty="0" smtClean="0">
                <a:solidFill>
                  <a:srgbClr val="5F5F5F"/>
                </a:solidFill>
              </a:rPr>
              <a:t>for procedures dealing with </a:t>
            </a:r>
            <a:r>
              <a:rPr lang="en-US" sz="2800" b="0" dirty="0">
                <a:solidFill>
                  <a:srgbClr val="5F5F5F"/>
                </a:solidFill>
              </a:rPr>
              <a:t>chemical waste </a:t>
            </a:r>
            <a:r>
              <a:rPr lang="en-US" sz="2800" b="0" dirty="0" smtClean="0">
                <a:solidFill>
                  <a:srgbClr val="5F5F5F"/>
                </a:solidFill>
              </a:rPr>
              <a:t>disposal.</a:t>
            </a:r>
            <a:endParaRPr lang="en-US" sz="2800" b="0" dirty="0">
              <a:solidFill>
                <a:srgbClr val="5F5F5F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Disposal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4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Preparedness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800600" y="2133600"/>
            <a:ext cx="4203192" cy="4191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Think </a:t>
            </a:r>
            <a:r>
              <a:rPr lang="en-US" sz="2400" b="0" dirty="0">
                <a:solidFill>
                  <a:srgbClr val="5F5F5F"/>
                </a:solidFill>
              </a:rPr>
              <a:t>ahead, assemble all safety supplies and equipment items before handling hazardous chemicals.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Test </a:t>
            </a:r>
            <a:r>
              <a:rPr lang="en-US" sz="2400" b="0" dirty="0">
                <a:solidFill>
                  <a:srgbClr val="5F5F5F"/>
                </a:solidFill>
              </a:rPr>
              <a:t>fume hoods for proper function before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Be </a:t>
            </a:r>
            <a:r>
              <a:rPr lang="en-US" sz="2400" b="0" dirty="0">
                <a:solidFill>
                  <a:srgbClr val="5F5F5F"/>
                </a:solidFill>
              </a:rPr>
              <a:t>prepared with fire safety strategies when working with flammable, combustible and reactive hazards.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2" y="2438400"/>
            <a:ext cx="42291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11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1524000" cy="1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05000"/>
            <a:ext cx="8458199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F5F5F"/>
                </a:solidFill>
              </a:rPr>
              <a:t>The </a:t>
            </a:r>
            <a:r>
              <a:rPr lang="en-US" dirty="0">
                <a:solidFill>
                  <a:srgbClr val="006225"/>
                </a:solidFill>
              </a:rPr>
              <a:t>first priority </a:t>
            </a:r>
            <a:r>
              <a:rPr lang="en-US" dirty="0">
                <a:solidFill>
                  <a:srgbClr val="5F5F5F"/>
                </a:solidFill>
              </a:rPr>
              <a:t>is to </a:t>
            </a:r>
            <a:r>
              <a:rPr lang="en-US" dirty="0">
                <a:solidFill>
                  <a:srgbClr val="E8941A"/>
                </a:solidFill>
              </a:rPr>
              <a:t>help the injured</a:t>
            </a:r>
            <a:r>
              <a:rPr lang="en-US" dirty="0">
                <a:solidFill>
                  <a:srgbClr val="5F5F5F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Remove </a:t>
            </a:r>
            <a:r>
              <a:rPr lang="en-US" b="0" dirty="0">
                <a:solidFill>
                  <a:srgbClr val="5F5F5F"/>
                </a:solidFill>
              </a:rPr>
              <a:t>victim to a safe place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Notify </a:t>
            </a:r>
            <a:r>
              <a:rPr lang="en-US" b="0" dirty="0">
                <a:solidFill>
                  <a:srgbClr val="5F5F5F"/>
                </a:solidFill>
              </a:rPr>
              <a:t>a supervisor immediately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Seek </a:t>
            </a:r>
            <a:r>
              <a:rPr lang="en-US" b="0" dirty="0">
                <a:solidFill>
                  <a:srgbClr val="5F5F5F"/>
                </a:solidFill>
              </a:rPr>
              <a:t>medical attention if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First </a:t>
            </a:r>
            <a:r>
              <a:rPr lang="en-US" b="0" dirty="0">
                <a:solidFill>
                  <a:srgbClr val="5F5F5F"/>
                </a:solidFill>
              </a:rPr>
              <a:t>aid charts are posted in all lab </a:t>
            </a:r>
            <a:r>
              <a:rPr lang="en-US" b="0" dirty="0" smtClean="0">
                <a:solidFill>
                  <a:srgbClr val="5F5F5F"/>
                </a:solidFill>
              </a:rPr>
              <a:t>areas</a:t>
            </a:r>
          </a:p>
          <a:p>
            <a:endParaRPr lang="en-US" b="0" dirty="0">
              <a:solidFill>
                <a:srgbClr val="5F5F5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5F5F5F"/>
                </a:solidFill>
              </a:rPr>
              <a:t>The </a:t>
            </a:r>
            <a:r>
              <a:rPr lang="en-US" dirty="0">
                <a:solidFill>
                  <a:srgbClr val="006225"/>
                </a:solidFill>
              </a:rPr>
              <a:t>second priority </a:t>
            </a:r>
            <a:r>
              <a:rPr lang="en-US" dirty="0">
                <a:solidFill>
                  <a:srgbClr val="5F5F5F"/>
                </a:solidFill>
              </a:rPr>
              <a:t>is </a:t>
            </a:r>
            <a:r>
              <a:rPr lang="en-US" dirty="0">
                <a:solidFill>
                  <a:srgbClr val="E8941A"/>
                </a:solidFill>
              </a:rPr>
              <a:t>containing and cleaning up the </a:t>
            </a:r>
            <a:r>
              <a:rPr lang="en-US" dirty="0" smtClean="0">
                <a:solidFill>
                  <a:srgbClr val="E8941A"/>
                </a:solidFill>
              </a:rPr>
              <a:t>spill</a:t>
            </a:r>
            <a:r>
              <a:rPr lang="en-US" dirty="0" smtClean="0">
                <a:solidFill>
                  <a:srgbClr val="5F5F5F"/>
                </a:solidFill>
              </a:rPr>
              <a:t>:</a:t>
            </a:r>
            <a:endParaRPr lang="en-US" dirty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Spill </a:t>
            </a:r>
            <a:r>
              <a:rPr lang="en-US" b="0" dirty="0">
                <a:solidFill>
                  <a:srgbClr val="5F5F5F"/>
                </a:solidFill>
              </a:rPr>
              <a:t>kits area available wherever hazardous chemicals are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New </a:t>
            </a:r>
            <a:r>
              <a:rPr lang="en-US" b="0" dirty="0">
                <a:solidFill>
                  <a:srgbClr val="5F5F5F"/>
                </a:solidFill>
              </a:rPr>
              <a:t>employees are trained on containment of chemical spills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Vermiculite should be used </a:t>
            </a:r>
            <a:r>
              <a:rPr lang="en-US" b="0" dirty="0">
                <a:solidFill>
                  <a:srgbClr val="5F5F5F"/>
                </a:solidFill>
              </a:rPr>
              <a:t>for containing larger </a:t>
            </a:r>
            <a:r>
              <a:rPr lang="en-US" b="0" dirty="0" smtClean="0">
                <a:solidFill>
                  <a:srgbClr val="5F5F5F"/>
                </a:solidFill>
              </a:rPr>
              <a:t>spills</a:t>
            </a:r>
            <a:endParaRPr lang="en-US" b="0" dirty="0">
              <a:solidFill>
                <a:srgbClr val="5F5F5F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Spill or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59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4" y="4357602"/>
            <a:ext cx="2965411" cy="25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5F5F5F"/>
                </a:solidFill>
              </a:rPr>
              <a:t>If spill or exposure occurs: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Know </a:t>
            </a:r>
            <a:r>
              <a:rPr lang="en-US" sz="2800" b="0" dirty="0">
                <a:solidFill>
                  <a:srgbClr val="5F5F5F"/>
                </a:solidFill>
              </a:rPr>
              <a:t>who to call for help with a chemical </a:t>
            </a:r>
            <a:r>
              <a:rPr lang="en-US" sz="2800" b="0" dirty="0" smtClean="0">
                <a:solidFill>
                  <a:srgbClr val="5F5F5F"/>
                </a:solidFill>
              </a:rPr>
              <a:t>spill</a:t>
            </a:r>
          </a:p>
          <a:p>
            <a:pPr marL="5715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5F5F5F"/>
                </a:solidFill>
              </a:rPr>
              <a:t>Call 9-1-1 from any hospital phone or 214-590-8104 from a non-hospital phone</a:t>
            </a:r>
            <a:endParaRPr lang="en-US" sz="2600" dirty="0">
              <a:solidFill>
                <a:srgbClr val="5F5F5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Report </a:t>
            </a:r>
            <a:r>
              <a:rPr lang="en-US" sz="2800" b="0" dirty="0">
                <a:solidFill>
                  <a:srgbClr val="5F5F5F"/>
                </a:solidFill>
              </a:rPr>
              <a:t>all chemical spills to a </a:t>
            </a:r>
            <a:r>
              <a:rPr lang="en-US" sz="2800" b="0" dirty="0" smtClean="0">
                <a:solidFill>
                  <a:srgbClr val="5F5F5F"/>
                </a:solidFill>
              </a:rPr>
              <a:t>supvr.</a:t>
            </a:r>
            <a:endParaRPr lang="en-US" sz="2800" b="0" dirty="0">
              <a:solidFill>
                <a:srgbClr val="5F5F5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Spills or Exposure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6324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5F5F5F"/>
                </a:solidFill>
              </a:rPr>
              <a:t>Rev. 6/30/16</a:t>
            </a:r>
            <a:endParaRPr lang="en-US" sz="12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5442"/>
            <a:ext cx="3596223" cy="3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799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Laboratory Services </a:t>
            </a:r>
            <a:r>
              <a:rPr lang="en-US" sz="2800" dirty="0"/>
              <a:t>is one of the largest users of hazardous chemicals in the hospital.  The goal of this module is to inform </a:t>
            </a:r>
            <a:r>
              <a:rPr lang="en-US" sz="2800" dirty="0" smtClean="0"/>
              <a:t>Laboratory </a:t>
            </a:r>
            <a:r>
              <a:rPr lang="en-US" sz="2800" dirty="0"/>
              <a:t>employees of specific risks and ways to protect themselves.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Hazard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534399" cy="4191000"/>
          </a:xfrm>
        </p:spPr>
        <p:txBody>
          <a:bodyPr>
            <a:noAutofit/>
          </a:bodyPr>
          <a:lstStyle/>
          <a:p>
            <a:r>
              <a:rPr lang="en-US" sz="2600" b="0" dirty="0">
                <a:solidFill>
                  <a:srgbClr val="5F5F5F"/>
                </a:solidFill>
              </a:rPr>
              <a:t>Chemicals can pose a significant hazard. They should be limited to the use under a properly working fume hood.  Chemicals can release hazardous fumes which not only harm the environment, but they can be a major health threat. They must be handled carefully and disposed of properly. </a:t>
            </a:r>
            <a:endParaRPr lang="en-US" sz="2600" b="0" dirty="0" smtClean="0">
              <a:solidFill>
                <a:srgbClr val="5F5F5F"/>
              </a:solidFill>
            </a:endParaRPr>
          </a:p>
          <a:p>
            <a:endParaRPr lang="en-US" sz="2600" b="0" dirty="0" smtClean="0">
              <a:solidFill>
                <a:srgbClr val="5F5F5F"/>
              </a:solidFill>
            </a:endParaRPr>
          </a:p>
          <a:p>
            <a:r>
              <a:rPr lang="en-US" sz="2600" b="0" dirty="0" smtClean="0">
                <a:solidFill>
                  <a:srgbClr val="5F5F5F"/>
                </a:solidFill>
              </a:rPr>
              <a:t>Protection against chemicals is a combination of </a:t>
            </a:r>
            <a:r>
              <a:rPr lang="en-US" sz="2600" b="0" dirty="0" smtClean="0">
                <a:solidFill>
                  <a:srgbClr val="7030A0"/>
                </a:solidFill>
              </a:rPr>
              <a:t>work procedures/practices, engineering controls, and PPE.  </a:t>
            </a:r>
            <a:r>
              <a:rPr lang="en-US" sz="2600" b="0" dirty="0" smtClean="0">
                <a:solidFill>
                  <a:srgbClr val="00B050"/>
                </a:solidFill>
              </a:rPr>
              <a:t>Let’s look at each of these!</a:t>
            </a:r>
            <a:endParaRPr lang="en-US" sz="2600" b="0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Hazards in your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7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6" y="2057400"/>
            <a:ext cx="86502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Work Procedures/Practices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9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Hazards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28600" y="2362200"/>
            <a:ext cx="3961015" cy="365482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Physical Hazards: </a:t>
            </a:r>
          </a:p>
          <a:p>
            <a:r>
              <a:rPr lang="en-US" b="0" dirty="0">
                <a:solidFill>
                  <a:srgbClr val="5F5F5F"/>
                </a:solidFill>
              </a:rPr>
              <a:t>Flammables and combustibles (formaldehyde, xylene)</a:t>
            </a:r>
          </a:p>
          <a:p>
            <a:r>
              <a:rPr lang="en-US" b="0" dirty="0">
                <a:solidFill>
                  <a:srgbClr val="5F5F5F"/>
                </a:solidFill>
              </a:rPr>
              <a:t>Corrosives and oxidizers (strong acids and bases)</a:t>
            </a:r>
          </a:p>
          <a:p>
            <a:r>
              <a:rPr lang="en-US" b="0" dirty="0">
                <a:solidFill>
                  <a:srgbClr val="5F5F5F"/>
                </a:solidFill>
              </a:rPr>
              <a:t>Compressed gasses (helium, CO2)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295079" cy="341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191000" y="2362200"/>
            <a:ext cx="4495800" cy="366202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Health Hazards:</a:t>
            </a:r>
          </a:p>
          <a:p>
            <a:r>
              <a:rPr lang="en-US" b="0" dirty="0" smtClean="0">
                <a:solidFill>
                  <a:srgbClr val="5F5F5F"/>
                </a:solidFill>
              </a:rPr>
              <a:t>Irritants</a:t>
            </a:r>
            <a:endParaRPr lang="en-US" b="0" dirty="0">
              <a:solidFill>
                <a:srgbClr val="5F5F5F"/>
              </a:solidFill>
            </a:endParaRPr>
          </a:p>
          <a:p>
            <a:r>
              <a:rPr lang="en-US" b="0" dirty="0">
                <a:solidFill>
                  <a:srgbClr val="5F5F5F"/>
                </a:solidFill>
              </a:rPr>
              <a:t>Toxins</a:t>
            </a:r>
          </a:p>
          <a:p>
            <a:r>
              <a:rPr lang="en-US" b="0" dirty="0" smtClean="0">
                <a:solidFill>
                  <a:srgbClr val="5F5F5F"/>
                </a:solidFill>
              </a:rPr>
              <a:t>Carcinogens</a:t>
            </a:r>
          </a:p>
          <a:p>
            <a:r>
              <a:rPr lang="en-US" b="0" dirty="0" smtClean="0">
                <a:solidFill>
                  <a:srgbClr val="5F5F5F"/>
                </a:solidFill>
              </a:rPr>
              <a:t>Corrosives</a:t>
            </a:r>
          </a:p>
          <a:p>
            <a:r>
              <a:rPr lang="en-US" b="0" dirty="0" smtClean="0">
                <a:solidFill>
                  <a:srgbClr val="5F5F5F"/>
                </a:solidFill>
              </a:rPr>
              <a:t>Neurotoxins</a:t>
            </a:r>
          </a:p>
          <a:p>
            <a:r>
              <a:rPr lang="en-US" b="0" dirty="0" err="1" smtClean="0">
                <a:solidFill>
                  <a:srgbClr val="5F5F5F"/>
                </a:solidFill>
              </a:rPr>
              <a:t>Nephrotoxins</a:t>
            </a:r>
            <a:endParaRPr lang="en-US" b="0" dirty="0" smtClean="0">
              <a:solidFill>
                <a:srgbClr val="5F5F5F"/>
              </a:solidFill>
            </a:endParaRPr>
          </a:p>
          <a:p>
            <a:r>
              <a:rPr lang="en-US" b="0" dirty="0" err="1" smtClean="0">
                <a:solidFill>
                  <a:srgbClr val="5F5F5F"/>
                </a:solidFill>
              </a:rPr>
              <a:t>Hepatotoxins</a:t>
            </a:r>
            <a:endParaRPr lang="en-US" b="0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rgbClr val="7030A0"/>
                </a:solidFill>
              </a:rPr>
              <a:t>Chemicals have both physical and health hazards</a:t>
            </a:r>
            <a:endParaRPr lang="en-US" sz="28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8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yourself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04800" y="1752600"/>
            <a:ext cx="43434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Protecting oneself </a:t>
            </a:r>
            <a:r>
              <a:rPr lang="en-US" dirty="0" smtClean="0"/>
              <a:t>includes: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Understanding </a:t>
            </a:r>
            <a:r>
              <a:rPr lang="en-US" b="0" dirty="0">
                <a:solidFill>
                  <a:srgbClr val="5F5F5F"/>
                </a:solidFill>
              </a:rPr>
              <a:t>the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Use </a:t>
            </a:r>
            <a:r>
              <a:rPr lang="en-US" b="0" dirty="0">
                <a:solidFill>
                  <a:srgbClr val="5F5F5F"/>
                </a:solidFill>
              </a:rPr>
              <a:t>of appropriate engineering controls and personal protective equipment (PPE)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Adherence </a:t>
            </a:r>
            <a:r>
              <a:rPr lang="en-US" b="0" dirty="0">
                <a:solidFill>
                  <a:srgbClr val="5F5F5F"/>
                </a:solidFill>
              </a:rPr>
              <a:t>to approved safety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Proper </a:t>
            </a:r>
            <a:r>
              <a:rPr lang="en-US" b="0" dirty="0">
                <a:solidFill>
                  <a:srgbClr val="5F5F5F"/>
                </a:solidFill>
              </a:rPr>
              <a:t>storage and transport of chemicals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Emergency preparedness</a:t>
            </a:r>
            <a:endParaRPr lang="en-US" b="0" dirty="0">
              <a:solidFill>
                <a:srgbClr val="5F5F5F"/>
              </a:solidFill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13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24400" y="1600200"/>
            <a:ext cx="4194047" cy="4038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Lab management is responsible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selection of least-hazardous alternatives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risk assessment and mitigation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education of staff using hazardous chemicals.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4613564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Each employee is responsible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planning and executing each procedure according to approved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completing mandatory training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being attentive to all labels and warning 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seeking clarification when unsure of proper safety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reporting unsafe conditions to supervisor/safety officer.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057525" cy="22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1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76400"/>
            <a:ext cx="762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>
                <a:solidFill>
                  <a:srgbClr val="5F5F5F"/>
                </a:solidFill>
              </a:rPr>
              <a:t>It is important to know as much about a chemical as possible.  </a:t>
            </a:r>
            <a:r>
              <a:rPr lang="en-US" sz="2400" b="0" u="sng" dirty="0">
                <a:solidFill>
                  <a:srgbClr val="7030A0"/>
                </a:solidFill>
              </a:rPr>
              <a:t>The most dangerous substance is the one that has no label.</a:t>
            </a:r>
            <a:r>
              <a:rPr lang="en-US" sz="2400" b="0" dirty="0">
                <a:solidFill>
                  <a:srgbClr val="7030A0"/>
                </a:solidFill>
              </a:rPr>
              <a:t>  </a:t>
            </a:r>
            <a:r>
              <a:rPr lang="en-US" sz="2400" b="0" dirty="0">
                <a:solidFill>
                  <a:srgbClr val="5F5F5F"/>
                </a:solidFill>
              </a:rPr>
              <a:t>Communicating information is essential in the science field.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1676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663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208840"/>
      </p:ext>
    </p:extLst>
  </p:cSld>
  <p:clrMapOvr>
    <a:masterClrMapping/>
  </p:clrMapOvr>
</p:sld>
</file>

<file path=ppt/theme/theme1.xml><?xml version="1.0" encoding="utf-8"?>
<a:theme xmlns:a="http://schemas.openxmlformats.org/drawingml/2006/main" name="Parkland_Powerpoint-Plain">
  <a:themeElements>
    <a:clrScheme name="Text Only Master 3">
      <a:dk1>
        <a:srgbClr val="5F5F5F"/>
      </a:dk1>
      <a:lt1>
        <a:srgbClr val="FFFFFF"/>
      </a:lt1>
      <a:dk2>
        <a:srgbClr val="542988"/>
      </a:dk2>
      <a:lt2>
        <a:srgbClr val="939BA1"/>
      </a:lt2>
      <a:accent1>
        <a:srgbClr val="006225"/>
      </a:accent1>
      <a:accent2>
        <a:srgbClr val="E8941A"/>
      </a:accent2>
      <a:accent3>
        <a:srgbClr val="FFFFFF"/>
      </a:accent3>
      <a:accent4>
        <a:srgbClr val="505050"/>
      </a:accent4>
      <a:accent5>
        <a:srgbClr val="AAB7AC"/>
      </a:accent5>
      <a:accent6>
        <a:srgbClr val="D28616"/>
      </a:accent6>
      <a:hlink>
        <a:srgbClr val="00467F"/>
      </a:hlink>
      <a:folHlink>
        <a:srgbClr val="98002E"/>
      </a:folHlink>
    </a:clrScheme>
    <a:fontScheme name="Text Only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 Only Master 1">
        <a:dk1>
          <a:srgbClr val="939BA1"/>
        </a:dk1>
        <a:lt1>
          <a:srgbClr val="FFFFFF"/>
        </a:lt1>
        <a:dk2>
          <a:srgbClr val="542988"/>
        </a:dk2>
        <a:lt2>
          <a:srgbClr val="939BA1"/>
        </a:lt2>
        <a:accent1>
          <a:srgbClr val="006225"/>
        </a:accent1>
        <a:accent2>
          <a:srgbClr val="E8941A"/>
        </a:accent2>
        <a:accent3>
          <a:srgbClr val="FFFFFF"/>
        </a:accent3>
        <a:accent4>
          <a:srgbClr val="7D8489"/>
        </a:accent4>
        <a:accent5>
          <a:srgbClr val="AAB7AC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Only Master 2">
        <a:dk1>
          <a:srgbClr val="5F5F5F"/>
        </a:dk1>
        <a:lt1>
          <a:srgbClr val="FFFFFF"/>
        </a:lt1>
        <a:dk2>
          <a:srgbClr val="FFFFFF"/>
        </a:dk2>
        <a:lt2>
          <a:srgbClr val="939BA1"/>
        </a:lt2>
        <a:accent1>
          <a:srgbClr val="542988"/>
        </a:accent1>
        <a:accent2>
          <a:srgbClr val="E8941A"/>
        </a:accent2>
        <a:accent3>
          <a:srgbClr val="FFFFFF"/>
        </a:accent3>
        <a:accent4>
          <a:srgbClr val="505050"/>
        </a:accent4>
        <a:accent5>
          <a:srgbClr val="B3ACC3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Only Master 3">
        <a:dk1>
          <a:srgbClr val="5F5F5F"/>
        </a:dk1>
        <a:lt1>
          <a:srgbClr val="FFFFFF"/>
        </a:lt1>
        <a:dk2>
          <a:srgbClr val="542988"/>
        </a:dk2>
        <a:lt2>
          <a:srgbClr val="939BA1"/>
        </a:lt2>
        <a:accent1>
          <a:srgbClr val="006225"/>
        </a:accent1>
        <a:accent2>
          <a:srgbClr val="E8941A"/>
        </a:accent2>
        <a:accent3>
          <a:srgbClr val="FFFFFF"/>
        </a:accent3>
        <a:accent4>
          <a:srgbClr val="505050"/>
        </a:accent4>
        <a:accent5>
          <a:srgbClr val="AAB7AC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Parkland_Powerpoint-Plain</Template>
  <TotalTime>195</TotalTime>
  <Words>1418</Words>
  <Application>Microsoft Office PowerPoint</Application>
  <PresentationFormat>On-screen Show (4:3)</PresentationFormat>
  <Paragraphs>160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Parkland_Powerpoint-Plain</vt:lpstr>
      <vt:lpstr>Chemical Hazard Management</vt:lpstr>
      <vt:lpstr>Objectives</vt:lpstr>
      <vt:lpstr>Chemical Hazard Management</vt:lpstr>
      <vt:lpstr>Chemical Hazards in your Lab</vt:lpstr>
      <vt:lpstr>Chemical Work Procedures/Practices</vt:lpstr>
      <vt:lpstr>Types of Hazards</vt:lpstr>
      <vt:lpstr>Protecting yourself</vt:lpstr>
      <vt:lpstr>Employee Responsibilities</vt:lpstr>
      <vt:lpstr>Labeling</vt:lpstr>
      <vt:lpstr>Labeling</vt:lpstr>
      <vt:lpstr>SDS </vt:lpstr>
      <vt:lpstr>Importance of SDS</vt:lpstr>
      <vt:lpstr>Chemical Hazard Safety</vt:lpstr>
      <vt:lpstr>Cylinder Storage &amp; Transportation</vt:lpstr>
      <vt:lpstr>Chemical Engineering Controls and PPE</vt:lpstr>
      <vt:lpstr>Engineering Controls for Chemicals</vt:lpstr>
      <vt:lpstr>Fume Hoods</vt:lpstr>
      <vt:lpstr>Fume Hood Use</vt:lpstr>
      <vt:lpstr>Mechanical Pipettes</vt:lpstr>
      <vt:lpstr>Chemical Storage Cabinets</vt:lpstr>
      <vt:lpstr>Chemical Storing and Transporting</vt:lpstr>
      <vt:lpstr>Chemicals &amp; PPE</vt:lpstr>
      <vt:lpstr>Chemical Disposal &amp; Spill Management</vt:lpstr>
      <vt:lpstr>Chemical Disposal</vt:lpstr>
      <vt:lpstr>Waste Disposal</vt:lpstr>
      <vt:lpstr>Emergency Preparedness</vt:lpstr>
      <vt:lpstr>Chemical Spill or Exposure</vt:lpstr>
      <vt:lpstr>Chemical Spills or Exposure</vt:lpstr>
    </vt:vector>
  </TitlesOfParts>
  <Company>Parkland Health &amp; Hospital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Hazard Management</dc:title>
  <dc:creator>LeAnne Hutson</dc:creator>
  <cp:lastModifiedBy>LeAnne Hutson</cp:lastModifiedBy>
  <cp:revision>7</cp:revision>
  <dcterms:created xsi:type="dcterms:W3CDTF">2016-06-29T17:43:33Z</dcterms:created>
  <dcterms:modified xsi:type="dcterms:W3CDTF">2016-07-01T13:31:23Z</dcterms:modified>
</cp:coreProperties>
</file>