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4660"/>
  </p:normalViewPr>
  <p:slideViewPr>
    <p:cSldViewPr>
      <p:cViewPr>
        <p:scale>
          <a:sx n="88" d="100"/>
          <a:sy n="88" d="100"/>
        </p:scale>
        <p:origin x="-7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AE6A60-31D2-4A4A-9EA0-80DDB9D4B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F9C9-DE1F-463E-A1D8-F5C46077ADD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5E511-B06F-4D9D-B47D-1A70E4F5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CFEB1-01FC-4CAA-8AA3-D2AE1A1B05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96975"/>
            <a:ext cx="7772400" cy="936625"/>
          </a:xfrm>
        </p:spPr>
        <p:txBody>
          <a:bodyPr/>
          <a:lstStyle>
            <a:lvl1pPr algn="l">
              <a:defRPr sz="32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0"/>
            <a:ext cx="7772400" cy="1752600"/>
          </a:xfrm>
        </p:spPr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67126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3919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03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5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9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65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41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20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74638"/>
            <a:ext cx="4648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943600"/>
            <a:ext cx="793950" cy="713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accent1"/>
          </a:solidFill>
          <a:latin typeface="+mn-lt"/>
          <a:ea typeface="+mn-ea"/>
          <a:cs typeface="+mn-cs"/>
        </a:defRPr>
      </a:lvl1pPr>
      <a:lvl2pPr marL="114300" indent="3429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512"/>
            <a:ext cx="7239000" cy="52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1066800" y="1219200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Biohazard </a:t>
            </a:r>
            <a:r>
              <a:rPr lang="en-US" altLang="en-US" dirty="0" smtClean="0">
                <a:solidFill>
                  <a:schemeClr val="bg1"/>
                </a:solidFill>
              </a:rPr>
              <a:t>Decontamination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81200"/>
            <a:ext cx="77724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Laboratory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48768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Shipping </a:t>
            </a:r>
            <a:r>
              <a:rPr lang="en-US" dirty="0" err="1" smtClean="0"/>
              <a:t>Biohazardous</a:t>
            </a:r>
            <a:r>
              <a:rPr lang="en-US" dirty="0" smtClean="0"/>
              <a:t>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/>
              <a:t>Shipping lab samples by ground or air transport requires additional training and certification.</a:t>
            </a:r>
          </a:p>
          <a:p>
            <a:r>
              <a:rPr lang="en-US" sz="2800" b="0" dirty="0"/>
              <a:t>What activities require shipping certification?</a:t>
            </a:r>
          </a:p>
          <a:p>
            <a:pPr lvl="1"/>
            <a:r>
              <a:rPr lang="en-US" sz="2400" dirty="0" smtClean="0"/>
              <a:t>Mailing </a:t>
            </a:r>
            <a:r>
              <a:rPr lang="en-US" sz="2400" dirty="0"/>
              <a:t>newborn screening cards to </a:t>
            </a:r>
            <a:r>
              <a:rPr lang="en-US" sz="2400" dirty="0" err="1" smtClean="0"/>
              <a:t>Tx</a:t>
            </a:r>
            <a:r>
              <a:rPr lang="en-US" sz="2400" dirty="0" smtClean="0"/>
              <a:t> </a:t>
            </a:r>
            <a:r>
              <a:rPr lang="en-US" sz="2400" dirty="0" err="1" smtClean="0"/>
              <a:t>Dept</a:t>
            </a:r>
            <a:r>
              <a:rPr lang="en-US" sz="2400" dirty="0" smtClean="0"/>
              <a:t> of Health</a:t>
            </a:r>
            <a:endParaRPr lang="en-US" sz="2400" dirty="0"/>
          </a:p>
          <a:p>
            <a:pPr lvl="1"/>
            <a:r>
              <a:rPr lang="en-US" sz="2400" dirty="0" smtClean="0"/>
              <a:t>Preparing </a:t>
            </a:r>
            <a:r>
              <a:rPr lang="en-US" sz="2400" dirty="0"/>
              <a:t>samples to be collected by reference lab courier</a:t>
            </a:r>
          </a:p>
          <a:p>
            <a:pPr lvl="1"/>
            <a:r>
              <a:rPr lang="en-US" sz="2400" dirty="0" smtClean="0"/>
              <a:t>Packaging </a:t>
            </a:r>
            <a:r>
              <a:rPr lang="en-US" sz="2400" dirty="0"/>
              <a:t>lab samples for shipment by FedEx or Airborne Express</a:t>
            </a:r>
          </a:p>
          <a:p>
            <a:pPr lvl="1"/>
            <a:r>
              <a:rPr lang="en-US" sz="2400" dirty="0" smtClean="0"/>
              <a:t>Shipment </a:t>
            </a:r>
            <a:r>
              <a:rPr lang="en-US" sz="2400" dirty="0"/>
              <a:t>of packages containing dry ice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83628"/>
            <a:ext cx="2057400" cy="17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4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43" y="4191000"/>
            <a:ext cx="26781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Shipping </a:t>
            </a:r>
            <a:r>
              <a:rPr lang="en-US" dirty="0" err="1" smtClean="0"/>
              <a:t>Biohazardous</a:t>
            </a:r>
            <a:r>
              <a:rPr lang="en-US" dirty="0" smtClean="0"/>
              <a:t>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1140"/>
            <a:ext cx="8369991" cy="477012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Certified Shipper </a:t>
            </a:r>
            <a:r>
              <a:rPr lang="en-US" sz="2600" dirty="0"/>
              <a:t>training is:</a:t>
            </a:r>
          </a:p>
          <a:p>
            <a:pPr lvl="1"/>
            <a:r>
              <a:rPr lang="en-US" sz="2600" dirty="0" smtClean="0"/>
              <a:t>Specific </a:t>
            </a:r>
            <a:r>
              <a:rPr lang="en-US" sz="2600" dirty="0"/>
              <a:t>to the assigned task</a:t>
            </a:r>
          </a:p>
          <a:p>
            <a:pPr lvl="1"/>
            <a:r>
              <a:rPr lang="en-US" sz="2600" dirty="0" smtClean="0"/>
              <a:t>Valid </a:t>
            </a:r>
            <a:r>
              <a:rPr lang="en-US" sz="2600" dirty="0"/>
              <a:t>for 2 years</a:t>
            </a:r>
          </a:p>
          <a:p>
            <a:pPr lvl="1"/>
            <a:r>
              <a:rPr lang="en-US" sz="2600" dirty="0" smtClean="0"/>
              <a:t>Assigned </a:t>
            </a:r>
            <a:r>
              <a:rPr lang="en-US" sz="2600" dirty="0"/>
              <a:t>by your supervisor if your job requires you to ship regulated </a:t>
            </a:r>
            <a:r>
              <a:rPr lang="en-US" sz="2600" dirty="0" smtClean="0"/>
              <a:t>materials</a:t>
            </a:r>
          </a:p>
          <a:p>
            <a:endParaRPr lang="en-US" dirty="0"/>
          </a:p>
          <a:p>
            <a:r>
              <a:rPr lang="en-US" sz="2600" dirty="0"/>
              <a:t>Certified shippers will know how to:</a:t>
            </a:r>
          </a:p>
          <a:p>
            <a:pPr lvl="1"/>
            <a:r>
              <a:rPr lang="en-US" sz="2600" dirty="0" smtClean="0"/>
              <a:t>Classify</a:t>
            </a:r>
            <a:endParaRPr lang="en-US" sz="2600" dirty="0"/>
          </a:p>
          <a:p>
            <a:pPr lvl="1"/>
            <a:r>
              <a:rPr lang="en-US" sz="2600" dirty="0" smtClean="0"/>
              <a:t>Identify</a:t>
            </a:r>
            <a:endParaRPr lang="en-US" sz="2600" dirty="0"/>
          </a:p>
          <a:p>
            <a:pPr lvl="1"/>
            <a:r>
              <a:rPr lang="en-US" sz="2600" dirty="0" smtClean="0"/>
              <a:t>Package</a:t>
            </a:r>
            <a:endParaRPr lang="en-US" sz="2600" dirty="0"/>
          </a:p>
          <a:p>
            <a:pPr lvl="1"/>
            <a:r>
              <a:rPr lang="en-US" sz="2600" dirty="0" smtClean="0"/>
              <a:t>Label </a:t>
            </a:r>
            <a:r>
              <a:rPr lang="en-US" sz="2600" dirty="0"/>
              <a:t>and </a:t>
            </a:r>
            <a:r>
              <a:rPr lang="en-US" sz="2600" dirty="0" smtClean="0"/>
              <a:t>Mark</a:t>
            </a:r>
          </a:p>
          <a:p>
            <a:pPr lvl="1"/>
            <a:r>
              <a:rPr lang="en-US" sz="2600" dirty="0" smtClean="0"/>
              <a:t>Document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8877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Safety Manual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564566"/>
            <a:ext cx="5257800" cy="49530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5F5F5F"/>
                </a:solidFill>
              </a:rPr>
              <a:t>A comprehensive Laboratory Safety Manual is available </a:t>
            </a:r>
            <a:r>
              <a:rPr lang="en-US" b="0" dirty="0" smtClean="0">
                <a:solidFill>
                  <a:srgbClr val="5F5F5F"/>
                </a:solidFill>
              </a:rPr>
              <a:t>on the hospital on-line document management system (</a:t>
            </a:r>
            <a:r>
              <a:rPr lang="en-US" b="0" dirty="0" err="1" smtClean="0">
                <a:solidFill>
                  <a:srgbClr val="5F5F5F"/>
                </a:solidFill>
              </a:rPr>
              <a:t>ie</a:t>
            </a:r>
            <a:r>
              <a:rPr lang="en-US" b="0" dirty="0" smtClean="0">
                <a:solidFill>
                  <a:srgbClr val="5F5F5F"/>
                </a:solidFill>
              </a:rPr>
              <a:t>, Policy Manager) and in </a:t>
            </a:r>
            <a:r>
              <a:rPr lang="en-US" b="0" dirty="0">
                <a:solidFill>
                  <a:srgbClr val="5F5F5F"/>
                </a:solidFill>
              </a:rPr>
              <a:t>each </a:t>
            </a:r>
            <a:r>
              <a:rPr lang="en-US" b="0" dirty="0" smtClean="0">
                <a:solidFill>
                  <a:srgbClr val="5F5F5F"/>
                </a:solidFill>
              </a:rPr>
              <a:t>laboratory.  </a:t>
            </a:r>
            <a:r>
              <a:rPr lang="en-US" b="0" dirty="0">
                <a:solidFill>
                  <a:srgbClr val="5F5F5F"/>
                </a:solidFill>
              </a:rPr>
              <a:t>This manual contains current information on all aspects of lab safety.</a:t>
            </a:r>
          </a:p>
          <a:p>
            <a:endParaRPr lang="en-US" b="0" dirty="0">
              <a:solidFill>
                <a:srgbClr val="5F5F5F"/>
              </a:solidFill>
            </a:endParaRPr>
          </a:p>
          <a:p>
            <a:r>
              <a:rPr lang="en-US" b="0" dirty="0">
                <a:solidFill>
                  <a:srgbClr val="5F5F5F"/>
                </a:solidFill>
              </a:rPr>
              <a:t>All </a:t>
            </a:r>
            <a:r>
              <a:rPr lang="en-US" b="0" dirty="0" smtClean="0">
                <a:solidFill>
                  <a:srgbClr val="5F5F5F"/>
                </a:solidFill>
              </a:rPr>
              <a:t>Laboratory </a:t>
            </a:r>
            <a:r>
              <a:rPr lang="en-US" b="0" dirty="0">
                <a:solidFill>
                  <a:srgbClr val="5F5F5F"/>
                </a:solidFill>
              </a:rPr>
              <a:t>employees are </a:t>
            </a:r>
            <a:r>
              <a:rPr lang="en-US" b="0" u="sng" dirty="0">
                <a:solidFill>
                  <a:srgbClr val="5F5F5F"/>
                </a:solidFill>
              </a:rPr>
              <a:t>required to read and sign</a:t>
            </a:r>
            <a:r>
              <a:rPr lang="en-US" b="0" dirty="0">
                <a:solidFill>
                  <a:srgbClr val="5F5F5F"/>
                </a:solidFill>
              </a:rPr>
              <a:t> the Laboratory Safety Manual annually.  Contact your lab’s Safety Officer or Manager for more information</a:t>
            </a:r>
            <a:r>
              <a:rPr lang="en-US" b="0" dirty="0" smtClean="0">
                <a:solidFill>
                  <a:srgbClr val="5F5F5F"/>
                </a:solidFill>
              </a:rPr>
              <a:t>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651756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solidFill>
                  <a:srgbClr val="5F5F5F"/>
                </a:solidFill>
              </a:rPr>
              <a:t>Rev. 6/30/16</a:t>
            </a:r>
            <a:endParaRPr lang="en-US" sz="1400" b="0" dirty="0">
              <a:solidFill>
                <a:srgbClr val="5F5F5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4761"/>
            <a:ext cx="316895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4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completion of this module, the participant should be able to correctly:</a:t>
            </a:r>
          </a:p>
          <a:p>
            <a:r>
              <a:rPr lang="en-US" sz="2400" b="0" dirty="0" smtClean="0">
                <a:solidFill>
                  <a:srgbClr val="5F5F5F"/>
                </a:solidFill>
              </a:rPr>
              <a:t>Explain </a:t>
            </a:r>
            <a:r>
              <a:rPr lang="en-US" sz="2400" b="0" dirty="0">
                <a:solidFill>
                  <a:srgbClr val="5F5F5F"/>
                </a:solidFill>
              </a:rPr>
              <a:t>proper procedure in the decontamination of </a:t>
            </a:r>
            <a:r>
              <a:rPr lang="en-US" sz="2400" b="0" dirty="0" smtClean="0">
                <a:solidFill>
                  <a:srgbClr val="5F5F5F"/>
                </a:solidFill>
              </a:rPr>
              <a:t>laboratory surfaces/equipment, including centrifuges and the pneumatic tube system</a:t>
            </a:r>
          </a:p>
          <a:p>
            <a:r>
              <a:rPr lang="en-US" sz="2400" b="0" dirty="0" smtClean="0">
                <a:solidFill>
                  <a:srgbClr val="5F5F5F"/>
                </a:solidFill>
              </a:rPr>
              <a:t>Follow the 8 steps for disinfecting a blood/fluid spill</a:t>
            </a:r>
          </a:p>
          <a:p>
            <a:r>
              <a:rPr lang="en-US" sz="2400" b="0" dirty="0" smtClean="0">
                <a:solidFill>
                  <a:srgbClr val="5F5F5F"/>
                </a:solidFill>
              </a:rPr>
              <a:t>Discuss which activities require shipping certification</a:t>
            </a:r>
            <a:endParaRPr lang="en-US" sz="2400" b="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Decontamination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1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0" dirty="0" smtClean="0">
                <a:solidFill>
                  <a:srgbClr val="5F5F5F"/>
                </a:solidFill>
                <a:latin typeface="+mj-lt"/>
              </a:rPr>
              <a:t>Decontamination </a:t>
            </a:r>
            <a:r>
              <a:rPr lang="en-US" altLang="en-US" sz="2400" b="0" dirty="0">
                <a:solidFill>
                  <a:srgbClr val="5F5F5F"/>
                </a:solidFill>
                <a:latin typeface="+mj-lt"/>
              </a:rPr>
              <a:t>is the removal or neutralization of toxic agents or the use of physical or chemical means to remove, inactivate, or destroy living organisms.  </a:t>
            </a:r>
            <a:endParaRPr lang="en-US" altLang="en-US" sz="2400" b="0" dirty="0" smtClean="0">
              <a:solidFill>
                <a:srgbClr val="5F5F5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b="0" dirty="0">
              <a:solidFill>
                <a:srgbClr val="5F5F5F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2400" b="0" dirty="0" smtClean="0">
                <a:solidFill>
                  <a:srgbClr val="5F5F5F"/>
                </a:solidFill>
                <a:latin typeface="+mj-lt"/>
              </a:rPr>
              <a:t>Decontamination is the responsibility of </a:t>
            </a:r>
            <a:r>
              <a:rPr lang="en-US" altLang="en-US" sz="2400" b="0" u="sng" dirty="0" smtClean="0">
                <a:solidFill>
                  <a:srgbClr val="5F5F5F"/>
                </a:solidFill>
                <a:latin typeface="+mj-lt"/>
              </a:rPr>
              <a:t>all</a:t>
            </a:r>
            <a:r>
              <a:rPr lang="en-US" altLang="en-US" sz="2400" b="0" dirty="0" smtClean="0">
                <a:solidFill>
                  <a:srgbClr val="5F5F5F"/>
                </a:solidFill>
                <a:latin typeface="+mj-lt"/>
              </a:rPr>
              <a:t> laboratory workers.  </a:t>
            </a:r>
          </a:p>
          <a:p>
            <a:pPr>
              <a:lnSpc>
                <a:spcPct val="90000"/>
              </a:lnSpc>
            </a:pPr>
            <a:endParaRPr lang="en-US" altLang="en-US" sz="2400" b="0" dirty="0" smtClean="0">
              <a:solidFill>
                <a:srgbClr val="5F5F5F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2400" b="0" dirty="0" smtClean="0">
                <a:solidFill>
                  <a:srgbClr val="5F5F5F"/>
                </a:solidFill>
                <a:latin typeface="+mj-lt"/>
              </a:rPr>
              <a:t>Failure to decontaminate can result in exposure to infectious agents which can cause great illness.  </a:t>
            </a:r>
          </a:p>
          <a:p>
            <a:pPr>
              <a:lnSpc>
                <a:spcPct val="90000"/>
              </a:lnSpc>
            </a:pPr>
            <a:endParaRPr lang="en-US" altLang="en-US" sz="2400" b="0" dirty="0" smtClean="0">
              <a:solidFill>
                <a:srgbClr val="5F5F5F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en-US" sz="2400" b="0" dirty="0" smtClean="0">
                <a:solidFill>
                  <a:srgbClr val="5F5F5F"/>
                </a:solidFill>
                <a:latin typeface="+mj-lt"/>
              </a:rPr>
              <a:t>Most decontamination can be done by chemicals - disinfection.  </a:t>
            </a:r>
          </a:p>
        </p:txBody>
      </p:sp>
    </p:spTree>
    <p:extLst>
      <p:ext uri="{BB962C8B-B14F-4D97-AF65-F5344CB8AC3E}">
        <p14:creationId xmlns:p14="http://schemas.microsoft.com/office/powerpoint/2010/main" val="1848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22" y="4724400"/>
            <a:ext cx="1611241" cy="203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10886"/>
            <a:ext cx="8643257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Decontamination of </a:t>
            </a:r>
            <a:br>
              <a:rPr lang="en-US" dirty="0" smtClean="0"/>
            </a:br>
            <a:r>
              <a:rPr lang="en-US" dirty="0" smtClean="0"/>
              <a:t>Surfaces/Equipment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5658"/>
            <a:ext cx="8229600" cy="4577542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5F5F5F"/>
                </a:solidFill>
              </a:rPr>
              <a:t>Decontaminate all laboratory work areas with an appropriate disinfectant after a spill of blood or body fluids and when work activities are completed.  </a:t>
            </a:r>
          </a:p>
          <a:p>
            <a:r>
              <a:rPr lang="en-US" sz="2400" b="0" dirty="0">
                <a:solidFill>
                  <a:srgbClr val="5F5F5F"/>
                </a:solidFill>
              </a:rPr>
              <a:t>Lab countertops should be disinfected once per shift and always after a spill.</a:t>
            </a:r>
          </a:p>
          <a:p>
            <a:r>
              <a:rPr lang="en-US" sz="2400" b="0" dirty="0">
                <a:solidFill>
                  <a:srgbClr val="5F5F5F"/>
                </a:solidFill>
              </a:rPr>
              <a:t>The Hospital Infection Control Committee </a:t>
            </a:r>
            <a:r>
              <a:rPr lang="en-US" sz="2400" b="0" dirty="0" smtClean="0">
                <a:solidFill>
                  <a:srgbClr val="5F5F5F"/>
                </a:solidFill>
              </a:rPr>
              <a:t>   selects </a:t>
            </a:r>
            <a:r>
              <a:rPr lang="en-US" sz="2400" b="0" dirty="0">
                <a:solidFill>
                  <a:srgbClr val="5F5F5F"/>
                </a:solidFill>
              </a:rPr>
              <a:t>and approves all disinfectants </a:t>
            </a:r>
            <a:r>
              <a:rPr lang="en-US" sz="2400" b="0" dirty="0" smtClean="0">
                <a:solidFill>
                  <a:srgbClr val="5F5F5F"/>
                </a:solidFill>
              </a:rPr>
              <a:t>used anywhere </a:t>
            </a:r>
            <a:r>
              <a:rPr lang="en-US" sz="2400" b="0" dirty="0">
                <a:solidFill>
                  <a:srgbClr val="5F5F5F"/>
                </a:solidFill>
              </a:rPr>
              <a:t>in </a:t>
            </a:r>
            <a:r>
              <a:rPr lang="en-US" sz="2400" b="0" dirty="0" smtClean="0">
                <a:solidFill>
                  <a:srgbClr val="5F5F5F"/>
                </a:solidFill>
              </a:rPr>
              <a:t>the Parkland Health System. </a:t>
            </a:r>
            <a:endParaRPr lang="en-US" sz="2400" b="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9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90600"/>
          </a:xfrm>
        </p:spPr>
        <p:txBody>
          <a:bodyPr/>
          <a:lstStyle/>
          <a:p>
            <a:r>
              <a:rPr lang="en-US" dirty="0" smtClean="0"/>
              <a:t>Decontamination of Centrifuge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27280" cy="5374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If spill occurs, </a:t>
            </a:r>
            <a:r>
              <a:rPr lang="en-US" sz="3200" dirty="0" smtClean="0">
                <a:solidFill>
                  <a:srgbClr val="7030A0"/>
                </a:solidFill>
              </a:rPr>
              <a:t>report to your supervisor and use </a:t>
            </a:r>
            <a:r>
              <a:rPr lang="en-US" sz="3200" dirty="0">
                <a:solidFill>
                  <a:srgbClr val="7030A0"/>
                </a:solidFill>
              </a:rPr>
              <a:t>appropriate </a:t>
            </a:r>
            <a:r>
              <a:rPr lang="en-US" sz="3200" dirty="0" smtClean="0">
                <a:solidFill>
                  <a:srgbClr val="7030A0"/>
                </a:solidFill>
              </a:rPr>
              <a:t>decontamination and </a:t>
            </a:r>
            <a:r>
              <a:rPr lang="en-US" sz="3200" dirty="0">
                <a:solidFill>
                  <a:srgbClr val="7030A0"/>
                </a:solidFill>
              </a:rPr>
              <a:t>cleanup procedures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0" dirty="0" smtClean="0"/>
              <a:t>For general purposes, when tube </a:t>
            </a:r>
            <a:r>
              <a:rPr lang="en-US" sz="3200" b="0" dirty="0"/>
              <a:t>breakage occurs:</a:t>
            </a:r>
          </a:p>
          <a:p>
            <a:pPr lvl="1"/>
            <a:r>
              <a:rPr lang="en-US" sz="3000" dirty="0" smtClean="0"/>
              <a:t>Remove </a:t>
            </a:r>
            <a:r>
              <a:rPr lang="en-US" sz="3000" dirty="0"/>
              <a:t>broken glass with tongs or forceps</a:t>
            </a:r>
          </a:p>
          <a:p>
            <a:pPr lvl="1"/>
            <a:r>
              <a:rPr lang="en-US" sz="3000" dirty="0" smtClean="0"/>
              <a:t>Absorb </a:t>
            </a:r>
            <a:r>
              <a:rPr lang="en-US" sz="3000" dirty="0"/>
              <a:t>spilled sample with gauze</a:t>
            </a:r>
          </a:p>
          <a:p>
            <a:pPr lvl="1"/>
            <a:r>
              <a:rPr lang="en-US" sz="3000" dirty="0" smtClean="0"/>
              <a:t>Clean </a:t>
            </a:r>
            <a:r>
              <a:rPr lang="en-US" sz="3000" dirty="0"/>
              <a:t>equipment with hospital disinfectant and allow to air dry before reuse</a:t>
            </a:r>
          </a:p>
          <a:p>
            <a:pPr marL="0" indent="0">
              <a:buNone/>
            </a:pPr>
            <a:r>
              <a:rPr lang="en-US" sz="1900" dirty="0" smtClean="0"/>
              <a:t>	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828800"/>
            <a:ext cx="2097881" cy="17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199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Decontamination of Pneumatic </a:t>
            </a:r>
            <a:br>
              <a:rPr lang="en-US" dirty="0" smtClean="0"/>
            </a:br>
            <a:r>
              <a:rPr lang="en-US" dirty="0" smtClean="0"/>
              <a:t>Tube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/>
              <a:t>When specimen leakage occurs:</a:t>
            </a:r>
          </a:p>
          <a:p>
            <a:r>
              <a:rPr lang="en-US" sz="2400" b="0" dirty="0" smtClean="0"/>
              <a:t>Absorb spilled specimen with gauze</a:t>
            </a:r>
          </a:p>
          <a:p>
            <a:r>
              <a:rPr lang="en-US" sz="2400" b="0" dirty="0" smtClean="0"/>
              <a:t>Clean inside and outside carrier with 10% bleach </a:t>
            </a:r>
          </a:p>
          <a:p>
            <a:pPr lvl="2"/>
            <a:r>
              <a:rPr lang="en-US" sz="2000" dirty="0" smtClean="0"/>
              <a:t>Allow to air-dry before reuse</a:t>
            </a:r>
          </a:p>
          <a:p>
            <a:r>
              <a:rPr lang="en-US" sz="2400" b="0" dirty="0" smtClean="0"/>
              <a:t>If broken glass is present, remove with tongs or forceps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09100"/>
            <a:ext cx="1980160" cy="19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419600"/>
            <a:ext cx="6019800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5F5F5F"/>
                </a:solidFill>
              </a:rPr>
              <a:t>If spill was sufficient to contaminate the tube system, call Engineering at </a:t>
            </a:r>
            <a:r>
              <a:rPr lang="en-US" sz="3200" dirty="0" err="1" smtClean="0">
                <a:solidFill>
                  <a:srgbClr val="5F5F5F"/>
                </a:solidFill>
              </a:rPr>
              <a:t>ext</a:t>
            </a:r>
            <a:r>
              <a:rPr lang="en-US" sz="3200" dirty="0" smtClean="0">
                <a:solidFill>
                  <a:srgbClr val="5F5F5F"/>
                </a:solidFill>
              </a:rPr>
              <a:t> #71000</a:t>
            </a:r>
            <a:endParaRPr lang="en-US" sz="3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6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903293" cy="137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Blood/Body Fluid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0" dirty="0">
                <a:solidFill>
                  <a:srgbClr val="5F5F5F"/>
                </a:solidFill>
              </a:rPr>
              <a:t>Follow these steps to clean up and disinfect contaminated surfaces after a spill:</a:t>
            </a:r>
          </a:p>
          <a:p>
            <a:pPr marL="0" indent="0">
              <a:buNone/>
            </a:pPr>
            <a:r>
              <a:rPr lang="en-US" sz="2600" b="0" dirty="0" smtClean="0">
                <a:solidFill>
                  <a:srgbClr val="5F5F5F"/>
                </a:solidFill>
              </a:rPr>
              <a:t>1. </a:t>
            </a:r>
            <a:r>
              <a:rPr lang="en-US" sz="2600" b="0" dirty="0" smtClean="0">
                <a:solidFill>
                  <a:srgbClr val="7030A0"/>
                </a:solidFill>
              </a:rPr>
              <a:t>Don PPE </a:t>
            </a:r>
            <a:r>
              <a:rPr lang="en-US" sz="2600" b="0" dirty="0" smtClean="0">
                <a:solidFill>
                  <a:srgbClr val="5F5F5F"/>
                </a:solidFill>
              </a:rPr>
              <a:t>– gloves, gown, safety glasses, etc. </a:t>
            </a:r>
          </a:p>
          <a:p>
            <a:pPr marL="0" indent="0">
              <a:buNone/>
            </a:pPr>
            <a:endParaRPr lang="en-US" sz="2600" b="0" dirty="0" smtClean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en-US" sz="2600" b="0" dirty="0" smtClean="0">
                <a:solidFill>
                  <a:srgbClr val="5F5F5F"/>
                </a:solidFill>
              </a:rPr>
              <a:t>2. Do </a:t>
            </a:r>
            <a:r>
              <a:rPr lang="en-US" sz="2600" b="0" dirty="0">
                <a:solidFill>
                  <a:srgbClr val="5F5F5F"/>
                </a:solidFill>
              </a:rPr>
              <a:t>not remove any glass or </a:t>
            </a:r>
            <a:r>
              <a:rPr lang="en-US" sz="2600" b="0" dirty="0" smtClean="0">
                <a:solidFill>
                  <a:srgbClr val="5F5F5F"/>
                </a:solidFill>
              </a:rPr>
              <a:t>other sharp objects with your </a:t>
            </a:r>
            <a:r>
              <a:rPr lang="en-US" sz="2600" b="0" dirty="0">
                <a:solidFill>
                  <a:srgbClr val="5F5F5F"/>
                </a:solidFill>
              </a:rPr>
              <a:t>hands.  </a:t>
            </a:r>
            <a:r>
              <a:rPr lang="en-US" sz="2600" b="0" dirty="0" smtClean="0">
                <a:solidFill>
                  <a:srgbClr val="5F5F5F"/>
                </a:solidFill>
              </a:rPr>
              <a:t>Rigid </a:t>
            </a:r>
            <a:r>
              <a:rPr lang="en-US" sz="2600" b="0" dirty="0">
                <a:solidFill>
                  <a:srgbClr val="5F5F5F"/>
                </a:solidFill>
              </a:rPr>
              <a:t>cardboard </a:t>
            </a:r>
            <a:r>
              <a:rPr lang="en-US" sz="2600" b="0" dirty="0" smtClean="0">
                <a:solidFill>
                  <a:srgbClr val="5F5F5F"/>
                </a:solidFill>
              </a:rPr>
              <a:t>or </a:t>
            </a:r>
            <a:r>
              <a:rPr lang="en-US" sz="2600" b="0" dirty="0">
                <a:solidFill>
                  <a:srgbClr val="5F5F5F"/>
                </a:solidFill>
              </a:rPr>
              <a:t>dustpans may </a:t>
            </a:r>
            <a:r>
              <a:rPr lang="en-US" sz="2600" b="0" dirty="0" smtClean="0">
                <a:solidFill>
                  <a:srgbClr val="5F5F5F"/>
                </a:solidFill>
              </a:rPr>
              <a:t>be used </a:t>
            </a:r>
            <a:r>
              <a:rPr lang="en-US" sz="2600" b="0" dirty="0">
                <a:solidFill>
                  <a:srgbClr val="5F5F5F"/>
                </a:solidFill>
              </a:rPr>
              <a:t>to </a:t>
            </a:r>
            <a:r>
              <a:rPr lang="en-US" sz="2600" b="0" dirty="0" smtClean="0">
                <a:solidFill>
                  <a:srgbClr val="5F5F5F"/>
                </a:solidFill>
              </a:rPr>
              <a:t>handle </a:t>
            </a:r>
            <a:r>
              <a:rPr lang="en-US" sz="2600" b="0" dirty="0">
                <a:solidFill>
                  <a:srgbClr val="5F5F5F"/>
                </a:solidFill>
              </a:rPr>
              <a:t>such objects.</a:t>
            </a:r>
          </a:p>
          <a:p>
            <a:endParaRPr lang="en-US" sz="2600" b="0" dirty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en-US" sz="2600" b="0" dirty="0" smtClean="0">
                <a:solidFill>
                  <a:srgbClr val="5F5F5F"/>
                </a:solidFill>
              </a:rPr>
              <a:t>3.  </a:t>
            </a:r>
            <a:r>
              <a:rPr lang="en-US" sz="2600" b="0" dirty="0">
                <a:solidFill>
                  <a:srgbClr val="7030A0"/>
                </a:solidFill>
              </a:rPr>
              <a:t>Absorb</a:t>
            </a:r>
            <a:r>
              <a:rPr lang="en-US" sz="2600" b="0" dirty="0">
                <a:solidFill>
                  <a:srgbClr val="5F5F5F"/>
                </a:solidFill>
              </a:rPr>
              <a:t> spills with disposable, </a:t>
            </a:r>
            <a:r>
              <a:rPr lang="en-US" sz="2600" b="0" dirty="0" smtClean="0">
                <a:solidFill>
                  <a:srgbClr val="5F5F5F"/>
                </a:solidFill>
              </a:rPr>
              <a:t>absorbent materials such </a:t>
            </a:r>
            <a:r>
              <a:rPr lang="en-US" sz="2600" b="0" dirty="0">
                <a:solidFill>
                  <a:srgbClr val="5F5F5F"/>
                </a:solidFill>
              </a:rPr>
              <a:t>as paper towels or </a:t>
            </a:r>
            <a:r>
              <a:rPr lang="en-US" sz="2600" b="0" dirty="0" smtClean="0">
                <a:solidFill>
                  <a:srgbClr val="5F5F5F"/>
                </a:solidFill>
              </a:rPr>
              <a:t>gauze </a:t>
            </a:r>
            <a:r>
              <a:rPr lang="en-US" sz="2600" b="0" dirty="0">
                <a:solidFill>
                  <a:srgbClr val="5F5F5F"/>
                </a:solidFill>
              </a:rPr>
              <a:t>pads.</a:t>
            </a:r>
          </a:p>
          <a:p>
            <a:endParaRPr lang="en-US" sz="2600" b="0" dirty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en-US" sz="2600" b="0" dirty="0" smtClean="0">
                <a:solidFill>
                  <a:srgbClr val="5F5F5F"/>
                </a:solidFill>
              </a:rPr>
              <a:t>4.  </a:t>
            </a:r>
            <a:r>
              <a:rPr lang="en-US" sz="2600" b="0" dirty="0">
                <a:solidFill>
                  <a:srgbClr val="7030A0"/>
                </a:solidFill>
              </a:rPr>
              <a:t>Clean</a:t>
            </a:r>
            <a:r>
              <a:rPr lang="en-US" sz="2600" b="0" dirty="0">
                <a:solidFill>
                  <a:srgbClr val="5F5F5F"/>
                </a:solidFill>
              </a:rPr>
              <a:t> all visibly spilled material using a </a:t>
            </a:r>
            <a:r>
              <a:rPr lang="en-US" sz="2600" b="0" dirty="0" smtClean="0">
                <a:solidFill>
                  <a:srgbClr val="5F5F5F"/>
                </a:solidFill>
              </a:rPr>
              <a:t>detergent or disinfectant</a:t>
            </a:r>
            <a:r>
              <a:rPr lang="en-US" sz="2600" b="0" dirty="0">
                <a:solidFill>
                  <a:srgbClr val="5F5F5F"/>
                </a:solidFill>
              </a:rPr>
              <a:t>. </a:t>
            </a:r>
            <a:r>
              <a:rPr lang="en-US" sz="2600" b="0" dirty="0">
                <a:solidFill>
                  <a:srgbClr val="7030A0"/>
                </a:solidFill>
              </a:rPr>
              <a:t>10% bleach </a:t>
            </a:r>
            <a:r>
              <a:rPr lang="en-US" sz="2600" b="0" dirty="0">
                <a:solidFill>
                  <a:srgbClr val="5F5F5F"/>
                </a:solidFill>
              </a:rPr>
              <a:t>is used in </a:t>
            </a:r>
            <a:r>
              <a:rPr lang="en-US" sz="2600" b="0" dirty="0" smtClean="0">
                <a:solidFill>
                  <a:srgbClr val="5F5F5F"/>
                </a:solidFill>
              </a:rPr>
              <a:t>the laboratories </a:t>
            </a:r>
            <a:r>
              <a:rPr lang="en-US" sz="2600" b="0" dirty="0">
                <a:solidFill>
                  <a:srgbClr val="5F5F5F"/>
                </a:solidFill>
              </a:rPr>
              <a:t>to </a:t>
            </a:r>
            <a:r>
              <a:rPr lang="en-US" sz="2600" b="0" dirty="0" smtClean="0">
                <a:solidFill>
                  <a:srgbClr val="5F5F5F"/>
                </a:solidFill>
              </a:rPr>
              <a:t>disinfect </a:t>
            </a:r>
            <a:r>
              <a:rPr lang="en-US" sz="2600" b="0" dirty="0">
                <a:solidFill>
                  <a:srgbClr val="5F5F5F"/>
                </a:solidFill>
              </a:rPr>
              <a:t>non-metallic surfaces.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559" y="220209"/>
            <a:ext cx="4648200" cy="639762"/>
          </a:xfrm>
        </p:spPr>
        <p:txBody>
          <a:bodyPr/>
          <a:lstStyle/>
          <a:p>
            <a:r>
              <a:rPr lang="en-US" dirty="0"/>
              <a:t>Blood/Body Fluid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358"/>
            <a:ext cx="8305800" cy="47701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800" b="0" dirty="0" smtClean="0">
                <a:solidFill>
                  <a:srgbClr val="5F5F5F"/>
                </a:solidFill>
              </a:rPr>
              <a:t>5.  Flood </a:t>
            </a:r>
            <a:r>
              <a:rPr lang="en-US" sz="8800" b="0" dirty="0">
                <a:solidFill>
                  <a:srgbClr val="5F5F5F"/>
                </a:solidFill>
              </a:rPr>
              <a:t>the spill site or wipe down the spill </a:t>
            </a:r>
            <a:r>
              <a:rPr lang="en-US" sz="8800" b="0" dirty="0" smtClean="0">
                <a:solidFill>
                  <a:srgbClr val="5F5F5F"/>
                </a:solidFill>
              </a:rPr>
              <a:t>site with      disposable towels </a:t>
            </a:r>
            <a:r>
              <a:rPr lang="en-US" sz="8800" b="0" dirty="0">
                <a:solidFill>
                  <a:srgbClr val="5F5F5F"/>
                </a:solidFill>
              </a:rPr>
              <a:t>soaked in </a:t>
            </a:r>
            <a:r>
              <a:rPr lang="en-US" sz="8800" b="0" dirty="0">
                <a:solidFill>
                  <a:srgbClr val="7030A0"/>
                </a:solidFill>
              </a:rPr>
              <a:t>disinfectant</a:t>
            </a:r>
            <a:r>
              <a:rPr lang="en-US" sz="8800" b="0" dirty="0">
                <a:solidFill>
                  <a:srgbClr val="5F5F5F"/>
                </a:solidFill>
              </a:rPr>
              <a:t>.</a:t>
            </a:r>
          </a:p>
          <a:p>
            <a:pPr marL="0" indent="0">
              <a:buNone/>
            </a:pPr>
            <a:endParaRPr lang="en-US" sz="8800" b="0" dirty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en-US" sz="8800" b="0" dirty="0" smtClean="0">
                <a:solidFill>
                  <a:srgbClr val="5F5F5F"/>
                </a:solidFill>
              </a:rPr>
              <a:t>6.  </a:t>
            </a:r>
            <a:r>
              <a:rPr lang="en-US" sz="8800" b="0" dirty="0">
                <a:solidFill>
                  <a:srgbClr val="7030A0"/>
                </a:solidFill>
              </a:rPr>
              <a:t>Wipe</a:t>
            </a:r>
            <a:r>
              <a:rPr lang="en-US" sz="8800" b="0" dirty="0">
                <a:solidFill>
                  <a:srgbClr val="5F5F5F"/>
                </a:solidFill>
              </a:rPr>
              <a:t> off the spill site with a clean dry paper </a:t>
            </a:r>
            <a:r>
              <a:rPr lang="en-US" sz="8800" b="0" dirty="0" smtClean="0">
                <a:solidFill>
                  <a:srgbClr val="5F5F5F"/>
                </a:solidFill>
              </a:rPr>
              <a:t>towel or </a:t>
            </a:r>
            <a:r>
              <a:rPr lang="en-US" sz="8800" b="0" dirty="0">
                <a:solidFill>
                  <a:srgbClr val="5F5F5F"/>
                </a:solidFill>
              </a:rPr>
              <a:t>gauze </a:t>
            </a:r>
            <a:r>
              <a:rPr lang="en-US" sz="8800" b="0" dirty="0" smtClean="0">
                <a:solidFill>
                  <a:srgbClr val="5F5F5F"/>
                </a:solidFill>
              </a:rPr>
              <a:t>pad and </a:t>
            </a:r>
            <a:r>
              <a:rPr lang="en-US" sz="8800" b="0" dirty="0" smtClean="0">
                <a:solidFill>
                  <a:srgbClr val="7030A0"/>
                </a:solidFill>
              </a:rPr>
              <a:t>allow to air dry</a:t>
            </a:r>
            <a:r>
              <a:rPr lang="en-US" sz="8800" b="0" dirty="0" smtClean="0">
                <a:solidFill>
                  <a:srgbClr val="5F5F5F"/>
                </a:solidFill>
              </a:rPr>
              <a:t>. Follow manufacturer's </a:t>
            </a:r>
            <a:r>
              <a:rPr lang="en-US" sz="8800" b="0" dirty="0">
                <a:solidFill>
                  <a:srgbClr val="5F5F5F"/>
                </a:solidFill>
              </a:rPr>
              <a:t>recommendations.</a:t>
            </a:r>
          </a:p>
          <a:p>
            <a:endParaRPr lang="en-US" sz="8800" b="0" dirty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en-US" sz="8800" b="0" dirty="0" smtClean="0">
                <a:solidFill>
                  <a:srgbClr val="5F5F5F"/>
                </a:solidFill>
              </a:rPr>
              <a:t>7.  </a:t>
            </a:r>
            <a:r>
              <a:rPr lang="en-US" sz="8800" b="0" dirty="0">
                <a:solidFill>
                  <a:srgbClr val="5F5F5F"/>
                </a:solidFill>
              </a:rPr>
              <a:t>Place contaminated gloves and paper </a:t>
            </a:r>
            <a:r>
              <a:rPr lang="en-US" sz="8800" b="0" dirty="0" smtClean="0">
                <a:solidFill>
                  <a:srgbClr val="5F5F5F"/>
                </a:solidFill>
              </a:rPr>
              <a:t>towels </a:t>
            </a:r>
            <a:r>
              <a:rPr lang="en-US" sz="8800" b="0" dirty="0">
                <a:solidFill>
                  <a:srgbClr val="5F5F5F"/>
                </a:solidFill>
              </a:rPr>
              <a:t>in a </a:t>
            </a:r>
            <a:r>
              <a:rPr lang="en-US" sz="8800" b="0" dirty="0" smtClean="0">
                <a:solidFill>
                  <a:srgbClr val="5F5F5F"/>
                </a:solidFill>
              </a:rPr>
              <a:t>plastic </a:t>
            </a:r>
            <a:r>
              <a:rPr lang="en-US" sz="8800" b="0" dirty="0">
                <a:solidFill>
                  <a:srgbClr val="5F5F5F"/>
                </a:solidFill>
              </a:rPr>
              <a:t>biohazard bag and </a:t>
            </a:r>
            <a:r>
              <a:rPr lang="en-US" sz="8800" b="0" dirty="0" smtClean="0">
                <a:solidFill>
                  <a:srgbClr val="7030A0"/>
                </a:solidFill>
              </a:rPr>
              <a:t>dispose</a:t>
            </a:r>
            <a:r>
              <a:rPr lang="en-US" sz="8800" b="0" dirty="0" smtClean="0">
                <a:solidFill>
                  <a:srgbClr val="5F5F5F"/>
                </a:solidFill>
              </a:rPr>
              <a:t> according to laboratory </a:t>
            </a:r>
            <a:r>
              <a:rPr lang="en-US" sz="8800" b="0" dirty="0">
                <a:solidFill>
                  <a:srgbClr val="5F5F5F"/>
                </a:solidFill>
              </a:rPr>
              <a:t>protocol.</a:t>
            </a:r>
          </a:p>
          <a:p>
            <a:endParaRPr lang="en-US" sz="8800" b="0" dirty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en-US" sz="8800" b="0" dirty="0" smtClean="0">
                <a:solidFill>
                  <a:srgbClr val="5F5F5F"/>
                </a:solidFill>
              </a:rPr>
              <a:t>8.  </a:t>
            </a:r>
            <a:r>
              <a:rPr lang="en-US" sz="8800" b="0" dirty="0" smtClean="0">
                <a:solidFill>
                  <a:srgbClr val="7030A0"/>
                </a:solidFill>
              </a:rPr>
              <a:t>Remove </a:t>
            </a:r>
            <a:r>
              <a:rPr lang="en-US" sz="8800" b="0" dirty="0">
                <a:solidFill>
                  <a:srgbClr val="7030A0"/>
                </a:solidFill>
              </a:rPr>
              <a:t>gloves and wash hands </a:t>
            </a:r>
            <a:r>
              <a:rPr lang="en-US" sz="8800" b="0" dirty="0" smtClean="0">
                <a:solidFill>
                  <a:srgbClr val="5F5F5F"/>
                </a:solidFill>
              </a:rPr>
              <a:t>when cleanup </a:t>
            </a:r>
            <a:r>
              <a:rPr lang="en-US" sz="8800" b="0" dirty="0">
                <a:solidFill>
                  <a:srgbClr val="5F5F5F"/>
                </a:solidFill>
              </a:rPr>
              <a:t>is </a:t>
            </a:r>
            <a:r>
              <a:rPr lang="en-US" sz="8800" b="0" dirty="0" smtClean="0">
                <a:solidFill>
                  <a:srgbClr val="5F5F5F"/>
                </a:solidFill>
              </a:rPr>
              <a:t>completed.</a:t>
            </a:r>
          </a:p>
          <a:p>
            <a:pPr marL="0" indent="0">
              <a:buNone/>
            </a:pPr>
            <a:endParaRPr lang="en-US" sz="9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845820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rgbClr val="7030A0"/>
                </a:solidFill>
              </a:rPr>
              <a:t>Remember to report the incident </a:t>
            </a:r>
            <a:r>
              <a:rPr lang="en-US" sz="2800" b="0" dirty="0">
                <a:solidFill>
                  <a:srgbClr val="7030A0"/>
                </a:solidFill>
              </a:rPr>
              <a:t>to your supervisor.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20" y="838200"/>
            <a:ext cx="1282279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9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Biohazardous</a:t>
            </a:r>
            <a:r>
              <a:rPr lang="en-US" dirty="0" smtClean="0"/>
              <a:t> Waste Disposal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Body fluids and contaminated items shall be discarded into red biohazard bags if they: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51766"/>
            <a:ext cx="52070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66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1830066" cy="240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515576"/>
      </p:ext>
    </p:extLst>
  </p:cSld>
  <p:clrMapOvr>
    <a:masterClrMapping/>
  </p:clrMapOvr>
</p:sld>
</file>

<file path=ppt/theme/theme1.xml><?xml version="1.0" encoding="utf-8"?>
<a:theme xmlns:a="http://schemas.openxmlformats.org/drawingml/2006/main" name="Parkland_Powerpoint-Purple">
  <a:themeElements>
    <a:clrScheme name="Text Only Master 2">
      <a:dk1>
        <a:srgbClr val="5F5F5F"/>
      </a:dk1>
      <a:lt1>
        <a:srgbClr val="FFFFFF"/>
      </a:lt1>
      <a:dk2>
        <a:srgbClr val="FFFFFF"/>
      </a:dk2>
      <a:lt2>
        <a:srgbClr val="939BA1"/>
      </a:lt2>
      <a:accent1>
        <a:srgbClr val="542988"/>
      </a:accent1>
      <a:accent2>
        <a:srgbClr val="E8941A"/>
      </a:accent2>
      <a:accent3>
        <a:srgbClr val="FFFFFF"/>
      </a:accent3>
      <a:accent4>
        <a:srgbClr val="505050"/>
      </a:accent4>
      <a:accent5>
        <a:srgbClr val="B3ACC3"/>
      </a:accent5>
      <a:accent6>
        <a:srgbClr val="D28616"/>
      </a:accent6>
      <a:hlink>
        <a:srgbClr val="00467F"/>
      </a:hlink>
      <a:folHlink>
        <a:srgbClr val="98002E"/>
      </a:folHlink>
    </a:clrScheme>
    <a:fontScheme name="Text Only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Only Master 1">
        <a:dk1>
          <a:srgbClr val="939BA1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7D8489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2">
        <a:dk1>
          <a:srgbClr val="5F5F5F"/>
        </a:dk1>
        <a:lt1>
          <a:srgbClr val="FFFFFF"/>
        </a:lt1>
        <a:dk2>
          <a:srgbClr val="FFFFFF"/>
        </a:dk2>
        <a:lt2>
          <a:srgbClr val="939BA1"/>
        </a:lt2>
        <a:accent1>
          <a:srgbClr val="542988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B3ACC3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 Only Master 1">
    <a:dk1>
      <a:srgbClr val="939BA1"/>
    </a:dk1>
    <a:lt1>
      <a:srgbClr val="FFFFFF"/>
    </a:lt1>
    <a:dk2>
      <a:srgbClr val="542988"/>
    </a:dk2>
    <a:lt2>
      <a:srgbClr val="939BA1"/>
    </a:lt2>
    <a:accent1>
      <a:srgbClr val="006225"/>
    </a:accent1>
    <a:accent2>
      <a:srgbClr val="E8941A"/>
    </a:accent2>
    <a:accent3>
      <a:srgbClr val="FFFFFF"/>
    </a:accent3>
    <a:accent4>
      <a:srgbClr val="7D8489"/>
    </a:accent4>
    <a:accent5>
      <a:srgbClr val="AAB7AC"/>
    </a:accent5>
    <a:accent6>
      <a:srgbClr val="D28616"/>
    </a:accent6>
    <a:hlink>
      <a:srgbClr val="00467F"/>
    </a:hlink>
    <a:folHlink>
      <a:srgbClr val="98002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Parkland_Powerpoint-Purple</Template>
  <TotalTime>59</TotalTime>
  <Words>657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Parkland_Powerpoint-Purple</vt:lpstr>
      <vt:lpstr>Biohazard Decontamination</vt:lpstr>
      <vt:lpstr>Objectives</vt:lpstr>
      <vt:lpstr>Decontamination</vt:lpstr>
      <vt:lpstr>Decontamination of  Surfaces/Equipment</vt:lpstr>
      <vt:lpstr>Decontamination of Centrifuge</vt:lpstr>
      <vt:lpstr>Decontamination of Pneumatic  Tube System</vt:lpstr>
      <vt:lpstr>Blood/Body Fluid Spills</vt:lpstr>
      <vt:lpstr>Blood/Body Fluid Spills</vt:lpstr>
      <vt:lpstr>Biohazardous Waste Disposal</vt:lpstr>
      <vt:lpstr>Shipping Biohazardous Materials</vt:lpstr>
      <vt:lpstr>Shipping Biohazardous Materials</vt:lpstr>
      <vt:lpstr>Laboratory Safety Manual</vt:lpstr>
    </vt:vector>
  </TitlesOfParts>
  <Company>Parkland Health &amp; Hospital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Biohazard Contamination</dc:title>
  <dc:creator>LeAnne Hutson</dc:creator>
  <cp:lastModifiedBy>LeAnne Hutson</cp:lastModifiedBy>
  <cp:revision>6</cp:revision>
  <dcterms:created xsi:type="dcterms:W3CDTF">2016-06-30T16:20:57Z</dcterms:created>
  <dcterms:modified xsi:type="dcterms:W3CDTF">2016-07-01T13:02:57Z</dcterms:modified>
</cp:coreProperties>
</file>