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4660"/>
  </p:normalViewPr>
  <p:slideViewPr>
    <p:cSldViewPr>
      <p:cViewPr>
        <p:scale>
          <a:sx n="84" d="100"/>
          <a:sy n="84" d="100"/>
        </p:scale>
        <p:origin x="-9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02D96F8A-A515-4915-8878-F8B746134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08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96975"/>
            <a:ext cx="7772400" cy="936625"/>
          </a:xfrm>
        </p:spPr>
        <p:txBody>
          <a:bodyPr/>
          <a:lstStyle>
            <a:lvl1pPr algn="l">
              <a:defRPr sz="32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0"/>
            <a:ext cx="7772400" cy="1752600"/>
          </a:xfrm>
        </p:spPr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1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2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81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26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17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74638"/>
            <a:ext cx="4648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49" y="6019800"/>
            <a:ext cx="793951" cy="713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1143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063886" cy="52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9" name="Rectangle 2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smtClean="0"/>
              <a:t>Ergonomics</a:t>
            </a:r>
            <a:endParaRPr lang="en-US" altLang="en-US" sz="3600" dirty="0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057400"/>
            <a:ext cx="7772400" cy="1752600"/>
          </a:xfrm>
        </p:spPr>
        <p:txBody>
          <a:bodyPr/>
          <a:lstStyle/>
          <a:p>
            <a:r>
              <a:rPr lang="en-US" altLang="en-US" dirty="0" smtClean="0"/>
              <a:t>Laboratory Services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689951" cy="306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378" y="228600"/>
            <a:ext cx="7524247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Tips for Good Microscope Posture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676400"/>
            <a:ext cx="4343400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Move microscope close to edge of counter to avoid bending the neck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Keep elbows close to sides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To avoid forearm resting on sharp edges, pad edges or use a cushion to pad forearm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Keep scopes clean and in good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Take </a:t>
            </a:r>
            <a:r>
              <a:rPr lang="en-US" b="0" dirty="0">
                <a:solidFill>
                  <a:srgbClr val="5F5F5F"/>
                </a:solidFill>
              </a:rPr>
              <a:t>frequent “micro-breaks” to rest eyes </a:t>
            </a:r>
            <a:endParaRPr lang="en-US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Spread </a:t>
            </a:r>
            <a:r>
              <a:rPr lang="en-US" b="0" dirty="0">
                <a:solidFill>
                  <a:srgbClr val="5F5F5F"/>
                </a:solidFill>
              </a:rPr>
              <a:t>microscope work throughout the day or rotate microscope work among several employees as </a:t>
            </a:r>
            <a:r>
              <a:rPr lang="en-US" b="0" dirty="0" smtClean="0">
                <a:solidFill>
                  <a:srgbClr val="5F5F5F"/>
                </a:solidFill>
              </a:rPr>
              <a:t>feasible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Use </a:t>
            </a:r>
            <a:r>
              <a:rPr lang="en-US" b="0" dirty="0">
                <a:solidFill>
                  <a:srgbClr val="5F5F5F"/>
                </a:solidFill>
              </a:rPr>
              <a:t>proper seating techniques discussed </a:t>
            </a:r>
            <a:r>
              <a:rPr lang="en-US" b="0" dirty="0" smtClean="0">
                <a:solidFill>
                  <a:srgbClr val="5F5F5F"/>
                </a:solidFill>
              </a:rPr>
              <a:t>earlier</a:t>
            </a:r>
            <a:endParaRPr lang="en-US" b="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 smtClean="0"/>
              <a:t>Excessive Force or Pressure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058809" cy="40038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Use a tool designed to open screw caps in order to loosen containers that are too tight to open by force alone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Use a dolly or cart to push heavy objects across the floor</a:t>
            </a:r>
            <a:endParaRPr lang="en-US" sz="2800" b="0" dirty="0">
              <a:solidFill>
                <a:srgbClr val="5F5F5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216327" cy="261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0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2870639" cy="21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 smtClean="0"/>
              <a:t>Lifting Heavy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724400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5F5F5F"/>
                </a:solidFill>
              </a:rPr>
              <a:t>Place </a:t>
            </a:r>
            <a:r>
              <a:rPr lang="en-US" b="0" dirty="0">
                <a:solidFill>
                  <a:srgbClr val="5F5F5F"/>
                </a:solidFill>
              </a:rPr>
              <a:t>feet about 10 -15 in. apart, one foot alongside the object being lifted and the other behind it.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5F5F5F"/>
                </a:solidFill>
              </a:rPr>
              <a:t>Grasp </a:t>
            </a:r>
            <a:r>
              <a:rPr lang="en-US" b="0" dirty="0">
                <a:solidFill>
                  <a:srgbClr val="5F5F5F"/>
                </a:solidFill>
              </a:rPr>
              <a:t>the object using the palmer grip – fingers and hand should be extended around the object to be lifted using the full palm.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5F5F5F"/>
                </a:solidFill>
              </a:rPr>
              <a:t>Use </a:t>
            </a:r>
            <a:r>
              <a:rPr lang="en-US" b="0" dirty="0">
                <a:solidFill>
                  <a:srgbClr val="5F5F5F"/>
                </a:solidFill>
              </a:rPr>
              <a:t>the bent knee or squatting </a:t>
            </a:r>
            <a:endParaRPr lang="en-US" b="0" dirty="0" smtClean="0">
              <a:solidFill>
                <a:srgbClr val="5F5F5F"/>
              </a:solidFill>
            </a:endParaRPr>
          </a:p>
          <a:p>
            <a:pPr marL="68580" indent="0">
              <a:buNone/>
            </a:pPr>
            <a:r>
              <a:rPr lang="en-US" b="0" dirty="0">
                <a:solidFill>
                  <a:srgbClr val="5F5F5F"/>
                </a:solidFill>
              </a:rPr>
              <a:t> </a:t>
            </a:r>
            <a:r>
              <a:rPr lang="en-US" b="0" dirty="0" smtClean="0">
                <a:solidFill>
                  <a:srgbClr val="5F5F5F"/>
                </a:solidFill>
              </a:rPr>
              <a:t>     position</a:t>
            </a:r>
            <a:r>
              <a:rPr lang="en-US" b="0" dirty="0">
                <a:solidFill>
                  <a:srgbClr val="5F5F5F"/>
                </a:solidFill>
              </a:rPr>
              <a:t>, keep the back </a:t>
            </a:r>
            <a:r>
              <a:rPr lang="en-US" b="0" dirty="0" smtClean="0">
                <a:solidFill>
                  <a:srgbClr val="5F5F5F"/>
                </a:solidFill>
              </a:rPr>
              <a:t>straight,</a:t>
            </a:r>
          </a:p>
          <a:p>
            <a:pPr marL="68580" indent="0">
              <a:buNone/>
            </a:pPr>
            <a:r>
              <a:rPr lang="en-US" b="0" dirty="0">
                <a:solidFill>
                  <a:srgbClr val="5F5F5F"/>
                </a:solidFill>
              </a:rPr>
              <a:t> </a:t>
            </a:r>
            <a:r>
              <a:rPr lang="en-US" b="0" dirty="0" smtClean="0">
                <a:solidFill>
                  <a:srgbClr val="5F5F5F"/>
                </a:solidFill>
              </a:rPr>
              <a:t>     </a:t>
            </a:r>
            <a:r>
              <a:rPr lang="en-US" b="0" dirty="0">
                <a:solidFill>
                  <a:srgbClr val="5F5F5F"/>
                </a:solidFill>
              </a:rPr>
              <a:t>tuck in the </a:t>
            </a:r>
            <a:r>
              <a:rPr lang="en-US" b="0" dirty="0" smtClean="0">
                <a:solidFill>
                  <a:srgbClr val="5F5F5F"/>
                </a:solidFill>
              </a:rPr>
              <a:t>chin </a:t>
            </a:r>
            <a:r>
              <a:rPr lang="en-US" b="0" dirty="0">
                <a:solidFill>
                  <a:srgbClr val="5F5F5F"/>
                </a:solidFill>
              </a:rPr>
              <a:t>so the neck </a:t>
            </a:r>
            <a:r>
              <a:rPr lang="en-US" b="0" dirty="0" smtClean="0">
                <a:solidFill>
                  <a:srgbClr val="5F5F5F"/>
                </a:solidFill>
              </a:rPr>
              <a:t>and</a:t>
            </a:r>
          </a:p>
          <a:p>
            <a:pPr marL="68580" indent="0">
              <a:buNone/>
            </a:pPr>
            <a:r>
              <a:rPr lang="en-US" b="0" dirty="0">
                <a:solidFill>
                  <a:srgbClr val="5F5F5F"/>
                </a:solidFill>
              </a:rPr>
              <a:t> </a:t>
            </a:r>
            <a:r>
              <a:rPr lang="en-US" b="0" dirty="0" smtClean="0">
                <a:solidFill>
                  <a:srgbClr val="5F5F5F"/>
                </a:solidFill>
              </a:rPr>
              <a:t>     </a:t>
            </a:r>
            <a:r>
              <a:rPr lang="en-US" b="0" dirty="0">
                <a:solidFill>
                  <a:srgbClr val="5F5F5F"/>
                </a:solidFill>
              </a:rPr>
              <a:t>head continue the straight back </a:t>
            </a:r>
            <a:endParaRPr lang="en-US" b="0" dirty="0" smtClean="0">
              <a:solidFill>
                <a:srgbClr val="5F5F5F"/>
              </a:solidFill>
            </a:endParaRPr>
          </a:p>
          <a:p>
            <a:pPr marL="68580" indent="0">
              <a:buNone/>
            </a:pPr>
            <a:r>
              <a:rPr lang="en-US" b="0" dirty="0">
                <a:solidFill>
                  <a:srgbClr val="5F5F5F"/>
                </a:solidFill>
              </a:rPr>
              <a:t> </a:t>
            </a:r>
            <a:r>
              <a:rPr lang="en-US" b="0" dirty="0" smtClean="0">
                <a:solidFill>
                  <a:srgbClr val="5F5F5F"/>
                </a:solidFill>
              </a:rPr>
              <a:t>     line.</a:t>
            </a:r>
            <a:endParaRPr lang="en-US" b="0" dirty="0">
              <a:solidFill>
                <a:srgbClr val="5F5F5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67400" y="4182337"/>
            <a:ext cx="99060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3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416824" cy="21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 smtClean="0"/>
              <a:t>Lifting Heavy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676400"/>
            <a:ext cx="47244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 startAt="4"/>
            </a:pPr>
            <a:r>
              <a:rPr lang="en-US" b="0" dirty="0">
                <a:solidFill>
                  <a:srgbClr val="5F5F5F"/>
                </a:solidFill>
              </a:rPr>
              <a:t>Tuck arms and elbows into the side of the body and position the body so that your weight is centered.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US" b="0" dirty="0">
                <a:solidFill>
                  <a:srgbClr val="5F5F5F"/>
                </a:solidFill>
              </a:rPr>
              <a:t>Start lifting with a thrust of the rear foot, keeping the object close to the body as you lift with your legs, not with your back.</a:t>
            </a:r>
          </a:p>
          <a:p>
            <a:pPr marL="525780" indent="-457200">
              <a:buFont typeface="+mj-lt"/>
              <a:buAutoNum type="arabicPeriod" startAt="6"/>
            </a:pPr>
            <a:r>
              <a:rPr lang="en-US" b="0" dirty="0">
                <a:solidFill>
                  <a:srgbClr val="5F5F5F"/>
                </a:solidFill>
              </a:rPr>
              <a:t>Carry the load close to your body, not on extended arms, shift your feet.  Do not twist your back.  </a:t>
            </a:r>
          </a:p>
          <a:p>
            <a:pPr marL="525780" indent="-457200">
              <a:buFont typeface="+mj-lt"/>
              <a:buAutoNum type="arabicPeriod" startAt="7"/>
            </a:pPr>
            <a:r>
              <a:rPr lang="en-US" b="0" dirty="0">
                <a:solidFill>
                  <a:srgbClr val="5F5F5F"/>
                </a:solidFill>
              </a:rPr>
              <a:t>Use the same technique when you set the object </a:t>
            </a:r>
            <a:r>
              <a:rPr lang="en-US" b="0" dirty="0" smtClean="0">
                <a:solidFill>
                  <a:srgbClr val="5F5F5F"/>
                </a:solidFill>
              </a:rPr>
              <a:t>down</a:t>
            </a:r>
            <a:r>
              <a:rPr lang="en-US" b="0" dirty="0">
                <a:solidFill>
                  <a:srgbClr val="5F5F5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7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648736"/>
          </a:xfrm>
        </p:spPr>
        <p:txBody>
          <a:bodyPr>
            <a:noAutofit/>
          </a:bodyPr>
          <a:lstStyle/>
          <a:p>
            <a:r>
              <a:rPr lang="en-US" dirty="0" smtClean="0"/>
              <a:t>General Work Tips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4343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Work Practices and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F</a:t>
            </a:r>
            <a:r>
              <a:rPr lang="en-US" b="0" dirty="0" smtClean="0">
                <a:solidFill>
                  <a:srgbClr val="5F5F5F"/>
                </a:solidFill>
              </a:rPr>
              <a:t>or </a:t>
            </a:r>
            <a:r>
              <a:rPr lang="en-US" b="0" dirty="0">
                <a:solidFill>
                  <a:srgbClr val="5F5F5F"/>
                </a:solidFill>
              </a:rPr>
              <a:t>any continuous or repetitive task, take frequent “micro-breaks” away from the primary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Arrange </a:t>
            </a:r>
            <a:r>
              <a:rPr lang="en-US" b="0" dirty="0">
                <a:solidFill>
                  <a:srgbClr val="5F5F5F"/>
                </a:solidFill>
              </a:rPr>
              <a:t>work scheduling to allow occasional alternating of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Rotate </a:t>
            </a:r>
            <a:r>
              <a:rPr lang="en-US" b="0" dirty="0">
                <a:solidFill>
                  <a:srgbClr val="5F5F5F"/>
                </a:solidFill>
              </a:rPr>
              <a:t>intermittently between left and right hands to avoid over use of any one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For </a:t>
            </a:r>
            <a:r>
              <a:rPr lang="en-US" b="0" dirty="0">
                <a:solidFill>
                  <a:srgbClr val="5F5F5F"/>
                </a:solidFill>
              </a:rPr>
              <a:t>highly continuous or repetitive tasks, consider a rotation of employees to help safely distribute </a:t>
            </a:r>
            <a:r>
              <a:rPr lang="en-US" b="0" dirty="0" smtClean="0">
                <a:solidFill>
                  <a:srgbClr val="5F5F5F"/>
                </a:solidFill>
              </a:rPr>
              <a:t>workload</a:t>
            </a:r>
            <a:endParaRPr lang="en-US" b="0" dirty="0">
              <a:solidFill>
                <a:srgbClr val="5F5F5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14400"/>
            <a:ext cx="1256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24744" cy="724936"/>
          </a:xfrm>
        </p:spPr>
        <p:txBody>
          <a:bodyPr/>
          <a:lstStyle/>
          <a:p>
            <a:r>
              <a:rPr lang="en-US" dirty="0" smtClean="0"/>
              <a:t>General Work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086600" cy="4267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/>
              <a:t>Proper equipment: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When </a:t>
            </a:r>
            <a:r>
              <a:rPr lang="en-US" b="0" dirty="0">
                <a:solidFill>
                  <a:srgbClr val="5F5F5F"/>
                </a:solidFill>
              </a:rPr>
              <a:t>purchasing equipment, models that adjust in size are preferable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Use </a:t>
            </a:r>
            <a:r>
              <a:rPr lang="en-US" b="0" dirty="0">
                <a:solidFill>
                  <a:srgbClr val="5F5F5F"/>
                </a:solidFill>
              </a:rPr>
              <a:t>the proper equipment for the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Know </a:t>
            </a:r>
            <a:r>
              <a:rPr lang="en-US" b="0" dirty="0">
                <a:solidFill>
                  <a:srgbClr val="5F5F5F"/>
                </a:solidFill>
              </a:rPr>
              <a:t>how to properly use the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Where </a:t>
            </a:r>
            <a:r>
              <a:rPr lang="en-US" b="0" dirty="0">
                <a:solidFill>
                  <a:srgbClr val="5F5F5F"/>
                </a:solidFill>
              </a:rPr>
              <a:t>feasible, use automated processes to reduce or eliminate high repetition or forces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Use </a:t>
            </a:r>
            <a:r>
              <a:rPr lang="en-US" b="0" dirty="0">
                <a:solidFill>
                  <a:srgbClr val="5F5F5F"/>
                </a:solidFill>
              </a:rPr>
              <a:t>a step ladder when reaching overhead to remove objects from a high shelf so you aren’t reaching over your </a:t>
            </a:r>
            <a:r>
              <a:rPr lang="en-US" b="0" dirty="0" smtClean="0">
                <a:solidFill>
                  <a:srgbClr val="5F5F5F"/>
                </a:solidFill>
              </a:rPr>
              <a:t>head</a:t>
            </a:r>
            <a:endParaRPr lang="en-US" b="0" dirty="0">
              <a:solidFill>
                <a:srgbClr val="5F5F5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26" y="838200"/>
            <a:ext cx="153371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954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By using proper techniques and processes, we can make the laboratory a safer place.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618110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5F5F5F"/>
                </a:solidFill>
              </a:rPr>
              <a:t>Rev. 6/30/16</a:t>
            </a:r>
            <a:endParaRPr lang="en-US" sz="1400" dirty="0">
              <a:solidFill>
                <a:srgbClr val="5F5F5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03726"/>
            <a:ext cx="2400300" cy="32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4003829"/>
          </a:xfrm>
        </p:spPr>
        <p:txBody>
          <a:bodyPr/>
          <a:lstStyle/>
          <a:p>
            <a:pPr marL="68580"/>
            <a:r>
              <a:rPr lang="en-US" sz="2400" b="0" dirty="0" smtClean="0"/>
              <a:t>Upon completion of this module, the participant should be able to correctly: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Evaluate high-risk injury factors: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Awkward or prolonged postures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Repetitive motions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Using excessive force or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Determine the proper procedure of lifting heavy objects</a:t>
            </a:r>
            <a:endParaRPr lang="en-US" sz="2400" b="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572" y="228600"/>
            <a:ext cx="7024744" cy="801136"/>
          </a:xfrm>
        </p:spPr>
        <p:txBody>
          <a:bodyPr/>
          <a:lstStyle/>
          <a:p>
            <a:r>
              <a:rPr lang="en-US" dirty="0" smtClean="0"/>
              <a:t>Seating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981200"/>
            <a:ext cx="4800600" cy="42671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0" dirty="0" smtClean="0"/>
              <a:t>Body position and posture: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Feet should rest on the floor or a footrest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Chair should provide adequate low back and thigh support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Front edge of chair should not press up against back of knees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96" y="2521974"/>
            <a:ext cx="3152320" cy="24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7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 smtClean="0"/>
              <a:t>Tips for Good </a:t>
            </a:r>
            <a:r>
              <a:rPr lang="en-US" dirty="0"/>
              <a:t>S</a:t>
            </a:r>
            <a:r>
              <a:rPr lang="en-US" dirty="0" smtClean="0"/>
              <a:t>eating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00200"/>
            <a:ext cx="7239000" cy="4572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Sit all the way back into the seat to provide back support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F5F5F"/>
                </a:solidFill>
              </a:rPr>
              <a:t>If </a:t>
            </a:r>
            <a:r>
              <a:rPr lang="en-US" sz="2000" dirty="0">
                <a:solidFill>
                  <a:srgbClr val="5F5F5F"/>
                </a:solidFill>
              </a:rPr>
              <a:t>back support is not adequate or if the seat pan is too long, try a rolled up towel or a back support cushion to provide </a:t>
            </a:r>
            <a:r>
              <a:rPr lang="en-US" sz="2000" dirty="0" smtClean="0">
                <a:solidFill>
                  <a:srgbClr val="5F5F5F"/>
                </a:solidFill>
              </a:rPr>
              <a:t>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Before starting work, make sure chair is adjusted properly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Use a footrest if feet do not reach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Get out of chair every 15-20 minutes to help relieve stress on the 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801136"/>
          </a:xfrm>
        </p:spPr>
        <p:txBody>
          <a:bodyPr/>
          <a:lstStyle/>
          <a:p>
            <a:r>
              <a:rPr lang="en-US" dirty="0" smtClean="0"/>
              <a:t>Pipetting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33537"/>
            <a:ext cx="5029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/>
            <a:r>
              <a:rPr lang="en-US" sz="2400" b="0" dirty="0" smtClean="0">
                <a:solidFill>
                  <a:srgbClr val="7030A0"/>
                </a:solidFill>
              </a:rPr>
              <a:t>While pipetting, maintain good seating posture and…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Keep wrists straight – don’t twist or rotate wrists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Keep elbows close to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Try to sit with your work slightly below your elbows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For every 15 minutes, take a 2 minutes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Rotate pipetting tasks with other activities</a:t>
            </a:r>
            <a:endParaRPr lang="en-US" sz="2400" b="0" dirty="0">
              <a:solidFill>
                <a:srgbClr val="5F5F5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6094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8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612" y="304800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 smtClean="0"/>
              <a:t>Tips for Good </a:t>
            </a:r>
            <a:r>
              <a:rPr lang="en-US" dirty="0"/>
              <a:t>P</a:t>
            </a:r>
            <a:r>
              <a:rPr lang="en-US" dirty="0" smtClean="0"/>
              <a:t>ipetting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371600"/>
            <a:ext cx="59436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Use proper seating techniques discussed earlier.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Keep </a:t>
            </a:r>
            <a:r>
              <a:rPr lang="en-US" b="0" dirty="0">
                <a:solidFill>
                  <a:srgbClr val="5F5F5F"/>
                </a:solidFill>
              </a:rPr>
              <a:t>waste bins, beakers, etc., as close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Choose </a:t>
            </a:r>
            <a:r>
              <a:rPr lang="en-US" b="0" dirty="0" smtClean="0">
                <a:solidFill>
                  <a:srgbClr val="5F5F5F"/>
                </a:solidFill>
              </a:rPr>
              <a:t>pipettes </a:t>
            </a:r>
            <a:r>
              <a:rPr lang="en-US" b="0" dirty="0">
                <a:solidFill>
                  <a:srgbClr val="5F5F5F"/>
                </a:solidFill>
              </a:rPr>
              <a:t>that require minimal hand and finger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For highly repetitive jobs, utilize automated processes or </a:t>
            </a:r>
            <a:r>
              <a:rPr lang="en-US" b="0" dirty="0" err="1">
                <a:solidFill>
                  <a:srgbClr val="5F5F5F"/>
                </a:solidFill>
              </a:rPr>
              <a:t>mulit</a:t>
            </a:r>
            <a:r>
              <a:rPr lang="en-US" b="0" dirty="0">
                <a:solidFill>
                  <a:srgbClr val="5F5F5F"/>
                </a:solidFill>
              </a:rPr>
              <a:t>-channel </a:t>
            </a:r>
            <a:r>
              <a:rPr lang="en-US" b="0" dirty="0" smtClean="0">
                <a:solidFill>
                  <a:srgbClr val="5F5F5F"/>
                </a:solidFill>
              </a:rPr>
              <a:t>pipettes </a:t>
            </a:r>
            <a:r>
              <a:rPr lang="en-US" b="0" dirty="0">
                <a:solidFill>
                  <a:srgbClr val="5F5F5F"/>
                </a:solidFill>
              </a:rPr>
              <a:t>where feasible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Take </a:t>
            </a:r>
            <a:r>
              <a:rPr lang="en-US" b="0" dirty="0">
                <a:solidFill>
                  <a:srgbClr val="5F5F5F"/>
                </a:solidFill>
              </a:rPr>
              <a:t>frequent “micro-breaks” away from pipetting (at least every 15-20 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Share </a:t>
            </a:r>
            <a:r>
              <a:rPr lang="en-US" b="0" dirty="0">
                <a:solidFill>
                  <a:srgbClr val="5F5F5F"/>
                </a:solidFill>
              </a:rPr>
              <a:t>workload between right and left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Avoid pipetting for long periods – alternate activities and/or rotate tasks </a:t>
            </a:r>
            <a:r>
              <a:rPr lang="en-US" b="0" dirty="0">
                <a:solidFill>
                  <a:srgbClr val="5F5F5F"/>
                </a:solidFill>
              </a:rPr>
              <a:t>with other </a:t>
            </a:r>
            <a:r>
              <a:rPr lang="en-US" b="0" dirty="0" smtClean="0">
                <a:solidFill>
                  <a:srgbClr val="5F5F5F"/>
                </a:solidFill>
              </a:rPr>
              <a:t>employees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9"/>
          <a:stretch/>
        </p:blipFill>
        <p:spPr bwMode="auto">
          <a:xfrm>
            <a:off x="6477000" y="1828800"/>
            <a:ext cx="21231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8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684" y="381000"/>
            <a:ext cx="7024744" cy="572536"/>
          </a:xfrm>
        </p:spPr>
        <p:txBody>
          <a:bodyPr>
            <a:normAutofit/>
          </a:bodyPr>
          <a:lstStyle/>
          <a:p>
            <a:r>
              <a:rPr lang="en-US" dirty="0" smtClean="0"/>
              <a:t>Test Tube Handling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208" y="1752600"/>
            <a:ext cx="41529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Maintain </a:t>
            </a:r>
            <a:r>
              <a:rPr lang="en-US" sz="2800" b="0" dirty="0">
                <a:solidFill>
                  <a:srgbClr val="5F5F5F"/>
                </a:solidFill>
              </a:rPr>
              <a:t>straight wrists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Work </a:t>
            </a:r>
            <a:r>
              <a:rPr lang="en-US" sz="2800" b="0" dirty="0">
                <a:solidFill>
                  <a:srgbClr val="5F5F5F"/>
                </a:solidFill>
              </a:rPr>
              <a:t>with elbows close to the body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Avoid </a:t>
            </a:r>
            <a:r>
              <a:rPr lang="en-US" sz="2800" b="0" dirty="0">
                <a:solidFill>
                  <a:srgbClr val="5F5F5F"/>
                </a:solidFill>
              </a:rPr>
              <a:t>reaching upward or stooping </a:t>
            </a:r>
            <a:r>
              <a:rPr lang="en-US" sz="2800" b="0" dirty="0" smtClean="0">
                <a:solidFill>
                  <a:srgbClr val="5F5F5F"/>
                </a:solidFill>
              </a:rPr>
              <a:t>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If seated, maintain good seating posture</a:t>
            </a:r>
            <a:endParaRPr lang="en-US" sz="2800" b="0" dirty="0">
              <a:solidFill>
                <a:srgbClr val="5F5F5F"/>
              </a:solidFill>
            </a:endParaRPr>
          </a:p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052919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0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 smtClean="0"/>
              <a:t>Tips for Good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T</a:t>
            </a:r>
            <a:r>
              <a:rPr lang="en-US" dirty="0" smtClean="0"/>
              <a:t>ube </a:t>
            </a:r>
            <a:r>
              <a:rPr lang="en-US" dirty="0"/>
              <a:t>H</a:t>
            </a:r>
            <a:r>
              <a:rPr lang="en-US" dirty="0" smtClean="0"/>
              <a:t>andling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75260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Arrange </a:t>
            </a:r>
            <a:r>
              <a:rPr lang="en-US" b="0" dirty="0">
                <a:solidFill>
                  <a:srgbClr val="5F5F5F"/>
                </a:solidFill>
              </a:rPr>
              <a:t>tubes to minimize reaching and/or twisting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Share </a:t>
            </a:r>
            <a:r>
              <a:rPr lang="en-US" b="0" dirty="0">
                <a:solidFill>
                  <a:srgbClr val="5F5F5F"/>
                </a:solidFill>
              </a:rPr>
              <a:t>workload between right and left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Take </a:t>
            </a:r>
            <a:r>
              <a:rPr lang="en-US" b="0" dirty="0">
                <a:solidFill>
                  <a:srgbClr val="5F5F5F"/>
                </a:solidFill>
              </a:rPr>
              <a:t>adequate breaks away from handling activity (even short several second “micro-breaks”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Use </a:t>
            </a:r>
            <a:r>
              <a:rPr lang="en-US" b="0" dirty="0">
                <a:solidFill>
                  <a:srgbClr val="5F5F5F"/>
                </a:solidFill>
              </a:rPr>
              <a:t>both hands to open </a:t>
            </a:r>
            <a:r>
              <a:rPr lang="en-US" b="0" dirty="0" smtClean="0">
                <a:solidFill>
                  <a:srgbClr val="5F5F5F"/>
                </a:solidFill>
              </a:rPr>
              <a:t>tubes, or use a cap remover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To avoid forearms resting on sharp edges, pad edges or use a cushion to pad forearm</a:t>
            </a:r>
            <a:endParaRPr lang="en-US" b="0" dirty="0">
              <a:solidFill>
                <a:srgbClr val="5F5F5F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46221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5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 smtClean="0"/>
              <a:t>Microscope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114800" y="1447800"/>
            <a:ext cx="4343400" cy="4724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Make sure that you have enough legroom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Set </a:t>
            </a:r>
            <a:r>
              <a:rPr lang="en-US" b="0" dirty="0">
                <a:solidFill>
                  <a:srgbClr val="5F5F5F"/>
                </a:solidFill>
              </a:rPr>
              <a:t>the chair or table height so that your shoulders can be relaxed close to your side, eyes aligned with the microscope </a:t>
            </a:r>
            <a:r>
              <a:rPr lang="en-US" b="0" dirty="0" smtClean="0">
                <a:solidFill>
                  <a:srgbClr val="5F5F5F"/>
                </a:solidFill>
              </a:rPr>
              <a:t>eyepiece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Adjust </a:t>
            </a:r>
            <a:r>
              <a:rPr lang="en-US" b="0" dirty="0">
                <a:solidFill>
                  <a:srgbClr val="5F5F5F"/>
                </a:solidFill>
              </a:rPr>
              <a:t>the eye piece to avoid a forward head position. </a:t>
            </a:r>
            <a:endParaRPr lang="en-US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Use </a:t>
            </a:r>
            <a:r>
              <a:rPr lang="en-US" b="0" dirty="0">
                <a:solidFill>
                  <a:srgbClr val="5F5F5F"/>
                </a:solidFill>
              </a:rPr>
              <a:t>a chair that provides good back and thigh support. Sit with your back against the back rest and your feet </a:t>
            </a:r>
            <a:r>
              <a:rPr lang="en-US" b="0" dirty="0" smtClean="0">
                <a:solidFill>
                  <a:srgbClr val="5F5F5F"/>
                </a:solidFill>
              </a:rPr>
              <a:t>flat on floor or supported </a:t>
            </a:r>
            <a:r>
              <a:rPr lang="en-US" b="0" dirty="0">
                <a:solidFill>
                  <a:srgbClr val="5F5F5F"/>
                </a:solidFill>
              </a:rPr>
              <a:t>on </a:t>
            </a:r>
            <a:r>
              <a:rPr lang="en-US" b="0" dirty="0" smtClean="0">
                <a:solidFill>
                  <a:srgbClr val="5F5F5F"/>
                </a:solidFill>
              </a:rPr>
              <a:t>footrest.</a:t>
            </a:r>
            <a:endParaRPr lang="en-US" b="0" dirty="0">
              <a:solidFill>
                <a:srgbClr val="5F5F5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981325" cy="424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23298"/>
      </p:ext>
    </p:extLst>
  </p:cSld>
  <p:clrMapOvr>
    <a:masterClrMapping/>
  </p:clrMapOvr>
</p:sld>
</file>

<file path=ppt/theme/theme1.xml><?xml version="1.0" encoding="utf-8"?>
<a:theme xmlns:a="http://schemas.openxmlformats.org/drawingml/2006/main" name="Parkland_Powerpoint-Plain">
  <a:themeElements>
    <a:clrScheme name="Text Only Master 3">
      <a:dk1>
        <a:srgbClr val="5F5F5F"/>
      </a:dk1>
      <a:lt1>
        <a:srgbClr val="FFFFFF"/>
      </a:lt1>
      <a:dk2>
        <a:srgbClr val="542988"/>
      </a:dk2>
      <a:lt2>
        <a:srgbClr val="939BA1"/>
      </a:lt2>
      <a:accent1>
        <a:srgbClr val="006225"/>
      </a:accent1>
      <a:accent2>
        <a:srgbClr val="E8941A"/>
      </a:accent2>
      <a:accent3>
        <a:srgbClr val="FFFFFF"/>
      </a:accent3>
      <a:accent4>
        <a:srgbClr val="505050"/>
      </a:accent4>
      <a:accent5>
        <a:srgbClr val="AAB7AC"/>
      </a:accent5>
      <a:accent6>
        <a:srgbClr val="D28616"/>
      </a:accent6>
      <a:hlink>
        <a:srgbClr val="00467F"/>
      </a:hlink>
      <a:folHlink>
        <a:srgbClr val="98002E"/>
      </a:folHlink>
    </a:clrScheme>
    <a:fontScheme name="Text Only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Only Master 1">
        <a:dk1>
          <a:srgbClr val="939BA1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7D8489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2">
        <a:dk1>
          <a:srgbClr val="5F5F5F"/>
        </a:dk1>
        <a:lt1>
          <a:srgbClr val="FFFFFF"/>
        </a:lt1>
        <a:dk2>
          <a:srgbClr val="FFFFFF"/>
        </a:dk2>
        <a:lt2>
          <a:srgbClr val="939BA1"/>
        </a:lt2>
        <a:accent1>
          <a:srgbClr val="542988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B3ACC3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3">
        <a:dk1>
          <a:srgbClr val="5F5F5F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Parkland_Powerpoint-Plain</Template>
  <TotalTime>13</TotalTime>
  <Words>887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Parkland_Powerpoint-Plain</vt:lpstr>
      <vt:lpstr>Ergonomics</vt:lpstr>
      <vt:lpstr>Objectives</vt:lpstr>
      <vt:lpstr>Seating</vt:lpstr>
      <vt:lpstr>Tips for Good Seating Practices</vt:lpstr>
      <vt:lpstr>Pipetting</vt:lpstr>
      <vt:lpstr>Tips for Good Pipetting Practices</vt:lpstr>
      <vt:lpstr>Test Tube Handling</vt:lpstr>
      <vt:lpstr>Tips for Good Test Tube Handling </vt:lpstr>
      <vt:lpstr>Microscope Use</vt:lpstr>
      <vt:lpstr>Tips for Good Microscope Posture</vt:lpstr>
      <vt:lpstr>Excessive Force or Pressure</vt:lpstr>
      <vt:lpstr>Lifting Heavy Objects</vt:lpstr>
      <vt:lpstr>Lifting Heavy Objects</vt:lpstr>
      <vt:lpstr>General Work Tips</vt:lpstr>
      <vt:lpstr>General Work Tips</vt:lpstr>
      <vt:lpstr>PowerPoint Presentation</vt:lpstr>
    </vt:vector>
  </TitlesOfParts>
  <Company>Parkland Health &amp; Hospital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</dc:title>
  <dc:creator>LeAnne Hutson</dc:creator>
  <cp:lastModifiedBy>LeAnne Hutson</cp:lastModifiedBy>
  <cp:revision>3</cp:revision>
  <dcterms:created xsi:type="dcterms:W3CDTF">2016-06-30T17:28:15Z</dcterms:created>
  <dcterms:modified xsi:type="dcterms:W3CDTF">2016-07-01T13:29:06Z</dcterms:modified>
</cp:coreProperties>
</file>