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7" autoAdjust="0"/>
    <p:restoredTop sz="94660"/>
  </p:normalViewPr>
  <p:slideViewPr>
    <p:cSldViewPr>
      <p:cViewPr>
        <p:scale>
          <a:sx n="84" d="100"/>
          <a:sy n="84" d="100"/>
        </p:scale>
        <p:origin x="-90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2416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2416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fld id="{02D96F8A-A515-4915-8878-F8B746134B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8081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196975"/>
            <a:ext cx="7772400" cy="936625"/>
          </a:xfrm>
        </p:spPr>
        <p:txBody>
          <a:bodyPr/>
          <a:lstStyle>
            <a:lvl1pPr algn="l">
              <a:defRPr sz="3200">
                <a:latin typeface="Times New Roman" pitchFamily="18" charset="0"/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286000"/>
            <a:ext cx="7772400" cy="1752600"/>
          </a:xfrm>
        </p:spPr>
        <p:txBody>
          <a:bodyPr lIns="0" tIns="0" rIns="0" bIns="0"/>
          <a:lstStyle>
            <a:lvl1pPr>
              <a:defRPr sz="1400" b="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39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638"/>
            <a:ext cx="19050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17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274638"/>
            <a:ext cx="46482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600200"/>
            <a:ext cx="3733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24400" y="1600200"/>
            <a:ext cx="3733800" cy="4525963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20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274638"/>
            <a:ext cx="46482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38200" y="1600200"/>
            <a:ext cx="7620000" cy="45259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23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87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781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733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733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05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5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57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3267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444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717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620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810000" y="274638"/>
            <a:ext cx="46482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649" y="6019800"/>
            <a:ext cx="793951" cy="7132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2000" b="1">
          <a:solidFill>
            <a:schemeClr val="tx2"/>
          </a:solidFill>
          <a:latin typeface="+mn-lt"/>
          <a:ea typeface="+mn-ea"/>
          <a:cs typeface="+mn-cs"/>
        </a:defRPr>
      </a:lvl1pPr>
      <a:lvl2pPr marL="1143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Rectangle 2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3600" dirty="0" smtClean="0"/>
              <a:t>LATEX MINIMINIZATION</a:t>
            </a:r>
            <a:endParaRPr lang="en-US" altLang="en-US" sz="3600" dirty="0"/>
          </a:p>
        </p:txBody>
      </p:sp>
      <p:sp>
        <p:nvSpPr>
          <p:cNvPr id="2070" name="Rectangle 2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/>
              <a:t>Laboratory Services</a:t>
            </a:r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09800"/>
            <a:ext cx="3694113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Anaphylaxis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0" dirty="0">
                <a:solidFill>
                  <a:srgbClr val="5F5F5F"/>
                </a:solidFill>
              </a:rPr>
              <a:t>Anaphylactic reactions are serious, and all employees should recognize their symptoms: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 </a:t>
            </a:r>
            <a:r>
              <a:rPr lang="en-US" b="0" dirty="0">
                <a:solidFill>
                  <a:srgbClr val="7030A0"/>
                </a:solidFill>
              </a:rPr>
              <a:t>Skin eruptions </a:t>
            </a:r>
            <a:r>
              <a:rPr lang="en-US" b="0" dirty="0">
                <a:solidFill>
                  <a:srgbClr val="5F5F5F"/>
                </a:solidFill>
              </a:rPr>
              <a:t>or burning sensations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 </a:t>
            </a:r>
            <a:r>
              <a:rPr lang="en-US" b="0" dirty="0">
                <a:solidFill>
                  <a:srgbClr val="7030A0"/>
                </a:solidFill>
              </a:rPr>
              <a:t>Light-headedness</a:t>
            </a:r>
            <a:r>
              <a:rPr lang="en-US" b="0" dirty="0"/>
              <a:t> </a:t>
            </a:r>
            <a:r>
              <a:rPr lang="en-US" b="0" dirty="0">
                <a:solidFill>
                  <a:srgbClr val="5F5F5F"/>
                </a:solidFill>
              </a:rPr>
              <a:t>or loss of consciousness due to </a:t>
            </a:r>
            <a:r>
              <a:rPr lang="en-US" b="0" dirty="0" smtClean="0">
                <a:solidFill>
                  <a:srgbClr val="5F5F5F"/>
                </a:solidFill>
              </a:rPr>
              <a:t>blood pressure </a:t>
            </a:r>
            <a:r>
              <a:rPr lang="en-US" b="0" dirty="0">
                <a:solidFill>
                  <a:srgbClr val="5F5F5F"/>
                </a:solidFill>
              </a:rPr>
              <a:t>drop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 </a:t>
            </a:r>
            <a:r>
              <a:rPr lang="en-US" b="0" dirty="0">
                <a:solidFill>
                  <a:srgbClr val="7030A0"/>
                </a:solidFill>
              </a:rPr>
              <a:t>Swelling</a:t>
            </a:r>
            <a:r>
              <a:rPr lang="en-US" b="0" dirty="0"/>
              <a:t> </a:t>
            </a:r>
            <a:r>
              <a:rPr lang="en-US" b="0" dirty="0">
                <a:solidFill>
                  <a:srgbClr val="5F5F5F"/>
                </a:solidFill>
              </a:rPr>
              <a:t>which may obstruct the nose, mouth and throat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 </a:t>
            </a:r>
            <a:r>
              <a:rPr lang="en-US" b="0" dirty="0" smtClean="0">
                <a:solidFill>
                  <a:srgbClr val="7030A0"/>
                </a:solidFill>
              </a:rPr>
              <a:t>Asthma-like</a:t>
            </a:r>
            <a:r>
              <a:rPr lang="en-US" b="0" dirty="0" smtClean="0"/>
              <a:t> </a:t>
            </a:r>
            <a:r>
              <a:rPr lang="en-US" b="0" dirty="0" smtClean="0">
                <a:solidFill>
                  <a:srgbClr val="5F5F5F"/>
                </a:solidFill>
              </a:rPr>
              <a:t>symptoms</a:t>
            </a:r>
          </a:p>
          <a:p>
            <a:endParaRPr lang="en-US" b="0" dirty="0"/>
          </a:p>
          <a:p>
            <a:endParaRPr lang="en-US" b="0" dirty="0" smtClean="0"/>
          </a:p>
          <a:p>
            <a:endParaRPr lang="en-US" b="0" dirty="0"/>
          </a:p>
          <a:p>
            <a:pPr marL="457200" indent="-457200">
              <a:buAutoNum type="arabicPeriod"/>
            </a:pPr>
            <a:r>
              <a:rPr lang="en-US" b="0" dirty="0" smtClean="0">
                <a:solidFill>
                  <a:srgbClr val="5F5F5F"/>
                </a:solidFill>
              </a:rPr>
              <a:t>Notify a supervisor</a:t>
            </a:r>
          </a:p>
          <a:p>
            <a:pPr marL="457200" indent="-457200">
              <a:buAutoNum type="arabicPeriod"/>
            </a:pPr>
            <a:r>
              <a:rPr lang="en-US" b="0" dirty="0" smtClean="0">
                <a:solidFill>
                  <a:srgbClr val="5F5F5F"/>
                </a:solidFill>
              </a:rPr>
              <a:t>Take the affected employee to the ER or call </a:t>
            </a:r>
            <a:r>
              <a:rPr lang="en-US" b="0" dirty="0" smtClean="0">
                <a:solidFill>
                  <a:srgbClr val="FF0000"/>
                </a:solidFill>
              </a:rPr>
              <a:t>911</a:t>
            </a:r>
            <a:endParaRPr lang="en-US" b="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4190999"/>
            <a:ext cx="7772400" cy="830997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FF0000"/>
                </a:solidFill>
              </a:rPr>
              <a:t>React Immediately!  Anaphylactic shock is a medical emergency.  Seek medical help immediately!</a:t>
            </a:r>
            <a:endParaRPr lang="en-US" sz="24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068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Latex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610600" cy="5288522"/>
          </a:xfrm>
        </p:spPr>
        <p:txBody>
          <a:bodyPr/>
          <a:lstStyle/>
          <a:p>
            <a:r>
              <a:rPr lang="en-US" dirty="0" smtClean="0"/>
              <a:t>If you are allergic, you can decrease your chances of developing sensitivity by:</a:t>
            </a:r>
          </a:p>
          <a:p>
            <a:pPr marL="4572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Wearing non-latex gloves</a:t>
            </a:r>
          </a:p>
          <a:p>
            <a:pPr marL="4572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Avoid oil-based creams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Oils dissolve latex and allow allergens                          to penetrate skin</a:t>
            </a:r>
          </a:p>
          <a:p>
            <a:pPr marL="4572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Change gloves often</a:t>
            </a:r>
          </a:p>
          <a:p>
            <a:pPr marL="4572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If you have a rash, wear a cotton liner under gloves</a:t>
            </a:r>
          </a:p>
          <a:p>
            <a:pPr marL="4572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Inform </a:t>
            </a:r>
            <a:r>
              <a:rPr lang="en-US" sz="2200" dirty="0"/>
              <a:t>doctors/dentists about your allergy before your treatment.</a:t>
            </a:r>
          </a:p>
          <a:p>
            <a:pPr marL="4572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Notify </a:t>
            </a:r>
            <a:r>
              <a:rPr lang="en-US" sz="2200" dirty="0"/>
              <a:t>Employee Health &amp; your physician of allergy symptoms for treatment.</a:t>
            </a:r>
          </a:p>
          <a:p>
            <a:pPr marL="457200" lvl="1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Wear </a:t>
            </a:r>
            <a:r>
              <a:rPr lang="en-US" sz="2200" dirty="0"/>
              <a:t>a Medic Alert bracelet.</a:t>
            </a:r>
          </a:p>
          <a:p>
            <a:pPr marL="4572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Carry an epinephrine (adrenaline) kit.</a:t>
            </a:r>
          </a:p>
          <a:p>
            <a:pPr lvl="1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486400"/>
            <a:ext cx="1756451" cy="1274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975" y="1905000"/>
            <a:ext cx="18859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054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Latex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752600"/>
            <a:ext cx="7086600" cy="1200329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solidFill>
                  <a:srgbClr val="5F5F5F"/>
                </a:solidFill>
              </a:rPr>
              <a:t>Remember that your patients may also be allergic to latex.  If a patient reports latex sensitivity, avoid using latex tourniquets, bandages, and gloves.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697" y="3124200"/>
            <a:ext cx="4819649" cy="321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722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How do I know if something has latex?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343400" y="1371600"/>
            <a:ext cx="4572000" cy="51816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5F5F5F"/>
                </a:solidFill>
              </a:rPr>
              <a:t>As of </a:t>
            </a:r>
            <a:r>
              <a:rPr lang="en-US" b="0" dirty="0" smtClean="0">
                <a:solidFill>
                  <a:srgbClr val="5F5F5F"/>
                </a:solidFill>
              </a:rPr>
              <a:t>1998</a:t>
            </a:r>
            <a:r>
              <a:rPr lang="en-US" b="0" dirty="0">
                <a:solidFill>
                  <a:srgbClr val="5F5F5F"/>
                </a:solidFill>
              </a:rPr>
              <a:t>, all medical products containing natural rubber latex or dry natural rubber </a:t>
            </a:r>
            <a:r>
              <a:rPr lang="en-US" b="0" u="sng" dirty="0" smtClean="0">
                <a:solidFill>
                  <a:srgbClr val="5F5F5F"/>
                </a:solidFill>
              </a:rPr>
              <a:t>must </a:t>
            </a:r>
            <a:r>
              <a:rPr lang="en-US" b="0" u="sng" dirty="0">
                <a:solidFill>
                  <a:srgbClr val="5F5F5F"/>
                </a:solidFill>
              </a:rPr>
              <a:t>be </a:t>
            </a:r>
            <a:r>
              <a:rPr lang="en-US" b="0" u="sng" dirty="0" smtClean="0">
                <a:solidFill>
                  <a:srgbClr val="5F5F5F"/>
                </a:solidFill>
              </a:rPr>
              <a:t>properly labeled </a:t>
            </a:r>
            <a:r>
              <a:rPr lang="en-US" b="0" dirty="0">
                <a:solidFill>
                  <a:srgbClr val="5F5F5F"/>
                </a:solidFill>
              </a:rPr>
              <a:t>as </a:t>
            </a:r>
            <a:r>
              <a:rPr lang="en-US" b="0" dirty="0" smtClean="0">
                <a:solidFill>
                  <a:srgbClr val="5F5F5F"/>
                </a:solidFill>
              </a:rPr>
              <a:t>such.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5F5F5F"/>
                </a:solidFill>
              </a:rPr>
              <a:t>Furthermore</a:t>
            </a:r>
            <a:r>
              <a:rPr lang="en-US" b="0" dirty="0">
                <a:solidFill>
                  <a:srgbClr val="5F5F5F"/>
                </a:solidFill>
              </a:rPr>
              <a:t>, all medical products packed in these forms of latex must also be labeled.    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5F5F5F"/>
                </a:solidFill>
              </a:rPr>
              <a:t>If you cannot discover whether or not a product contains latex, you should probably not use it in the presence of someone sensitive to latex.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4012467" cy="298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101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Who is responsible in guarding against latex allergies?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510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Answer:  </a:t>
            </a:r>
            <a:r>
              <a:rPr lang="en-US" sz="3200" dirty="0" smtClean="0">
                <a:solidFill>
                  <a:srgbClr val="00B050"/>
                </a:solidFill>
              </a:rPr>
              <a:t>We </a:t>
            </a:r>
            <a:r>
              <a:rPr lang="en-US" sz="3200" dirty="0">
                <a:solidFill>
                  <a:srgbClr val="00B050"/>
                </a:solidFill>
              </a:rPr>
              <a:t>all </a:t>
            </a:r>
            <a:r>
              <a:rPr lang="en-US" sz="3200" dirty="0" smtClean="0">
                <a:solidFill>
                  <a:srgbClr val="00B050"/>
                </a:solidFill>
              </a:rPr>
              <a:t>are!!</a:t>
            </a:r>
            <a:endParaRPr lang="en-US" sz="3200" dirty="0">
              <a:solidFill>
                <a:srgbClr val="00B050"/>
              </a:solidFill>
            </a:endParaRP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Everyone </a:t>
            </a:r>
            <a:r>
              <a:rPr lang="en-US" sz="2000" dirty="0"/>
              <a:t>is responsible to watch out for the symptoms of latex allergies.  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Your </a:t>
            </a:r>
            <a:r>
              <a:rPr lang="en-US" sz="2000" dirty="0"/>
              <a:t>employer, once they know of any threat, should inform the employees of actions to prevent occupational injury in the face of that threat. </a:t>
            </a:r>
            <a:endParaRPr lang="en-US" sz="2000" dirty="0" smtClean="0"/>
          </a:p>
          <a:p>
            <a:pPr lvl="1"/>
            <a:endParaRPr lang="en-US" sz="2000" dirty="0"/>
          </a:p>
          <a:p>
            <a:r>
              <a:rPr lang="en-US" sz="2400" dirty="0" smtClean="0"/>
              <a:t>Your </a:t>
            </a:r>
            <a:r>
              <a:rPr lang="en-US" sz="2400" dirty="0"/>
              <a:t>employer should help prevent your injury by…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Training </a:t>
            </a:r>
            <a:r>
              <a:rPr lang="en-US" sz="2000" dirty="0"/>
              <a:t>you about the nature of the threat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Instituting </a:t>
            </a:r>
            <a:r>
              <a:rPr lang="en-US" sz="2000" dirty="0"/>
              <a:t>policies and procedures to prevent your </a:t>
            </a:r>
            <a:r>
              <a:rPr lang="en-US" sz="2000" dirty="0" smtClean="0"/>
              <a:t>injury </a:t>
            </a:r>
            <a:r>
              <a:rPr lang="en-US" sz="2000" dirty="0"/>
              <a:t>from that threat.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Providing </a:t>
            </a:r>
            <a:r>
              <a:rPr lang="en-US" sz="2000" dirty="0"/>
              <a:t>non-latex alternatives wherever possible </a:t>
            </a:r>
          </a:p>
        </p:txBody>
      </p:sp>
    </p:spTree>
    <p:extLst>
      <p:ext uri="{BB962C8B-B14F-4D97-AF65-F5344CB8AC3E}">
        <p14:creationId xmlns:p14="http://schemas.microsoft.com/office/powerpoint/2010/main" val="412726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Laboratory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5F5F5F"/>
                </a:solidFill>
              </a:rPr>
              <a:t>Finally, remember that latex allergies can be very serious.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5F5F5F"/>
                </a:solidFill>
              </a:rPr>
              <a:t>When the Laboratory Team (you, your colleagues, and leadership) works together, we can effectively address the issue of latex allergy.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7030A0"/>
                </a:solidFill>
              </a:rPr>
              <a:t>Communication is key!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Communicate with the team if there are supplies which do not offer a non-latex option.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Keep everyone up-to-date and                                                                   well-informed as to the latex                                                        status of equipment and supplies.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3886201"/>
            <a:ext cx="3657600" cy="217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00800" y="62484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0" dirty="0" smtClean="0">
                <a:solidFill>
                  <a:srgbClr val="5F5F5F"/>
                </a:solidFill>
              </a:rPr>
              <a:t>Rev. </a:t>
            </a:r>
            <a:r>
              <a:rPr lang="en-US" sz="1400" b="0" smtClean="0">
                <a:solidFill>
                  <a:srgbClr val="5F5F5F"/>
                </a:solidFill>
              </a:rPr>
              <a:t>6/30/16</a:t>
            </a:r>
            <a:endParaRPr lang="en-US" sz="1400" b="0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768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end of this module, the participant should be able to correctly:</a:t>
            </a:r>
          </a:p>
          <a:p>
            <a:pPr lvl="1"/>
            <a:endParaRPr lang="en-US" dirty="0" smtClean="0"/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Identify potential latex components of the work environment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Describe the signs of a latex allergy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Discuss the two groups of high-risk individuals for latex allergy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Communicate ways to avoid increasing latex sensitivity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Utilize non-latex supplies when working with a patient with a latex allergy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Understand their responsibility in the laboratory team to guard against latex allergies</a:t>
            </a:r>
          </a:p>
        </p:txBody>
      </p:sp>
    </p:spTree>
    <p:extLst>
      <p:ext uri="{BB962C8B-B14F-4D97-AF65-F5344CB8AC3E}">
        <p14:creationId xmlns:p14="http://schemas.microsoft.com/office/powerpoint/2010/main" val="2830147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PHHS Latex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82880" lvl="1"/>
            <a:r>
              <a:rPr lang="en-US" sz="2800" dirty="0" smtClean="0"/>
              <a:t>Environment of Care #30-15 Latex Minimization Safety Plan focuses on the reduction of latex exposure among staff, students, patients, and visitors.</a:t>
            </a:r>
            <a:r>
              <a:rPr lang="en-US" sz="2800" dirty="0"/>
              <a:t> </a:t>
            </a:r>
            <a:endParaRPr lang="en-US" sz="2400" dirty="0"/>
          </a:p>
          <a:p>
            <a:pPr marL="457200" lvl="2"/>
            <a:r>
              <a:rPr lang="en-US" sz="2400" dirty="0" smtClean="0"/>
              <a:t>This </a:t>
            </a:r>
            <a:r>
              <a:rPr lang="en-US" sz="2400" dirty="0"/>
              <a:t>is to reduce latex exposure to the maximum extent possible, thus minimizing sensitization and development of  new latex allergy cases.</a:t>
            </a:r>
          </a:p>
          <a:p>
            <a:endParaRPr lang="en-US" sz="2800" dirty="0" smtClean="0"/>
          </a:p>
          <a:p>
            <a:r>
              <a:rPr lang="en-US" sz="2800" dirty="0" smtClean="0"/>
              <a:t>Laboratory Services uses </a:t>
            </a:r>
            <a:r>
              <a:rPr lang="en-US" sz="2800" dirty="0"/>
              <a:t>non-latex gloves to comply with </a:t>
            </a:r>
            <a:r>
              <a:rPr lang="en-US" sz="2800" dirty="0" smtClean="0"/>
              <a:t>Environment of Care Policy </a:t>
            </a:r>
            <a:r>
              <a:rPr lang="en-US" sz="2800" dirty="0"/>
              <a:t>#</a:t>
            </a:r>
            <a:r>
              <a:rPr lang="en-US" sz="2800" dirty="0" smtClean="0"/>
              <a:t>30-15.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489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Latex?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/>
          <a:lstStyle/>
          <a:p>
            <a:r>
              <a:rPr lang="en-US" sz="2400" dirty="0" smtClean="0"/>
              <a:t>Latex is produced through a manufacturing process from natural rubber.  </a:t>
            </a:r>
          </a:p>
          <a:p>
            <a:r>
              <a:rPr lang="en-US" sz="2400" dirty="0" smtClean="0"/>
              <a:t>Common latex products include: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Medical gloves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Anesthesia masks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Electrode pads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Crutch pads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Bandages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Wheelchair tires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Drug vial stoppers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And much, much more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315" y="3276600"/>
            <a:ext cx="10287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91000"/>
            <a:ext cx="2134466" cy="2134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176462"/>
            <a:ext cx="200025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424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Allergy to Latex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63485"/>
            <a:ext cx="8229600" cy="48768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5F5F5F"/>
                </a:solidFill>
              </a:rPr>
              <a:t>Allergic reactions occur when an individual has a predisposition to natural latex.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5F5F5F"/>
                </a:solidFill>
              </a:rPr>
              <a:t>The degree to which a sensitivity/reaction exists depends upon the sensitivity of the patient.</a:t>
            </a:r>
          </a:p>
          <a:p>
            <a:pPr marL="4572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5F5F5F"/>
                </a:solidFill>
              </a:rPr>
              <a:t>Responses range from mild irritation to respiratory distress.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5F5F5F"/>
                </a:solidFill>
              </a:rPr>
              <a:t>Latex allergic reactions are often mistaken for skin irritation.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5F5F5F"/>
                </a:solidFill>
              </a:rPr>
              <a:t>Most </a:t>
            </a:r>
            <a:r>
              <a:rPr lang="en-US" sz="2400" b="0" dirty="0">
                <a:solidFill>
                  <a:srgbClr val="5F5F5F"/>
                </a:solidFill>
              </a:rPr>
              <a:t>people are not automatically sensitive to most </a:t>
            </a:r>
            <a:r>
              <a:rPr lang="en-US" sz="2400" b="0" dirty="0" smtClean="0">
                <a:solidFill>
                  <a:srgbClr val="5F5F5F"/>
                </a:solidFill>
              </a:rPr>
              <a:t>substances, but they develop an allergic reaction after being </a:t>
            </a:r>
            <a:r>
              <a:rPr lang="en-US" sz="2400" b="0" dirty="0">
                <a:solidFill>
                  <a:srgbClr val="5F5F5F"/>
                </a:solidFill>
              </a:rPr>
              <a:t>exposed to the substance. </a:t>
            </a:r>
            <a:endParaRPr lang="en-US" sz="2400" b="0" dirty="0" smtClean="0">
              <a:solidFill>
                <a:srgbClr val="5F5F5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5F5F5F"/>
                </a:solidFill>
              </a:rPr>
              <a:t>There is no way to predict the severity of a reaction.</a:t>
            </a:r>
            <a:endParaRPr lang="en-US" sz="2400" b="0" dirty="0">
              <a:solidFill>
                <a:srgbClr val="5F5F5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425" y="1981200"/>
            <a:ext cx="1614403" cy="148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942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Risk for Latex?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037" y="1752600"/>
            <a:ext cx="2003121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are two (2) main ways to identify high-risk people.</a:t>
            </a:r>
          </a:p>
          <a:p>
            <a:pPr lvl="1"/>
            <a:r>
              <a:rPr lang="en-US" dirty="0" smtClean="0"/>
              <a:t>1. </a:t>
            </a:r>
            <a:r>
              <a:rPr lang="en-US" sz="2400" dirty="0" smtClean="0"/>
              <a:t>Individuals with frequent exposure:</a:t>
            </a:r>
          </a:p>
          <a:p>
            <a:pPr lvl="2"/>
            <a:r>
              <a:rPr lang="en-US" sz="2000" dirty="0" smtClean="0"/>
              <a:t>Healthcare workers</a:t>
            </a:r>
          </a:p>
          <a:p>
            <a:pPr lvl="2"/>
            <a:r>
              <a:rPr lang="en-US" sz="2000" dirty="0" smtClean="0"/>
              <a:t>Rubber industry workers</a:t>
            </a:r>
          </a:p>
          <a:p>
            <a:pPr lvl="2"/>
            <a:r>
              <a:rPr lang="en-US" sz="2000" dirty="0" smtClean="0"/>
              <a:t>Patients who have undergone multiple procedures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2. </a:t>
            </a:r>
            <a:r>
              <a:rPr lang="en-US" sz="2400" dirty="0" smtClean="0"/>
              <a:t>Individuals who are allergic to:</a:t>
            </a:r>
          </a:p>
          <a:p>
            <a:pPr lvl="2"/>
            <a:r>
              <a:rPr lang="en-US" sz="2000" dirty="0" smtClean="0"/>
              <a:t>Banana</a:t>
            </a:r>
          </a:p>
          <a:p>
            <a:pPr lvl="2"/>
            <a:r>
              <a:rPr lang="en-US" sz="2000" dirty="0" smtClean="0"/>
              <a:t>Tomato</a:t>
            </a:r>
          </a:p>
          <a:p>
            <a:pPr lvl="2"/>
            <a:r>
              <a:rPr lang="en-US" sz="2000" dirty="0" smtClean="0"/>
              <a:t>Kiwi</a:t>
            </a:r>
          </a:p>
          <a:p>
            <a:pPr lvl="2"/>
            <a:r>
              <a:rPr lang="en-US" sz="2000" dirty="0" smtClean="0"/>
              <a:t>Avocado</a:t>
            </a:r>
          </a:p>
          <a:p>
            <a:pPr lvl="2"/>
            <a:r>
              <a:rPr lang="en-US" sz="2000" dirty="0" smtClean="0"/>
              <a:t>Potato</a:t>
            </a:r>
          </a:p>
          <a:p>
            <a:pPr lvl="2"/>
            <a:r>
              <a:rPr lang="en-US" sz="2000" dirty="0" smtClean="0"/>
              <a:t>And many other foods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827" y="3811940"/>
            <a:ext cx="12477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169737"/>
            <a:ext cx="1403627" cy="785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302" y="4114800"/>
            <a:ext cx="9906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102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you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0" dirty="0" smtClean="0"/>
              <a:t>Simply put, allergic reactions to latex can be very serious and may cause death!</a:t>
            </a:r>
            <a:endParaRPr lang="en-US" sz="2400" b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19400"/>
            <a:ext cx="4601977" cy="280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312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How to tell if you’re allergic to latex?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458201" cy="495300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 smtClean="0"/>
              <a:t>First, ask yourself if you’re in either of the high-risk groups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 smtClean="0"/>
              <a:t>Secondly, ask yourself if you’ve had a reaction to latex</a:t>
            </a:r>
          </a:p>
          <a:p>
            <a:pPr marL="4572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Hives or rash on skin after exposure to latex</a:t>
            </a:r>
          </a:p>
          <a:p>
            <a:pPr marL="4572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Itchy, watery or swollen eyes</a:t>
            </a:r>
          </a:p>
          <a:p>
            <a:pPr marL="4572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Runny nose and sneezing</a:t>
            </a:r>
          </a:p>
          <a:p>
            <a:pPr marL="4572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Asthmatic reactions (coughing,                                                                     wheezing, shortness of breath, </a:t>
            </a:r>
          </a:p>
          <a:p>
            <a:pPr marL="274320" lvl="1"/>
            <a:r>
              <a:rPr lang="en-US" sz="2000" dirty="0"/>
              <a:t> </a:t>
            </a:r>
            <a:r>
              <a:rPr lang="en-US" sz="2000" dirty="0" smtClean="0"/>
              <a:t>  chest tightness, and respiratory   </a:t>
            </a:r>
          </a:p>
          <a:p>
            <a:pPr marL="274320" lvl="1"/>
            <a:r>
              <a:rPr lang="en-US" sz="2000" dirty="0" smtClean="0"/>
              <a:t>   distress)</a:t>
            </a:r>
            <a:endParaRPr lang="en-US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971800"/>
            <a:ext cx="45434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884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tell if you’re allergic to latex?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6200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Signs that you may have an allergy to latex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Swollen lips after visiting the dentist or blowing up a balloon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Rashes after using latex gloves, </a:t>
            </a:r>
            <a:r>
              <a:rPr lang="en-US" dirty="0" err="1" smtClean="0"/>
              <a:t>band-aids</a:t>
            </a:r>
            <a:r>
              <a:rPr lang="en-US" dirty="0" smtClean="0"/>
              <a:t>, or other medical tapes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3200" dirty="0" smtClean="0">
                <a:solidFill>
                  <a:schemeClr val="tx2"/>
                </a:solidFill>
              </a:rPr>
              <a:t>Remember…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5F5F5F"/>
                </a:solidFill>
              </a:rPr>
              <a:t>Any employee who is exposed to latex is at risk for developing latex allergies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>
              <a:solidFill>
                <a:srgbClr val="5F5F5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5F5F5F"/>
                </a:solidFill>
              </a:rPr>
              <a:t>The longer you are exposed to latex, the more serious your reactions will become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>
              <a:solidFill>
                <a:srgbClr val="5F5F5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5F5F5F"/>
                </a:solidFill>
              </a:rPr>
              <a:t>All reactions to latex can increase your sensitivity.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57912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You must report them all!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555154"/>
      </p:ext>
    </p:extLst>
  </p:cSld>
  <p:clrMapOvr>
    <a:masterClrMapping/>
  </p:clrMapOvr>
</p:sld>
</file>

<file path=ppt/theme/theme1.xml><?xml version="1.0" encoding="utf-8"?>
<a:theme xmlns:a="http://schemas.openxmlformats.org/drawingml/2006/main" name="Parkland_Powerpoint-Plain">
  <a:themeElements>
    <a:clrScheme name="Text Only Master 3">
      <a:dk1>
        <a:srgbClr val="5F5F5F"/>
      </a:dk1>
      <a:lt1>
        <a:srgbClr val="FFFFFF"/>
      </a:lt1>
      <a:dk2>
        <a:srgbClr val="542988"/>
      </a:dk2>
      <a:lt2>
        <a:srgbClr val="939BA1"/>
      </a:lt2>
      <a:accent1>
        <a:srgbClr val="006225"/>
      </a:accent1>
      <a:accent2>
        <a:srgbClr val="E8941A"/>
      </a:accent2>
      <a:accent3>
        <a:srgbClr val="FFFFFF"/>
      </a:accent3>
      <a:accent4>
        <a:srgbClr val="505050"/>
      </a:accent4>
      <a:accent5>
        <a:srgbClr val="AAB7AC"/>
      </a:accent5>
      <a:accent6>
        <a:srgbClr val="D28616"/>
      </a:accent6>
      <a:hlink>
        <a:srgbClr val="00467F"/>
      </a:hlink>
      <a:folHlink>
        <a:srgbClr val="98002E"/>
      </a:folHlink>
    </a:clrScheme>
    <a:fontScheme name="Text Only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xt Only Master 1">
        <a:dk1>
          <a:srgbClr val="939BA1"/>
        </a:dk1>
        <a:lt1>
          <a:srgbClr val="FFFFFF"/>
        </a:lt1>
        <a:dk2>
          <a:srgbClr val="542988"/>
        </a:dk2>
        <a:lt2>
          <a:srgbClr val="939BA1"/>
        </a:lt2>
        <a:accent1>
          <a:srgbClr val="006225"/>
        </a:accent1>
        <a:accent2>
          <a:srgbClr val="E8941A"/>
        </a:accent2>
        <a:accent3>
          <a:srgbClr val="FFFFFF"/>
        </a:accent3>
        <a:accent4>
          <a:srgbClr val="7D8489"/>
        </a:accent4>
        <a:accent5>
          <a:srgbClr val="AAB7AC"/>
        </a:accent5>
        <a:accent6>
          <a:srgbClr val="D28616"/>
        </a:accent6>
        <a:hlink>
          <a:srgbClr val="00467F"/>
        </a:hlink>
        <a:folHlink>
          <a:srgbClr val="9800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 Only Master 2">
        <a:dk1>
          <a:srgbClr val="5F5F5F"/>
        </a:dk1>
        <a:lt1>
          <a:srgbClr val="FFFFFF"/>
        </a:lt1>
        <a:dk2>
          <a:srgbClr val="FFFFFF"/>
        </a:dk2>
        <a:lt2>
          <a:srgbClr val="939BA1"/>
        </a:lt2>
        <a:accent1>
          <a:srgbClr val="542988"/>
        </a:accent1>
        <a:accent2>
          <a:srgbClr val="E8941A"/>
        </a:accent2>
        <a:accent3>
          <a:srgbClr val="FFFFFF"/>
        </a:accent3>
        <a:accent4>
          <a:srgbClr val="505050"/>
        </a:accent4>
        <a:accent5>
          <a:srgbClr val="B3ACC3"/>
        </a:accent5>
        <a:accent6>
          <a:srgbClr val="D28616"/>
        </a:accent6>
        <a:hlink>
          <a:srgbClr val="00467F"/>
        </a:hlink>
        <a:folHlink>
          <a:srgbClr val="9800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 Only Master 3">
        <a:dk1>
          <a:srgbClr val="5F5F5F"/>
        </a:dk1>
        <a:lt1>
          <a:srgbClr val="FFFFFF"/>
        </a:lt1>
        <a:dk2>
          <a:srgbClr val="542988"/>
        </a:dk2>
        <a:lt2>
          <a:srgbClr val="939BA1"/>
        </a:lt2>
        <a:accent1>
          <a:srgbClr val="006225"/>
        </a:accent1>
        <a:accent2>
          <a:srgbClr val="E8941A"/>
        </a:accent2>
        <a:accent3>
          <a:srgbClr val="FFFFFF"/>
        </a:accent3>
        <a:accent4>
          <a:srgbClr val="505050"/>
        </a:accent4>
        <a:accent5>
          <a:srgbClr val="AAB7AC"/>
        </a:accent5>
        <a:accent6>
          <a:srgbClr val="D28616"/>
        </a:accent6>
        <a:hlink>
          <a:srgbClr val="00467F"/>
        </a:hlink>
        <a:folHlink>
          <a:srgbClr val="98002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Parkland_Powerpoint-Plain</Template>
  <TotalTime>35</TotalTime>
  <Words>926</Words>
  <Application>Microsoft Office PowerPoint</Application>
  <PresentationFormat>On-screen Show (4:3)</PresentationFormat>
  <Paragraphs>116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Parkland_Powerpoint-Plain</vt:lpstr>
      <vt:lpstr>LATEX MINIMINIZATION</vt:lpstr>
      <vt:lpstr>Objectives</vt:lpstr>
      <vt:lpstr>PHHS Latex Policy</vt:lpstr>
      <vt:lpstr>What is Latex?</vt:lpstr>
      <vt:lpstr>Allergy to Latex</vt:lpstr>
      <vt:lpstr>High Risk for Latex?</vt:lpstr>
      <vt:lpstr>Why should you care?</vt:lpstr>
      <vt:lpstr>How to tell if you’re allergic to latex?</vt:lpstr>
      <vt:lpstr>How to tell if you’re allergic to latex?</vt:lpstr>
      <vt:lpstr>Anaphylaxis Reactions</vt:lpstr>
      <vt:lpstr>Avoiding Latex</vt:lpstr>
      <vt:lpstr>Avoiding Latex</vt:lpstr>
      <vt:lpstr>How do I know if something has latex?</vt:lpstr>
      <vt:lpstr>Who is responsible in guarding against latex allergies?</vt:lpstr>
      <vt:lpstr>The Laboratory Team</vt:lpstr>
    </vt:vector>
  </TitlesOfParts>
  <Company>Parkland Health &amp; Hospital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LATEX MINIMINIZATION</dc:title>
  <dc:creator>LeAnne Hutson</dc:creator>
  <cp:lastModifiedBy>LeAnne Hutson</cp:lastModifiedBy>
  <cp:revision>5</cp:revision>
  <dcterms:created xsi:type="dcterms:W3CDTF">2016-06-30T18:16:46Z</dcterms:created>
  <dcterms:modified xsi:type="dcterms:W3CDTF">2016-07-01T13:13:11Z</dcterms:modified>
</cp:coreProperties>
</file>