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309" r:id="rId5"/>
    <p:sldId id="300" r:id="rId6"/>
    <p:sldId id="297" r:id="rId7"/>
    <p:sldId id="307" r:id="rId8"/>
    <p:sldId id="280" r:id="rId9"/>
    <p:sldId id="281" r:id="rId10"/>
    <p:sldId id="299" r:id="rId11"/>
    <p:sldId id="301" r:id="rId12"/>
    <p:sldId id="303" r:id="rId13"/>
    <p:sldId id="302" r:id="rId14"/>
    <p:sldId id="282" r:id="rId15"/>
    <p:sldId id="283" r:id="rId16"/>
    <p:sldId id="304" r:id="rId17"/>
    <p:sldId id="284" r:id="rId18"/>
    <p:sldId id="286" r:id="rId19"/>
    <p:sldId id="308" r:id="rId20"/>
    <p:sldId id="287" r:id="rId21"/>
    <p:sldId id="288" r:id="rId22"/>
    <p:sldId id="289" r:id="rId23"/>
    <p:sldId id="291" r:id="rId24"/>
    <p:sldId id="292" r:id="rId25"/>
    <p:sldId id="295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hur Brinker" initials="AB" lastIdx="2" clrIdx="0">
    <p:extLst>
      <p:ext uri="{19B8F6BF-5375-455C-9EA6-DF929625EA0E}">
        <p15:presenceInfo xmlns:p15="http://schemas.microsoft.com/office/powerpoint/2012/main" userId="11d505b9d4088d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FFF"/>
    <a:srgbClr val="33CC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A22FC9-3A4B-4604-B626-BF5620A57D09}" v="1" dt="2022-09-06T19:55:33.9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Pregnall" clId="Web-{32A22FC9-3A4B-4604-B626-BF5620A57D09}"/>
    <pc:docChg chg="delSld">
      <pc:chgData name="Karen Pregnall" userId="" providerId="" clId="Web-{32A22FC9-3A4B-4604-B626-BF5620A57D09}" dt="2022-09-06T19:55:33.952" v="0"/>
      <pc:docMkLst>
        <pc:docMk/>
      </pc:docMkLst>
      <pc:sldChg chg="del">
        <pc:chgData name="Karen Pregnall" userId="" providerId="" clId="Web-{32A22FC9-3A4B-4604-B626-BF5620A57D09}" dt="2022-09-06T19:55:33.952" v="0"/>
        <pc:sldMkLst>
          <pc:docMk/>
          <pc:sldMk cId="2580555807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5B8E6-769C-41A2-8407-187050B13B2B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4181F-2DBA-4D0F-9135-57CD0BF8D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5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DCA31-4A4B-4C4D-BF8F-A6394F422A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29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DCA31-4A4B-4C4D-BF8F-A6394F422A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3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DCA31-4A4B-4C4D-BF8F-A6394F422A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63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DCA31-4A4B-4C4D-BF8F-A6394F422A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78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DCA31-4A4B-4C4D-BF8F-A6394F422A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12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DCA31-4A4B-4C4D-BF8F-A6394F422A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38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DCA31-4A4B-4C4D-BF8F-A6394F422A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19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DCA31-4A4B-4C4D-BF8F-A6394F422A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15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DCA31-4A4B-4C4D-BF8F-A6394F422A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6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DCA31-4A4B-4C4D-BF8F-A6394F422A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15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DCA31-4A4B-4C4D-BF8F-A6394F422A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36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DCA31-4A4B-4C4D-BF8F-A6394F422A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66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DCA31-4A4B-4C4D-BF8F-A6394F422A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35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DCA31-4A4B-4C4D-BF8F-A6394F422A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26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DCA31-4A4B-4C4D-BF8F-A6394F422A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0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DCA31-4A4B-4C4D-BF8F-A6394F422A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39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DCA31-4A4B-4C4D-BF8F-A6394F422A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92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DCA31-4A4B-4C4D-BF8F-A6394F422A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0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DCA31-4A4B-4C4D-BF8F-A6394F422A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3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DCA31-4A4B-4C4D-BF8F-A6394F422A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46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DCA31-4A4B-4C4D-BF8F-A6394F422A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12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DCA31-4A4B-4C4D-BF8F-A6394F422A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5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D4B6-A46D-4988-AEE5-3CF881B8254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A30A-3726-4FB4-A1EB-0D4C7FB90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9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D4B6-A46D-4988-AEE5-3CF881B8254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A30A-3726-4FB4-A1EB-0D4C7FB90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5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D4B6-A46D-4988-AEE5-3CF881B8254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A30A-3726-4FB4-A1EB-0D4C7FB90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06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Only Layou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D4B6-A46D-4988-AEE5-3CF881B8254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A30A-3726-4FB4-A1EB-0D4C7FB90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9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D4B6-A46D-4988-AEE5-3CF881B8254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A30A-3726-4FB4-A1EB-0D4C7FB90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D4B6-A46D-4988-AEE5-3CF881B8254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A30A-3726-4FB4-A1EB-0D4C7FB90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6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D4B6-A46D-4988-AEE5-3CF881B8254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A30A-3726-4FB4-A1EB-0D4C7FB90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3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D4B6-A46D-4988-AEE5-3CF881B8254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A30A-3726-4FB4-A1EB-0D4C7FB90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3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D4B6-A46D-4988-AEE5-3CF881B8254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A30A-3726-4FB4-A1EB-0D4C7FB90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2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D4B6-A46D-4988-AEE5-3CF881B8254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A30A-3726-4FB4-A1EB-0D4C7FB90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0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D4B6-A46D-4988-AEE5-3CF881B8254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A30A-3726-4FB4-A1EB-0D4C7FB90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3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FD4B6-A46D-4988-AEE5-3CF881B8254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FA30A-3726-4FB4-A1EB-0D4C7FB90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6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5" Type="http://schemas.openxmlformats.org/officeDocument/2006/relationships/hyperlink" Target="https://horseshoe.musc.edu/clinical/clinservices/lab-poc" TargetMode="External"/><Relationship Id="rId4" Type="http://schemas.openxmlformats.org/officeDocument/2006/relationships/hyperlink" Target="mailto:poct-communication@musc.edu&#160;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3432" y="25457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Point of Care 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Nova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StatStrip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Glucose Testing</a:t>
            </a:r>
            <a:endParaRPr lang="en-US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DE46DB-C1C3-4752-8182-9D1B0D964CA6}"/>
              </a:ext>
            </a:extLst>
          </p:cNvPr>
          <p:cNvGraphicFramePr>
            <a:graphicFrameLocks noGrp="1"/>
          </p:cNvGraphicFramePr>
          <p:nvPr/>
        </p:nvGraphicFramePr>
        <p:xfrm>
          <a:off x="833718" y="1459453"/>
          <a:ext cx="8431359" cy="4402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1359">
                  <a:extLst>
                    <a:ext uri="{9D8B030D-6E8A-4147-A177-3AD203B41FA5}">
                      <a16:colId xmlns:a16="http://schemas.microsoft.com/office/drawing/2014/main" val="3599763689"/>
                    </a:ext>
                  </a:extLst>
                </a:gridCol>
              </a:tblGrid>
              <a:tr h="4190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Overview and Objectives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096319"/>
                  </a:ext>
                </a:extLst>
              </a:tr>
              <a:tr h="3823055">
                <a:tc>
                  <a:txBody>
                    <a:bodyPr/>
                    <a:lstStyle/>
                    <a:p>
                      <a:pPr marL="285750" indent="-285750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the conclusion of the module the learner will be able to:</a:t>
                      </a:r>
                    </a:p>
                    <a:p>
                      <a:pPr marL="285750" indent="-285750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latin typeface="+mj-lt"/>
                          <a:cs typeface="Arial" panose="020B0604020202020204" pitchFamily="34" charset="0"/>
                        </a:rPr>
                        <a:t>Perform</a:t>
                      </a:r>
                      <a:r>
                        <a:rPr lang="en-US" sz="2000" b="1" baseline="0" dirty="0">
                          <a:latin typeface="+mj-lt"/>
                          <a:cs typeface="Arial" panose="020B0604020202020204" pitchFamily="34" charset="0"/>
                        </a:rPr>
                        <a:t> patient testing using</a:t>
                      </a:r>
                      <a:r>
                        <a:rPr lang="en-US" sz="2000" b="1" dirty="0">
                          <a:latin typeface="+mj-lt"/>
                          <a:cs typeface="Arial" panose="020B0604020202020204" pitchFamily="34" charset="0"/>
                        </a:rPr>
                        <a:t> the Nova </a:t>
                      </a:r>
                      <a:r>
                        <a:rPr lang="en-US" sz="2000" b="1" dirty="0" err="1">
                          <a:latin typeface="+mj-lt"/>
                          <a:cs typeface="Arial" panose="020B0604020202020204" pitchFamily="34" charset="0"/>
                        </a:rPr>
                        <a:t>StatStrip</a:t>
                      </a:r>
                      <a:r>
                        <a:rPr lang="en-US" sz="2000" b="1" dirty="0">
                          <a:latin typeface="+mj-lt"/>
                          <a:cs typeface="Arial" panose="020B0604020202020204" pitchFamily="34" charset="0"/>
                        </a:rPr>
                        <a:t> meter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latin typeface="+mj-lt"/>
                          <a:cs typeface="Arial" panose="020B0604020202020204" pitchFamily="34" charset="0"/>
                        </a:rPr>
                        <a:t>Perform</a:t>
                      </a:r>
                      <a:r>
                        <a:rPr lang="en-US" sz="2000" b="1" baseline="0" dirty="0">
                          <a:latin typeface="+mj-lt"/>
                          <a:cs typeface="Arial" panose="020B0604020202020204" pitchFamily="34" charset="0"/>
                        </a:rPr>
                        <a:t> q</a:t>
                      </a:r>
                      <a:r>
                        <a:rPr lang="en-US" sz="2000" b="1" dirty="0">
                          <a:latin typeface="+mj-lt"/>
                          <a:cs typeface="Arial" panose="020B0604020202020204" pitchFamily="34" charset="0"/>
                        </a:rPr>
                        <a:t>uality control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latin typeface="+mj-lt"/>
                          <a:cs typeface="Arial" panose="020B0604020202020204" pitchFamily="34" charset="0"/>
                        </a:rPr>
                        <a:t>State acceptable specimen types for patient testing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latin typeface="+mj-lt"/>
                          <a:cs typeface="Arial" panose="020B0604020202020204" pitchFamily="34" charset="0"/>
                        </a:rPr>
                        <a:t>Use Universal Precautions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latin typeface="+mj-lt"/>
                          <a:cs typeface="Arial" panose="020B0604020202020204" pitchFamily="34" charset="0"/>
                        </a:rPr>
                        <a:t>Follow patient identification procedures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latin typeface="+mj-lt"/>
                          <a:cs typeface="Arial" panose="020B0604020202020204" pitchFamily="34" charset="0"/>
                        </a:rPr>
                        <a:t>Clean and Disinfect meter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latin typeface="+mj-lt"/>
                          <a:cs typeface="Arial" panose="020B0604020202020204" pitchFamily="34" charset="0"/>
                        </a:rPr>
                        <a:t>Locate Point of Care Website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71079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3BCD67C-45CA-4F58-92A3-53D69B371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1593" y="1728396"/>
            <a:ext cx="2222383" cy="40811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4364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74E1F8-204E-4A9B-BEA6-9BAC3C510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494634"/>
              </p:ext>
            </p:extLst>
          </p:nvPr>
        </p:nvGraphicFramePr>
        <p:xfrm>
          <a:off x="0" y="379007"/>
          <a:ext cx="12192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588022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Performing Quality Control Testing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8393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B8991C6-5312-4F1C-8B43-FCF2204F179E}"/>
              </a:ext>
            </a:extLst>
          </p:cNvPr>
          <p:cNvSpPr txBox="1"/>
          <p:nvPr/>
        </p:nvSpPr>
        <p:spPr>
          <a:xfrm>
            <a:off x="278468" y="2899047"/>
            <a:ext cx="1676400" cy="584775"/>
          </a:xfrm>
          <a:prstGeom prst="rect">
            <a:avLst/>
          </a:prstGeom>
          <a:solidFill>
            <a:srgbClr val="E5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7. Apply Sample screen displays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AC16E-394F-4E30-93D5-7BDE9B16D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289" y="1258097"/>
            <a:ext cx="2352381" cy="31523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F8350A-B4FE-4556-990E-80C805AAD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576" y="1239050"/>
            <a:ext cx="2390476" cy="31904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5580C7-4FCF-454C-879A-8A86B9CA8AB6}"/>
              </a:ext>
            </a:extLst>
          </p:cNvPr>
          <p:cNvSpPr txBox="1"/>
          <p:nvPr/>
        </p:nvSpPr>
        <p:spPr>
          <a:xfrm>
            <a:off x="232857" y="4568401"/>
            <a:ext cx="1676400" cy="1354217"/>
          </a:xfrm>
          <a:prstGeom prst="rect">
            <a:avLst/>
          </a:prstGeom>
          <a:solidFill>
            <a:srgbClr val="E5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8. Gently mix control solution and discard the first drop to avoid contamination</a:t>
            </a:r>
            <a:r>
              <a:rPr lang="en-US" b="1" dirty="0">
                <a:latin typeface="+mj-lt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6D5561-3C9B-45E0-8D96-0664A8DC4FA5}"/>
              </a:ext>
            </a:extLst>
          </p:cNvPr>
          <p:cNvSpPr txBox="1"/>
          <p:nvPr/>
        </p:nvSpPr>
        <p:spPr>
          <a:xfrm>
            <a:off x="2810919" y="4583791"/>
            <a:ext cx="2664925" cy="1323439"/>
          </a:xfrm>
          <a:prstGeom prst="rect">
            <a:avLst/>
          </a:prstGeom>
          <a:solidFill>
            <a:srgbClr val="E5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9. Place a drop of control solution at the end of the test strip. An audible beep is sounded when adequate sample has been applied.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589843-4166-4969-B753-535DBC732F4E}"/>
              </a:ext>
            </a:extLst>
          </p:cNvPr>
          <p:cNvSpPr txBox="1"/>
          <p:nvPr/>
        </p:nvSpPr>
        <p:spPr>
          <a:xfrm flipH="1">
            <a:off x="6350475" y="4588529"/>
            <a:ext cx="2603214" cy="1323439"/>
          </a:xfrm>
          <a:prstGeom prst="rect">
            <a:avLst/>
          </a:prstGeom>
          <a:solidFill>
            <a:srgbClr val="E5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  <a:cs typeface="Arial" panose="020B0604020202020204" pitchFamily="34" charset="0"/>
              </a:rPr>
              <a:t>10. Test completes and QC results are displayed as a PASS/FAIL. Remove strip manually or use ejector button.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65C1F4-715C-458A-A09A-3B1C60A5BE64}"/>
              </a:ext>
            </a:extLst>
          </p:cNvPr>
          <p:cNvSpPr txBox="1"/>
          <p:nvPr/>
        </p:nvSpPr>
        <p:spPr>
          <a:xfrm>
            <a:off x="9828320" y="4588529"/>
            <a:ext cx="1960267" cy="1323439"/>
          </a:xfrm>
          <a:prstGeom prst="rect">
            <a:avLst/>
          </a:prstGeom>
          <a:solidFill>
            <a:srgbClr val="E5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  <a:cs typeface="Arial" panose="020B0604020202020204" pitchFamily="34" charset="0"/>
              </a:rPr>
              <a:t>11. If applicable, add a comment using the “comment key” or select “Accept” complete test</a:t>
            </a:r>
            <a:r>
              <a:rPr lang="en-US" sz="1600" b="1" dirty="0"/>
              <a:t>.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1534A54-1837-4A3F-9783-40C1E6ABF3E1}"/>
              </a:ext>
            </a:extLst>
          </p:cNvPr>
          <p:cNvSpPr/>
          <p:nvPr/>
        </p:nvSpPr>
        <p:spPr>
          <a:xfrm>
            <a:off x="2110428" y="4820024"/>
            <a:ext cx="622688" cy="42548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A51E598-29BC-4479-85A2-F15FC963D692}"/>
              </a:ext>
            </a:extLst>
          </p:cNvPr>
          <p:cNvSpPr/>
          <p:nvPr/>
        </p:nvSpPr>
        <p:spPr>
          <a:xfrm>
            <a:off x="5631404" y="4830334"/>
            <a:ext cx="622688" cy="42548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E01C1A8-5FCF-4892-ABFD-9962B661EE0C}"/>
              </a:ext>
            </a:extLst>
          </p:cNvPr>
          <p:cNvSpPr/>
          <p:nvPr/>
        </p:nvSpPr>
        <p:spPr>
          <a:xfrm>
            <a:off x="9012866" y="4786170"/>
            <a:ext cx="622688" cy="42548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0AE72C6-224B-4794-8C05-6FB53BF84A62}"/>
              </a:ext>
            </a:extLst>
          </p:cNvPr>
          <p:cNvSpPr/>
          <p:nvPr/>
        </p:nvSpPr>
        <p:spPr>
          <a:xfrm>
            <a:off x="6436659" y="2205318"/>
            <a:ext cx="2151529" cy="986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55B76B-C2CC-4B97-ADB3-9F252269FF03}"/>
              </a:ext>
            </a:extLst>
          </p:cNvPr>
          <p:cNvSpPr txBox="1"/>
          <p:nvPr/>
        </p:nvSpPr>
        <p:spPr>
          <a:xfrm>
            <a:off x="6436659" y="2189749"/>
            <a:ext cx="71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0CCD15-666D-4C1C-AFB4-5B0AA10308BE}"/>
              </a:ext>
            </a:extLst>
          </p:cNvPr>
          <p:cNvSpPr txBox="1"/>
          <p:nvPr/>
        </p:nvSpPr>
        <p:spPr>
          <a:xfrm>
            <a:off x="7111367" y="2469838"/>
            <a:ext cx="78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PASS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A48B91B-A5BE-4322-B9F1-39C4CE27D872}"/>
              </a:ext>
            </a:extLst>
          </p:cNvPr>
          <p:cNvCxnSpPr>
            <a:cxnSpLocks/>
          </p:cNvCxnSpPr>
          <p:nvPr/>
        </p:nvCxnSpPr>
        <p:spPr>
          <a:xfrm flipV="1">
            <a:off x="6938682" y="1837484"/>
            <a:ext cx="2462194" cy="4319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E375A4D-B297-4A75-9FE0-B8E043AD36BE}"/>
              </a:ext>
            </a:extLst>
          </p:cNvPr>
          <p:cNvCxnSpPr/>
          <p:nvPr/>
        </p:nvCxnSpPr>
        <p:spPr>
          <a:xfrm flipV="1">
            <a:off x="8238565" y="2725271"/>
            <a:ext cx="774301" cy="13178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4A6DEC67-9375-44B3-827D-0365E99E392B}"/>
              </a:ext>
            </a:extLst>
          </p:cNvPr>
          <p:cNvSpPr/>
          <p:nvPr/>
        </p:nvSpPr>
        <p:spPr>
          <a:xfrm>
            <a:off x="9039401" y="1632906"/>
            <a:ext cx="1192306" cy="401447"/>
          </a:xfrm>
          <a:prstGeom prst="ellipse">
            <a:avLst/>
          </a:prstGeom>
          <a:solidFill>
            <a:srgbClr val="E5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Test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5FC2BAF-07D1-4D34-9F6F-F017C98C6F5F}"/>
              </a:ext>
            </a:extLst>
          </p:cNvPr>
          <p:cNvSpPr/>
          <p:nvPr/>
        </p:nvSpPr>
        <p:spPr>
          <a:xfrm>
            <a:off x="8855624" y="2391570"/>
            <a:ext cx="1355175" cy="431987"/>
          </a:xfrm>
          <a:prstGeom prst="ellipse">
            <a:avLst/>
          </a:prstGeom>
          <a:solidFill>
            <a:srgbClr val="E5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Comment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9F686C-9717-45BB-9733-1B71B2974A20}"/>
              </a:ext>
            </a:extLst>
          </p:cNvPr>
          <p:cNvSpPr/>
          <p:nvPr/>
        </p:nvSpPr>
        <p:spPr>
          <a:xfrm>
            <a:off x="8588188" y="4168588"/>
            <a:ext cx="1240132" cy="383037"/>
          </a:xfrm>
          <a:prstGeom prst="ellipse">
            <a:avLst/>
          </a:prstGeom>
          <a:solidFill>
            <a:srgbClr val="E5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Accept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888A3ED1-B967-41FE-A558-A776B9BDDA5B}"/>
              </a:ext>
            </a:extLst>
          </p:cNvPr>
          <p:cNvSpPr/>
          <p:nvPr/>
        </p:nvSpPr>
        <p:spPr>
          <a:xfrm rot="5400000">
            <a:off x="736478" y="3905439"/>
            <a:ext cx="622688" cy="42548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914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15D559-8876-4BCE-ACEC-E0C793027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367969"/>
              </p:ext>
            </p:extLst>
          </p:nvPr>
        </p:nvGraphicFramePr>
        <p:xfrm>
          <a:off x="2239818" y="1719432"/>
          <a:ext cx="724500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5004">
                  <a:extLst>
                    <a:ext uri="{9D8B030D-6E8A-4147-A177-3AD203B41FA5}">
                      <a16:colId xmlns:a16="http://schemas.microsoft.com/office/drawing/2014/main" val="381767010"/>
                    </a:ext>
                  </a:extLst>
                </a:gridCol>
              </a:tblGrid>
              <a:tr h="34822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If a control level test is out of range:</a:t>
                      </a:r>
                    </a:p>
                    <a:p>
                      <a:pPr lvl="1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REPEAT Control level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037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If control level test results are AGAIN out of  range:</a:t>
                      </a:r>
                    </a:p>
                    <a:p>
                      <a:pPr lvl="1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OPEN a New Control vial and run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394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 If control test results CONTINUE to be out of  range:</a:t>
                      </a:r>
                    </a:p>
                    <a:p>
                      <a:pPr lvl="1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Open a New Strip vial and run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209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If control test results are STILL out of  range:</a:t>
                      </a:r>
                    </a:p>
                    <a:p>
                      <a:pPr lvl="1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Notify POCT @ Pager 1-8012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1748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C8F2F4A-7BAC-4BE9-9B73-5B551B875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140533"/>
              </p:ext>
            </p:extLst>
          </p:nvPr>
        </p:nvGraphicFramePr>
        <p:xfrm>
          <a:off x="0" y="379007"/>
          <a:ext cx="12192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588022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Control Troubleshooting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8393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60973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AB12DA-0C37-4D3E-B887-1F3A1535E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998537"/>
              </p:ext>
            </p:extLst>
          </p:nvPr>
        </p:nvGraphicFramePr>
        <p:xfrm>
          <a:off x="-5977" y="327296"/>
          <a:ext cx="1219797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7977">
                  <a:extLst>
                    <a:ext uri="{9D8B030D-6E8A-4147-A177-3AD203B41FA5}">
                      <a16:colId xmlns:a16="http://schemas.microsoft.com/office/drawing/2014/main" val="679145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Specimen Collection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96662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EEB5EDA-C559-4A6D-8974-C079682D5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097187"/>
              </p:ext>
            </p:extLst>
          </p:nvPr>
        </p:nvGraphicFramePr>
        <p:xfrm>
          <a:off x="1379913" y="1365125"/>
          <a:ext cx="9565992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5992">
                  <a:extLst>
                    <a:ext uri="{9D8B030D-6E8A-4147-A177-3AD203B41FA5}">
                      <a16:colId xmlns:a16="http://schemas.microsoft.com/office/drawing/2014/main" val="439787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Approved Testing for:</a:t>
                      </a: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endParaRPr lang="en-US" sz="10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lvl="3">
                        <a:buFont typeface="Wingdings" panose="05000000000000000000" pitchFamily="2" charset="2"/>
                        <a:buChar char="ü"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Capillary Fingerstick</a:t>
                      </a:r>
                    </a:p>
                    <a:p>
                      <a:pPr lvl="3">
                        <a:buFont typeface="Wingdings" panose="05000000000000000000" pitchFamily="2" charset="2"/>
                        <a:buChar char="ü"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Arterial Whole Blood  </a:t>
                      </a:r>
                    </a:p>
                    <a:p>
                      <a:pPr lvl="3">
                        <a:buFont typeface="Wingdings" panose="05000000000000000000" pitchFamily="2" charset="2"/>
                        <a:buChar char="ü"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Venous Whole Blood</a:t>
                      </a:r>
                    </a:p>
                    <a:p>
                      <a:pPr lvl="3">
                        <a:buFont typeface="Wingdings" panose="05000000000000000000" pitchFamily="2" charset="2"/>
                        <a:buChar char="ü"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Neonatal Heel stick</a:t>
                      </a:r>
                    </a:p>
                    <a:p>
                      <a:pPr lvl="3">
                        <a:buFont typeface="Wingdings" panose="05000000000000000000" pitchFamily="2" charset="2"/>
                        <a:buChar char="ü"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Neonatal Arterial Whole Blood</a:t>
                      </a:r>
                    </a:p>
                    <a:p>
                      <a:pPr lvl="3">
                        <a:buFont typeface="Wingdings" panose="05000000000000000000" pitchFamily="2" charset="2"/>
                        <a:buNone/>
                      </a:pP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Sample size 1.2 </a:t>
                      </a:r>
                      <a:r>
                        <a:rPr lang="el-GR" sz="2800" b="1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lt1"/>
                        </a:solidFill>
                        <a:latin typeface="+mj-lt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Remember to use Standard Precautions, including PPE, when obtaining blood samples and performing patient testing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66881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2767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513D32-8310-4AA2-9383-FB9AED4D872B}"/>
              </a:ext>
            </a:extLst>
          </p:cNvPr>
          <p:cNvSpPr txBox="1"/>
          <p:nvPr/>
        </p:nvSpPr>
        <p:spPr>
          <a:xfrm>
            <a:off x="1272989" y="1389529"/>
            <a:ext cx="91305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Caution should be exercised when testing capillary whole blood due to potential pre-analytical variability in capillary specimen collection.</a:t>
            </a:r>
          </a:p>
          <a:p>
            <a:r>
              <a:rPr lang="en-US" b="1" dirty="0">
                <a:latin typeface="+mj-lt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A capillary whole blood specimen relies on adequate, non-compromised capillary blood flow. The healthcare provider must be aware that a capillary whole blood specimen glucose result may not always be the same as an arterial or a venous whole blood glucose result, especially when the patient’s condition is rapidly changing.</a:t>
            </a:r>
          </a:p>
          <a:p>
            <a:r>
              <a:rPr lang="en-US" b="1" dirty="0">
                <a:latin typeface="+mj-lt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If a capillary whole blood glucose result is not consistent with a patient’s clinical signs and symptoms, </a:t>
            </a:r>
            <a:r>
              <a:rPr lang="en-US" b="1" i="1" dirty="0">
                <a:latin typeface="+mj-lt"/>
              </a:rPr>
              <a:t>glucose testing should be repeated </a:t>
            </a:r>
            <a:r>
              <a:rPr lang="en-US" b="1" dirty="0">
                <a:latin typeface="+mj-lt"/>
              </a:rPr>
              <a:t>with either an arterial or venous specimen on the </a:t>
            </a:r>
            <a:r>
              <a:rPr lang="en-US" b="1" dirty="0" err="1">
                <a:latin typeface="+mj-lt"/>
              </a:rPr>
              <a:t>StatStrip</a:t>
            </a:r>
            <a:r>
              <a:rPr lang="en-US" b="1" dirty="0">
                <a:latin typeface="+mj-lt"/>
              </a:rPr>
              <a:t> Glucose Meter</a:t>
            </a:r>
            <a:r>
              <a:rPr lang="en-US" b="1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84AFF8-BB4A-460A-BB5B-41B61C7F9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552927"/>
              </p:ext>
            </p:extLst>
          </p:nvPr>
        </p:nvGraphicFramePr>
        <p:xfrm>
          <a:off x="0" y="208678"/>
          <a:ext cx="12192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444700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Capillary Specimen Precautions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97161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9A7F5A4-475A-4715-B0EF-69CF1698C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7341" y="4218897"/>
            <a:ext cx="1847248" cy="1847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77" y="4540217"/>
            <a:ext cx="1414845" cy="1525928"/>
          </a:xfrm>
          <a:prstGeom prst="rect">
            <a:avLst/>
          </a:prstGeom>
          <a:effectLst>
            <a:softEdge rad="1524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890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ADDFE64-3DD4-4911-B796-6BDB050FD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253" y="941222"/>
            <a:ext cx="2063243" cy="274327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F0E67F-A083-45E9-8A2B-8558988E2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244776"/>
              </p:ext>
            </p:extLst>
          </p:nvPr>
        </p:nvGraphicFramePr>
        <p:xfrm>
          <a:off x="0" y="186640"/>
          <a:ext cx="12192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303990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Testing Procedure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622396"/>
                  </a:ext>
                </a:extLst>
              </a:tr>
            </a:tbl>
          </a:graphicData>
        </a:graphic>
      </p:graphicFrame>
      <p:sp>
        <p:nvSpPr>
          <p:cNvPr id="14" name="Arrow: Right 13">
            <a:extLst>
              <a:ext uri="{FF2B5EF4-FFF2-40B4-BE49-F238E27FC236}">
                <a16:creationId xmlns:a16="http://schemas.microsoft.com/office/drawing/2014/main" id="{3F6029DE-99BF-46CD-8278-B266DC81E7EC}"/>
              </a:ext>
            </a:extLst>
          </p:cNvPr>
          <p:cNvSpPr/>
          <p:nvPr/>
        </p:nvSpPr>
        <p:spPr>
          <a:xfrm rot="1224291">
            <a:off x="7582797" y="2913895"/>
            <a:ext cx="1094907" cy="1975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6518D4-2B57-4563-9836-27BDC708E9CB}"/>
              </a:ext>
            </a:extLst>
          </p:cNvPr>
          <p:cNvSpPr txBox="1"/>
          <p:nvPr/>
        </p:nvSpPr>
        <p:spPr>
          <a:xfrm>
            <a:off x="322007" y="975664"/>
            <a:ext cx="7066170" cy="5078313"/>
          </a:xfrm>
          <a:prstGeom prst="rect">
            <a:avLst/>
          </a:prstGeom>
          <a:solidFill>
            <a:srgbClr val="E5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+mj-lt"/>
              </a:rPr>
              <a:t>Prior to patient testing, follow proper procedures to verify patient ID using two approved, and unique patient identifiers.</a:t>
            </a:r>
          </a:p>
          <a:p>
            <a:endParaRPr lang="en-US" sz="1600" b="1" i="1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latin typeface="+mj-lt"/>
              </a:rPr>
              <a:t>Scan Operator ID </a:t>
            </a:r>
            <a:r>
              <a:rPr lang="en-US" sz="1600" b="1" dirty="0">
                <a:latin typeface="+mj-lt"/>
                <a:sym typeface="Wingdings" panose="05000000000000000000" pitchFamily="2" charset="2"/>
              </a:rPr>
              <a:t> select “Accept”</a:t>
            </a:r>
            <a:endParaRPr lang="en-US" sz="1600" b="1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latin typeface="+mj-lt"/>
              </a:rPr>
              <a:t>Scan Strip lot barcode </a:t>
            </a:r>
            <a:r>
              <a:rPr lang="en-US" sz="1600" b="1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1600" b="1" dirty="0">
                <a:latin typeface="+mj-lt"/>
              </a:rPr>
              <a:t> select “Accept”</a:t>
            </a:r>
          </a:p>
          <a:p>
            <a:pPr marL="342900" indent="-342900">
              <a:buAutoNum type="arabicPeriod"/>
            </a:pPr>
            <a:r>
              <a:rPr lang="en-US" sz="1600" b="1" dirty="0">
                <a:latin typeface="+mj-lt"/>
              </a:rPr>
              <a:t>Scan Patient ID: 10 digit CSN number from patient admission armband or chart label (Inpatient) or visit sticker (Ambulatory) </a:t>
            </a:r>
            <a:r>
              <a:rPr lang="en-US" sz="1600" b="1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1600" b="1" dirty="0">
                <a:latin typeface="+mj-lt"/>
              </a:rPr>
              <a:t> select “Accept”</a:t>
            </a:r>
          </a:p>
          <a:p>
            <a:pPr marL="342900" indent="-342900">
              <a:buAutoNum type="arabicPeriod"/>
            </a:pPr>
            <a:r>
              <a:rPr lang="en-US" sz="1600" b="1" dirty="0">
                <a:latin typeface="+mj-lt"/>
              </a:rPr>
              <a:t>Select Sample Type </a:t>
            </a:r>
            <a:r>
              <a:rPr lang="en-US" sz="1600" b="1" dirty="0">
                <a:latin typeface="+mj-lt"/>
                <a:sym typeface="Wingdings" panose="05000000000000000000" pitchFamily="2" charset="2"/>
              </a:rPr>
              <a:t> select “Accept”</a:t>
            </a:r>
            <a:r>
              <a:rPr lang="en-US" sz="1600" b="1" dirty="0">
                <a:latin typeface="+mj-lt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600" b="1" dirty="0">
                <a:latin typeface="+mj-lt"/>
              </a:rPr>
              <a:t>Insert test strip as shown in Figure 2, then the “Apply Sample” screen should be displayed. </a:t>
            </a:r>
          </a:p>
          <a:p>
            <a:pPr marL="342900" indent="-342900">
              <a:buAutoNum type="arabicPeriod"/>
            </a:pPr>
            <a:r>
              <a:rPr lang="en-US" sz="1600" b="1" dirty="0">
                <a:latin typeface="+mj-lt"/>
              </a:rPr>
              <a:t>Collect specimen, </a:t>
            </a:r>
            <a:r>
              <a:rPr lang="en-US" sz="1600" b="1" dirty="0" err="1">
                <a:latin typeface="+mj-lt"/>
              </a:rPr>
              <a:t>i.e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>
                <a:latin typeface="+mj-lt"/>
                <a:cs typeface="Arial" pitchFamily="34" charset="0"/>
              </a:rPr>
              <a:t>Capillary Fingerstick, Arterial Whole Blood, Venous Whole Blood, Neonatal Heel stick, Neonatal Arterial Whole Blood according to protocol </a:t>
            </a:r>
          </a:p>
          <a:p>
            <a:pPr marL="342900" indent="-342900">
              <a:buAutoNum type="arabicPeriod"/>
            </a:pPr>
            <a:r>
              <a:rPr lang="en-US" sz="1600" b="1" dirty="0">
                <a:latin typeface="+mj-lt"/>
              </a:rPr>
              <a:t>When the blood drop appears, touch the end of the test strip to the blood until the well of the test strip is full. Meter will beep (Figure 3) </a:t>
            </a:r>
          </a:p>
          <a:p>
            <a:pPr marL="342900" indent="-342900">
              <a:buAutoNum type="arabicPeriod"/>
            </a:pPr>
            <a:r>
              <a:rPr lang="en-US" sz="1600" b="1" dirty="0">
                <a:latin typeface="+mj-lt"/>
                <a:cs typeface="Arial" pitchFamily="34" charset="0"/>
              </a:rPr>
              <a:t>Results appear in 6 seconds</a:t>
            </a:r>
          </a:p>
          <a:p>
            <a:pPr marL="342900" indent="-342900">
              <a:buAutoNum type="arabicPeriod"/>
            </a:pPr>
            <a:r>
              <a:rPr lang="en-US" sz="1600" b="1" dirty="0">
                <a:latin typeface="+mj-lt"/>
              </a:rPr>
              <a:t>Remove the strip manually or use the ejector button on the back of the meter to eject the strip directly into a biohazard container. </a:t>
            </a:r>
          </a:p>
          <a:p>
            <a:pPr marL="342900" indent="-342900">
              <a:buAutoNum type="arabicPeriod"/>
            </a:pPr>
            <a:r>
              <a:rPr lang="en-US" sz="1600" b="1" dirty="0">
                <a:latin typeface="+mj-lt"/>
              </a:rPr>
              <a:t>Select “Accept” to complete test then clean &amp; disinfect meter immediately.</a:t>
            </a:r>
          </a:p>
          <a:p>
            <a:pPr marL="342900" indent="-342900">
              <a:buAutoNum type="arabicPeriod"/>
            </a:pPr>
            <a:endParaRPr lang="en-US" dirty="0">
              <a:latin typeface="+mj-lt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F5F2914-3D97-491E-A76B-6878EB115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5034" y="941222"/>
            <a:ext cx="2063243" cy="25735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75329F-CFCF-49C6-986D-098650E004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2091" y="3606294"/>
            <a:ext cx="2038405" cy="2507635"/>
          </a:xfrm>
          <a:prstGeom prst="rect">
            <a:avLst/>
          </a:prstGeom>
        </p:spPr>
      </p:pic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5A909A19-81BC-4019-8058-5CA99F41AA27}"/>
              </a:ext>
            </a:extLst>
          </p:cNvPr>
          <p:cNvSpPr/>
          <p:nvPr/>
        </p:nvSpPr>
        <p:spPr>
          <a:xfrm>
            <a:off x="9224682" y="1730188"/>
            <a:ext cx="457200" cy="448236"/>
          </a:xfrm>
          <a:prstGeom prst="flowChartConnec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CFB046F8-8521-466C-95A9-C80BA80F586B}"/>
              </a:ext>
            </a:extLst>
          </p:cNvPr>
          <p:cNvSpPr/>
          <p:nvPr/>
        </p:nvSpPr>
        <p:spPr>
          <a:xfrm>
            <a:off x="11549493" y="2847854"/>
            <a:ext cx="457200" cy="448236"/>
          </a:xfrm>
          <a:prstGeom prst="flowChartConnec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BD58405C-3602-469A-9D79-1E0EF3F873D0}"/>
              </a:ext>
            </a:extLst>
          </p:cNvPr>
          <p:cNvSpPr/>
          <p:nvPr/>
        </p:nvSpPr>
        <p:spPr>
          <a:xfrm>
            <a:off x="7986129" y="5454564"/>
            <a:ext cx="457200" cy="448236"/>
          </a:xfrm>
          <a:prstGeom prst="flowChartConnec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" name="Oval 2"/>
          <p:cNvSpPr/>
          <p:nvPr/>
        </p:nvSpPr>
        <p:spPr>
          <a:xfrm>
            <a:off x="7777253" y="941222"/>
            <a:ext cx="1150616" cy="3805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6681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B2C220-EF33-4A0C-A13E-76ACBDE24392}"/>
              </a:ext>
            </a:extLst>
          </p:cNvPr>
          <p:cNvSpPr txBox="1">
            <a:spLocks/>
          </p:cNvSpPr>
          <p:nvPr/>
        </p:nvSpPr>
        <p:spPr>
          <a:xfrm>
            <a:off x="443527" y="1062247"/>
            <a:ext cx="7685598" cy="4992310"/>
          </a:xfrm>
          <a:prstGeom prst="rect">
            <a:avLst/>
          </a:prstGeom>
          <a:solidFill>
            <a:srgbClr val="E5FFFF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+mj-lt"/>
              </a:rPr>
              <a:t>Results </a:t>
            </a:r>
            <a:r>
              <a:rPr lang="en-US" sz="1600" b="1" i="1" dirty="0">
                <a:latin typeface="+mj-lt"/>
              </a:rPr>
              <a:t>within</a:t>
            </a:r>
            <a:r>
              <a:rPr lang="en-US" sz="1600" b="1" dirty="0">
                <a:latin typeface="+mj-lt"/>
              </a:rPr>
              <a:t> the normal range are displayed in </a:t>
            </a:r>
            <a:r>
              <a:rPr lang="en-US" sz="1600" b="1" dirty="0">
                <a:solidFill>
                  <a:srgbClr val="0070C0"/>
                </a:solidFill>
                <a:latin typeface="+mj-lt"/>
              </a:rPr>
              <a:t>Blue</a:t>
            </a:r>
            <a:r>
              <a:rPr lang="en-US" sz="1600" b="1" dirty="0">
                <a:latin typeface="+mj-lt"/>
              </a:rPr>
              <a:t>.</a:t>
            </a:r>
          </a:p>
          <a:p>
            <a:r>
              <a:rPr lang="en-US" sz="1600" b="1" dirty="0">
                <a:latin typeface="+mj-lt"/>
              </a:rPr>
              <a:t>Results </a:t>
            </a:r>
            <a:r>
              <a:rPr lang="en-US" sz="1600" b="1" i="1" dirty="0">
                <a:latin typeface="+mj-lt"/>
              </a:rPr>
              <a:t>outside</a:t>
            </a:r>
            <a:r>
              <a:rPr lang="en-US" sz="1600" b="1" dirty="0">
                <a:latin typeface="+mj-lt"/>
              </a:rPr>
              <a:t> the normal range are displayed in 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Red.</a:t>
            </a:r>
          </a:p>
          <a:p>
            <a:r>
              <a:rPr lang="en-US" sz="1600" b="1" dirty="0">
                <a:latin typeface="+mj-lt"/>
              </a:rPr>
              <a:t>Results </a:t>
            </a:r>
            <a:r>
              <a:rPr lang="en-US" sz="1600" b="1" i="1" dirty="0">
                <a:latin typeface="+mj-lt"/>
              </a:rPr>
              <a:t>outside</a:t>
            </a:r>
            <a:r>
              <a:rPr lang="en-US" sz="1600" b="1" dirty="0">
                <a:latin typeface="+mj-lt"/>
              </a:rPr>
              <a:t> the technical range of the meter (10-600 mg/</a:t>
            </a:r>
            <a:r>
              <a:rPr lang="en-US" sz="1600" b="1" dirty="0" err="1">
                <a:latin typeface="+mj-lt"/>
              </a:rPr>
              <a:t>dL</a:t>
            </a:r>
            <a:r>
              <a:rPr lang="en-US" sz="1600" b="1" dirty="0">
                <a:latin typeface="+mj-lt"/>
              </a:rPr>
              <a:t>), will display as &lt; (low) or &gt; (high)</a:t>
            </a:r>
          </a:p>
          <a:p>
            <a:r>
              <a:rPr lang="en-US" sz="1600" b="1" dirty="0">
                <a:latin typeface="+mj-lt"/>
              </a:rPr>
              <a:t>A Single up arrow (↑) is displayed for a result if the value is higher than the upper end of the normal range </a:t>
            </a:r>
          </a:p>
          <a:p>
            <a:r>
              <a:rPr lang="en-US" sz="1600" b="1" dirty="0">
                <a:latin typeface="+mj-lt"/>
              </a:rPr>
              <a:t>Single down arrow (↓) is displayed for a result if the value is lower than the lower end of the normal range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600" b="1" dirty="0">
                <a:latin typeface="+mj-lt"/>
              </a:rPr>
              <a:t>If results are outside specific action range: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latin typeface="+mj-lt"/>
              </a:rPr>
              <a:t>• Select Comment “Repeat test” and repeat testing to confirm results.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latin typeface="+mj-lt"/>
              </a:rPr>
              <a:t>• After confirmed repeat, select applicable comment(s) such as: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latin typeface="+mj-lt"/>
              </a:rPr>
              <a:t>Cleaned/Disinfected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latin typeface="+mj-lt"/>
              </a:rPr>
              <a:t>Initiate Hypoglycemia Protocol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latin typeface="+mj-lt"/>
              </a:rPr>
              <a:t>Caregiver Notified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latin typeface="+mj-lt"/>
              </a:rPr>
              <a:t>Sent to lab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latin typeface="+mj-lt"/>
              </a:rPr>
              <a:t>Followed appropriate protocol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ED5E01-2B9D-453F-ACFE-BF0B280FB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213" y="1868556"/>
            <a:ext cx="2742181" cy="387639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6F0E67F-A083-45E9-8A2B-8558988E2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593640"/>
              </p:ext>
            </p:extLst>
          </p:nvPr>
        </p:nvGraphicFramePr>
        <p:xfrm>
          <a:off x="0" y="186640"/>
          <a:ext cx="12192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303990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Testing- Result Alerts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62239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66270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B2C220-EF33-4A0C-A13E-76ACBDE24392}"/>
              </a:ext>
            </a:extLst>
          </p:cNvPr>
          <p:cNvSpPr txBox="1">
            <a:spLocks/>
          </p:cNvSpPr>
          <p:nvPr/>
        </p:nvSpPr>
        <p:spPr>
          <a:xfrm>
            <a:off x="443527" y="1062247"/>
            <a:ext cx="11246246" cy="4767053"/>
          </a:xfrm>
          <a:prstGeom prst="rect">
            <a:avLst/>
          </a:prstGeom>
          <a:solidFill>
            <a:srgbClr val="E5FFFF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600" b="1" dirty="0">
                <a:latin typeface="+mj-lt"/>
              </a:rPr>
              <a:t>If results are outside specific action range: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latin typeface="+mj-lt"/>
              </a:rPr>
              <a:t>• Select Comment “Repeat test” and repeat testing to confirm results.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latin typeface="+mj-lt"/>
              </a:rPr>
              <a:t>• After confirmed repeat, select applicable comment(s) such as: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latin typeface="+mj-lt"/>
              </a:rPr>
              <a:t>Cleaned/Disinfected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latin typeface="+mj-lt"/>
              </a:rPr>
              <a:t>Initiate Hypoglycemia Protocol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latin typeface="+mj-lt"/>
              </a:rPr>
              <a:t>Caregiver notified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latin typeface="+mj-lt"/>
              </a:rPr>
              <a:t>Sent to lab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latin typeface="+mj-lt"/>
              </a:rPr>
              <a:t>Followed appropriate protocol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6F0E67F-A083-45E9-8A2B-8558988E2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593640"/>
              </p:ext>
            </p:extLst>
          </p:nvPr>
        </p:nvGraphicFramePr>
        <p:xfrm>
          <a:off x="0" y="186640"/>
          <a:ext cx="12192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303990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Testing- Result Alerts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62239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8865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8BC98A-D6A6-4F80-9BC5-72CBD1FDA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701833"/>
              </p:ext>
            </p:extLst>
          </p:nvPr>
        </p:nvGraphicFramePr>
        <p:xfrm>
          <a:off x="1886610" y="1878900"/>
          <a:ext cx="812799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81691318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8714027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797169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Critical Low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Critical High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014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&lt;1 month old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&lt;40 mg/dL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&gt;200 mg/dL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861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&gt;1 month old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&lt;50 mg/</a:t>
                      </a:r>
                      <a:r>
                        <a:rPr lang="en-US" sz="2400" b="1" dirty="0" err="1">
                          <a:latin typeface="+mj-lt"/>
                        </a:rPr>
                        <a:t>dL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&gt;450 mg/dL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97105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645ECF9-6DCD-4464-9A1B-531F575B0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985712"/>
              </p:ext>
            </p:extLst>
          </p:nvPr>
        </p:nvGraphicFramePr>
        <p:xfrm>
          <a:off x="2560319" y="3747023"/>
          <a:ext cx="707136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1361">
                  <a:extLst>
                    <a:ext uri="{9D8B030D-6E8A-4147-A177-3AD203B41FA5}">
                      <a16:colId xmlns:a16="http://schemas.microsoft.com/office/drawing/2014/main" val="3285047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Hypoglycemia Protocol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965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+mj-lt"/>
                        </a:rPr>
                        <a:t>Re-check POC BG within 30 minutes of the first POC BG</a:t>
                      </a:r>
                      <a:r>
                        <a:rPr lang="en-US" sz="2200" b="1" baseline="0" dirty="0">
                          <a:latin typeface="+mj-lt"/>
                        </a:rPr>
                        <a:t> test</a:t>
                      </a:r>
                      <a:r>
                        <a:rPr lang="en-US" sz="2200" b="1" dirty="0">
                          <a:latin typeface="+mj-lt"/>
                        </a:rPr>
                        <a:t>: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200" b="1" i="1" dirty="0">
                          <a:latin typeface="+mj-lt"/>
                        </a:rPr>
                        <a:t> &lt;70mg/</a:t>
                      </a:r>
                      <a:r>
                        <a:rPr lang="en-US" sz="2200" b="1" i="1" dirty="0" err="1">
                          <a:latin typeface="+mj-lt"/>
                        </a:rPr>
                        <a:t>dL</a:t>
                      </a:r>
                      <a:r>
                        <a:rPr lang="en-US" sz="2200" b="1" i="1" dirty="0">
                          <a:latin typeface="+mj-lt"/>
                        </a:rPr>
                        <a:t> (non-pregnant)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200" b="1" i="1" dirty="0">
                          <a:latin typeface="+mj-lt"/>
                        </a:rPr>
                        <a:t>&lt;60mg/</a:t>
                      </a:r>
                      <a:r>
                        <a:rPr lang="en-US" sz="2200" b="1" i="1" dirty="0" err="1">
                          <a:latin typeface="+mj-lt"/>
                        </a:rPr>
                        <a:t>dL</a:t>
                      </a:r>
                      <a:r>
                        <a:rPr lang="en-US" sz="2200" b="1" i="1" dirty="0">
                          <a:latin typeface="+mj-lt"/>
                        </a:rPr>
                        <a:t> (pregnant).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8747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E8132CF-89C4-49C8-A7AC-0C82D36AB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815252"/>
              </p:ext>
            </p:extLst>
          </p:nvPr>
        </p:nvGraphicFramePr>
        <p:xfrm>
          <a:off x="0" y="357141"/>
          <a:ext cx="12192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215762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Action Ranges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26016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73951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E72E1E-DE33-469D-B262-010131C158F9}"/>
              </a:ext>
            </a:extLst>
          </p:cNvPr>
          <p:cNvSpPr txBox="1"/>
          <p:nvPr/>
        </p:nvSpPr>
        <p:spPr>
          <a:xfrm>
            <a:off x="448492" y="1240922"/>
            <a:ext cx="1174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-BoldMT"/>
              </a:rPr>
              <a:t>Clean &amp; Disinfect meter with hospital approved disinfectant </a:t>
            </a:r>
            <a:r>
              <a:rPr lang="en-US" b="1" dirty="0">
                <a:solidFill>
                  <a:srgbClr val="FF0000"/>
                </a:solidFill>
                <a:latin typeface="Arial-BoldItalicMT"/>
              </a:rPr>
              <a:t>after </a:t>
            </a:r>
            <a:r>
              <a:rPr lang="en-US" b="1" i="1" dirty="0">
                <a:solidFill>
                  <a:srgbClr val="FF0000"/>
                </a:solidFill>
                <a:latin typeface="Arial-BoldItalicMT"/>
              </a:rPr>
              <a:t>each</a:t>
            </a:r>
            <a:r>
              <a:rPr lang="en-US" b="1" dirty="0">
                <a:solidFill>
                  <a:srgbClr val="FF0000"/>
                </a:solidFill>
                <a:latin typeface="Arial-BoldItalicMT"/>
              </a:rPr>
              <a:t> patient test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39F237-88FC-4361-82D3-FEFA84CF8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557177"/>
              </p:ext>
            </p:extLst>
          </p:nvPr>
        </p:nvGraphicFramePr>
        <p:xfrm>
          <a:off x="0" y="242404"/>
          <a:ext cx="12192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7701535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Cleaning &amp; Disinfecting Meter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46779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64C8BED-18EF-4519-AC8E-C9D35810D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703114"/>
              </p:ext>
            </p:extLst>
          </p:nvPr>
        </p:nvGraphicFramePr>
        <p:xfrm>
          <a:off x="497541" y="1907733"/>
          <a:ext cx="1119691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8459">
                  <a:extLst>
                    <a:ext uri="{9D8B030D-6E8A-4147-A177-3AD203B41FA5}">
                      <a16:colId xmlns:a16="http://schemas.microsoft.com/office/drawing/2014/main" val="1704725342"/>
                    </a:ext>
                  </a:extLst>
                </a:gridCol>
                <a:gridCol w="5598459">
                  <a:extLst>
                    <a:ext uri="{9D8B030D-6E8A-4147-A177-3AD203B41FA5}">
                      <a16:colId xmlns:a16="http://schemas.microsoft.com/office/drawing/2014/main" val="2373518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Clean Meter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Disinfect Meter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946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dirty="0">
                          <a:latin typeface="+mj-lt"/>
                        </a:rPr>
                        <a:t>Wear protective gloves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dirty="0">
                          <a:latin typeface="+mj-lt"/>
                        </a:rPr>
                        <a:t>Make sure test strip is removed from meter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dirty="0">
                          <a:latin typeface="+mj-lt"/>
                        </a:rPr>
                        <a:t>Lay meter on a flat surface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dirty="0">
                          <a:latin typeface="+mj-lt"/>
                        </a:rPr>
                        <a:t>Obtain a fresh, hospital approved, germicidal wipe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dirty="0">
                          <a:latin typeface="+mj-lt"/>
                        </a:rPr>
                        <a:t>Wipe external surface of meter thoroughly with fresh wipe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dirty="0">
                          <a:latin typeface="+mj-lt"/>
                        </a:rPr>
                        <a:t>Discard used wipe and gloves appropriately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200" b="1" dirty="0">
                        <a:latin typeface="+mj-lt"/>
                      </a:endParaRPr>
                    </a:p>
                  </a:txBody>
                  <a:tcPr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>
                          <a:latin typeface="+mj-lt"/>
                        </a:rPr>
                        <a:t>Wear protective gloves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dirty="0">
                          <a:latin typeface="+mj-lt"/>
                        </a:rPr>
                        <a:t>Use fresh Clorox bleach germicidal wipe to thoroughly wipe surface of the meter (top, bottom, left &amp; right sides)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dirty="0">
                          <a:latin typeface="+mj-lt"/>
                        </a:rPr>
                        <a:t>Avoid the barcode scanner and electrical connector when wiping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dirty="0">
                          <a:latin typeface="+mj-lt"/>
                        </a:rPr>
                        <a:t>Ensure meter surfaces stay wet for 1</a:t>
                      </a:r>
                      <a:r>
                        <a:rPr lang="en-US" sz="2200" b="1" baseline="0" dirty="0">
                          <a:latin typeface="+mj-lt"/>
                        </a:rPr>
                        <a:t> </a:t>
                      </a:r>
                      <a:r>
                        <a:rPr lang="en-US" sz="2200" b="1" dirty="0">
                          <a:latin typeface="+mj-lt"/>
                        </a:rPr>
                        <a:t>minute and allow to air dry for an additional minute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dirty="0">
                          <a:latin typeface="+mj-lt"/>
                        </a:rPr>
                        <a:t>Discard used wipe and gloves appropriately</a:t>
                      </a:r>
                    </a:p>
                  </a:txBody>
                  <a:tcPr>
                    <a:solidFill>
                      <a:srgbClr val="E5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06014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3630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39F237-88FC-4361-82D3-FEFA84CF8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109704"/>
              </p:ext>
            </p:extLst>
          </p:nvPr>
        </p:nvGraphicFramePr>
        <p:xfrm>
          <a:off x="0" y="242404"/>
          <a:ext cx="12192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7701535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Troubleshooting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46779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449069"/>
              </p:ext>
            </p:extLst>
          </p:nvPr>
        </p:nvGraphicFramePr>
        <p:xfrm>
          <a:off x="809105" y="1099521"/>
          <a:ext cx="10573790" cy="486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6895">
                  <a:extLst>
                    <a:ext uri="{9D8B030D-6E8A-4147-A177-3AD203B41FA5}">
                      <a16:colId xmlns:a16="http://schemas.microsoft.com/office/drawing/2014/main" val="1511905005"/>
                    </a:ext>
                  </a:extLst>
                </a:gridCol>
                <a:gridCol w="5286895">
                  <a:extLst>
                    <a:ext uri="{9D8B030D-6E8A-4147-A177-3AD203B41FA5}">
                      <a16:colId xmlns:a16="http://schemas.microsoft.com/office/drawing/2014/main" val="1905986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Problem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Recommended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+mj-lt"/>
                        </a:rPr>
                        <a:t> Solution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298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j-lt"/>
                        </a:rPr>
                        <a:t>Reviewing Results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From Patient</a:t>
                      </a:r>
                      <a:r>
                        <a:rPr lang="en-US" sz="1400" baseline="0" dirty="0">
                          <a:latin typeface="+mj-lt"/>
                        </a:rPr>
                        <a:t> Test screen, press “Review” and retrieved desired result from list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689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j-lt"/>
                        </a:rPr>
                        <a:t>Low Battery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Place</a:t>
                      </a:r>
                      <a:r>
                        <a:rPr lang="en-US" sz="1400" baseline="0" dirty="0">
                          <a:latin typeface="+mj-lt"/>
                        </a:rPr>
                        <a:t> meter on docking station to charge battery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316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j-lt"/>
                        </a:rPr>
                        <a:t>Analysis</a:t>
                      </a:r>
                      <a:r>
                        <a:rPr lang="en-US" sz="1400" b="1" baseline="0" dirty="0">
                          <a:latin typeface="+mj-lt"/>
                        </a:rPr>
                        <a:t> Canceled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Test has been canceled. Repeat test with</a:t>
                      </a:r>
                      <a:r>
                        <a:rPr lang="en-US" sz="1400" baseline="0" dirty="0">
                          <a:latin typeface="+mj-lt"/>
                        </a:rPr>
                        <a:t> new strip.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47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j-lt"/>
                        </a:rPr>
                        <a:t>Temperature Out of Range Error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Meter will only work</a:t>
                      </a:r>
                      <a:r>
                        <a:rPr lang="en-US" sz="1400" baseline="0" dirty="0">
                          <a:latin typeface="+mj-lt"/>
                        </a:rPr>
                        <a:t> within the temperature range of 59- 104°F (15-40°C)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875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j-lt"/>
                        </a:rPr>
                        <a:t>Bad Sample Error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Insert a new strip and rerun</a:t>
                      </a:r>
                      <a:r>
                        <a:rPr lang="en-US" sz="1400" baseline="0" dirty="0">
                          <a:latin typeface="+mj-lt"/>
                        </a:rPr>
                        <a:t> test. If error persists, open a new vial of strips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27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j-lt"/>
                        </a:rPr>
                        <a:t>Replace Strip Error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Occurs after insertion of strip or occurs during analysis. Insert another strip</a:t>
                      </a:r>
                      <a:r>
                        <a:rPr lang="en-US" sz="1400" baseline="0" dirty="0">
                          <a:latin typeface="+mj-lt"/>
                        </a:rPr>
                        <a:t> and retest.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97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j-lt"/>
                        </a:rPr>
                        <a:t>Flow Error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Specimen was incorrectly drawn into the test strip due to insufficient</a:t>
                      </a:r>
                      <a:r>
                        <a:rPr lang="en-US" sz="1400" baseline="0" dirty="0">
                          <a:latin typeface="+mj-lt"/>
                        </a:rPr>
                        <a:t> or incorrect sample application. Repeat test with new strip.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753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j-lt"/>
                        </a:rPr>
                        <a:t>Transfer</a:t>
                      </a:r>
                      <a:r>
                        <a:rPr lang="en-US" sz="1400" b="1" baseline="0" dirty="0">
                          <a:latin typeface="+mj-lt"/>
                        </a:rPr>
                        <a:t> Failed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Check</a:t>
                      </a:r>
                      <a:r>
                        <a:rPr lang="en-US" sz="1400" baseline="0" dirty="0">
                          <a:latin typeface="+mj-lt"/>
                        </a:rPr>
                        <a:t> network connectivity, un-plug &amp; re-plug network cable from dock. If problem persists, contact POCT @ Pager1-8012</a:t>
                      </a:r>
                    </a:p>
                    <a:p>
                      <a:r>
                        <a:rPr lang="en-US" sz="1400" baseline="0" dirty="0">
                          <a:latin typeface="+mj-lt"/>
                        </a:rPr>
                        <a:t>OR- </a:t>
                      </a:r>
                    </a:p>
                    <a:p>
                      <a:r>
                        <a:rPr lang="en-US" sz="1400" baseline="0" dirty="0">
                          <a:latin typeface="+mj-lt"/>
                        </a:rPr>
                        <a:t>Meter was removed from dock before transfer was complete. Re-dock meter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20475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3958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A89D08-4560-4685-8772-27D6E5841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07" y="1622612"/>
            <a:ext cx="4087906" cy="505437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070E2F-48BC-4BA8-ABD9-7F0048F42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800948"/>
              </p:ext>
            </p:extLst>
          </p:nvPr>
        </p:nvGraphicFramePr>
        <p:xfrm>
          <a:off x="0" y="318434"/>
          <a:ext cx="12191999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704522262"/>
                    </a:ext>
                  </a:extLst>
                </a:gridCol>
              </a:tblGrid>
              <a:tr h="561899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Operation Overview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8024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D0511CC-44FD-42C6-B8A7-E9E95A67B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619180"/>
              </p:ext>
            </p:extLst>
          </p:nvPr>
        </p:nvGraphicFramePr>
        <p:xfrm>
          <a:off x="4746930" y="1622611"/>
          <a:ext cx="7006452" cy="4372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6452">
                  <a:extLst>
                    <a:ext uri="{9D8B030D-6E8A-4147-A177-3AD203B41FA5}">
                      <a16:colId xmlns:a16="http://schemas.microsoft.com/office/drawing/2014/main" val="4002509204"/>
                    </a:ext>
                  </a:extLst>
                </a:gridCol>
              </a:tblGrid>
              <a:tr h="437267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000" b="1" dirty="0">
                        <a:solidFill>
                          <a:srgbClr val="211D1E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211D1E"/>
                          </a:solidFill>
                          <a:latin typeface="+mj-lt"/>
                          <a:cs typeface="Arial" panose="020B0604020202020204" pitchFamily="34" charset="0"/>
                        </a:rPr>
                        <a:t>Meter uses a touch screen for menu navigation and data entry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211D1E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211D1E"/>
                          </a:solidFill>
                          <a:latin typeface="+mj-lt"/>
                          <a:cs typeface="Arial" panose="020B0604020202020204" pitchFamily="34" charset="0"/>
                        </a:rPr>
                        <a:t>On-screen keypad allows manual data entry of alphanumeric characters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211D1E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211D1E"/>
                          </a:solidFill>
                          <a:latin typeface="+mj-lt"/>
                          <a:cs typeface="Arial" panose="020B0604020202020204" pitchFamily="34" charset="0"/>
                        </a:rPr>
                        <a:t>Meter provides audible feedback of user inputs such as key presses and barcode scans and audible and/or visual feedback for prompts and user alerts.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211D1E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211D1E"/>
                          </a:solidFill>
                          <a:latin typeface="+mj-lt"/>
                          <a:cs typeface="Arial" panose="020B0604020202020204" pitchFamily="34" charset="0"/>
                        </a:rPr>
                        <a:t>A built-in barcode scanner provides automated data entry.</a:t>
                      </a:r>
                      <a:endParaRPr lang="en-US" sz="2000" b="1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**WARNING: Do not stare into the Laser light or point it </a:t>
                      </a:r>
                      <a:r>
                        <a:rPr lang="en-US" sz="2000" b="1" i="1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toward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45229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63528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57D8F-796A-46A5-BCE8-D3C27443E13F}"/>
              </a:ext>
            </a:extLst>
          </p:cNvPr>
          <p:cNvSpPr txBox="1">
            <a:spLocks/>
          </p:cNvSpPr>
          <p:nvPr/>
        </p:nvSpPr>
        <p:spPr>
          <a:xfrm>
            <a:off x="1055716" y="1825625"/>
            <a:ext cx="9917084" cy="33282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The Nova Stat Strip glucometer utilizes wireless technology for the transmission of glucose results.</a:t>
            </a:r>
          </a:p>
          <a:p>
            <a:r>
              <a:rPr lang="en-US" b="1" dirty="0">
                <a:latin typeface="+mj-lt"/>
              </a:rPr>
              <a:t>Eliminates the need to return the meter to the docking station for uploading patient results between each patient</a:t>
            </a:r>
          </a:p>
          <a:p>
            <a:r>
              <a:rPr lang="en-US" b="1" dirty="0">
                <a:solidFill>
                  <a:srgbClr val="FF0000"/>
                </a:solidFill>
                <a:latin typeface="+mj-lt"/>
              </a:rPr>
              <a:t>However, the meter must be returned to the docking station for battery recharging and to receive full communication with device manager for operator &amp; reagent updates.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39F237-88FC-4361-82D3-FEFA84CF8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396964"/>
              </p:ext>
            </p:extLst>
          </p:nvPr>
        </p:nvGraphicFramePr>
        <p:xfrm>
          <a:off x="0" y="242404"/>
          <a:ext cx="12192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7701535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Transmission of Results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46779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24987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39F237-88FC-4361-82D3-FEFA84CF8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509164"/>
              </p:ext>
            </p:extLst>
          </p:nvPr>
        </p:nvGraphicFramePr>
        <p:xfrm>
          <a:off x="0" y="242404"/>
          <a:ext cx="12192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7701535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Network Connection Status</a:t>
                      </a:r>
                      <a:endPara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46779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3670" y="1189973"/>
            <a:ext cx="6186265" cy="646331"/>
          </a:xfrm>
          <a:prstGeom prst="rect">
            <a:avLst/>
          </a:prstGeom>
          <a:solidFill>
            <a:srgbClr val="E5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Radio and Network Connection status on meters equipped with the wireless option is displayed via icons on the Screen Title Bar.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73" y="2003367"/>
            <a:ext cx="4724520" cy="3679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430" y="2082833"/>
            <a:ext cx="4604807" cy="35857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0492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9CFAE-A9C2-4B15-A246-B3B63C063C1E}"/>
              </a:ext>
            </a:extLst>
          </p:cNvPr>
          <p:cNvSpPr txBox="1">
            <a:spLocks/>
          </p:cNvSpPr>
          <p:nvPr/>
        </p:nvSpPr>
        <p:spPr>
          <a:xfrm>
            <a:off x="838200" y="1255222"/>
            <a:ext cx="10515600" cy="49217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Point-of-Care Testing </a:t>
            </a:r>
          </a:p>
          <a:p>
            <a:pPr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On-site hours: Monday – Friday</a:t>
            </a:r>
          </a:p>
          <a:p>
            <a:pPr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6am-6pm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24/7 Availability for Emergent Needs: Pager: 1-8012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Non-emergencies: Email </a:t>
            </a:r>
            <a:r>
              <a:rPr lang="en-US" dirty="0">
                <a:hlinkClick r:id="rId4"/>
              </a:rPr>
              <a:t>poct-communication@musc.edu 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POCT Website: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dirty="0">
                <a:latin typeface="Arial" pitchFamily="34" charset="0"/>
                <a:cs typeface="Arial" pitchFamily="34" charset="0"/>
                <a:hlinkClick r:id="rId5"/>
              </a:rPr>
              <a:t>https://horseshoe.musc.edu/clinical/clinservices/lab-poc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39F237-88FC-4361-82D3-FEFA84CF8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811504"/>
              </p:ext>
            </p:extLst>
          </p:nvPr>
        </p:nvGraphicFramePr>
        <p:xfrm>
          <a:off x="0" y="242404"/>
          <a:ext cx="12192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7701535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46779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8721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B76547-45DD-48EC-BC7C-9CE511827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773190"/>
              </p:ext>
            </p:extLst>
          </p:nvPr>
        </p:nvGraphicFramePr>
        <p:xfrm>
          <a:off x="0" y="318434"/>
          <a:ext cx="12191999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704522262"/>
                    </a:ext>
                  </a:extLst>
                </a:gridCol>
              </a:tblGrid>
              <a:tr h="561899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Operation Overview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802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B157D87-EE7F-456A-A2F0-F30227F932C9}"/>
              </a:ext>
            </a:extLst>
          </p:cNvPr>
          <p:cNvSpPr txBox="1"/>
          <p:nvPr/>
        </p:nvSpPr>
        <p:spPr>
          <a:xfrm>
            <a:off x="573562" y="1281954"/>
            <a:ext cx="5522437" cy="4862870"/>
          </a:xfrm>
          <a:prstGeom prst="rect">
            <a:avLst/>
          </a:prstGeom>
          <a:solidFill>
            <a:srgbClr val="E5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Battery powered: 3.7 V Li Polymer battery (rechargeable/replaceable) </a:t>
            </a:r>
          </a:p>
          <a:p>
            <a:endParaRPr lang="en-US" sz="10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Desk-mount charging station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An LED indicator light to show the battery is charging: yellow indicates charging and green indicates fully charged.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Extra battery slot recharges and stores spare battery. An LED indicates the spare battery is charging or charged: amber indicates charging and green indicates fully charged.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When the meter is not in use, place it in the docking/ charging station. This will enable the meter to stay fully charged.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8DA6DB-AA46-457F-8613-648C9EC01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623" y="1264024"/>
            <a:ext cx="5630013" cy="4593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9837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B76547-45DD-48EC-BC7C-9CE51182781A}"/>
              </a:ext>
            </a:extLst>
          </p:cNvPr>
          <p:cNvGraphicFramePr>
            <a:graphicFrameLocks noGrp="1"/>
          </p:cNvGraphicFramePr>
          <p:nvPr/>
        </p:nvGraphicFramePr>
        <p:xfrm>
          <a:off x="0" y="318434"/>
          <a:ext cx="12191999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704522262"/>
                    </a:ext>
                  </a:extLst>
                </a:gridCol>
              </a:tblGrid>
              <a:tr h="561899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Operation Overview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8024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CC17CE9-B6D5-4612-B31B-142BAE8AA727}"/>
              </a:ext>
            </a:extLst>
          </p:cNvPr>
          <p:cNvSpPr txBox="1"/>
          <p:nvPr/>
        </p:nvSpPr>
        <p:spPr>
          <a:xfrm>
            <a:off x="322732" y="1246094"/>
            <a:ext cx="3056962" cy="2308324"/>
          </a:xfrm>
          <a:prstGeom prst="rect">
            <a:avLst/>
          </a:prstGeom>
          <a:solidFill>
            <a:srgbClr val="E5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When the Battery LOW symbol displays on the screen, place the meter into the Charging Station. If you have a spare battery that is fully charged, change the battery. Recharge dead battery in the docking station.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10DA5E-CC06-472F-9833-E77188AB8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9" y="3781038"/>
            <a:ext cx="2177721" cy="28456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FE622E-BEA8-4B85-ABF8-A2D83F4E1061}"/>
              </a:ext>
            </a:extLst>
          </p:cNvPr>
          <p:cNvSpPr/>
          <p:nvPr/>
        </p:nvSpPr>
        <p:spPr>
          <a:xfrm>
            <a:off x="4858872" y="3222851"/>
            <a:ext cx="6902823" cy="677108"/>
          </a:xfrm>
          <a:prstGeom prst="rect">
            <a:avLst/>
          </a:prstGeom>
          <a:solidFill>
            <a:srgbClr val="E5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+mj-lt"/>
              </a:rPr>
              <a:t>Changing the Battery </a:t>
            </a:r>
          </a:p>
          <a:p>
            <a:pPr algn="just"/>
            <a:r>
              <a:rPr lang="en-US" b="1" dirty="0">
                <a:solidFill>
                  <a:srgbClr val="211D1E"/>
                </a:solidFill>
                <a:latin typeface="+mj-lt"/>
              </a:rPr>
              <a:t>Switch to a spare fully charged battery to allow for continuous operation. </a:t>
            </a:r>
            <a:endParaRPr lang="en-US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C8983-BC34-4317-9773-6DD5ABECD469}"/>
              </a:ext>
            </a:extLst>
          </p:cNvPr>
          <p:cNvSpPr txBox="1"/>
          <p:nvPr/>
        </p:nvSpPr>
        <p:spPr>
          <a:xfrm>
            <a:off x="4679576" y="3901601"/>
            <a:ext cx="7261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Press the Power button to enter the Sleep Mode. This will allow the operator approximately 20 seconds to change the battery and not lose date/time settings.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Pull back on the cover latch to release the cover. Take the battery cover off the back of the meter.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Push up on the battery latch. Remove the drained battery.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Replace with a fully charged battery by matching contact pins.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Close cover latch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EA0FC2-4212-4FE9-95F7-21BBB162D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872" y="1094193"/>
            <a:ext cx="1873622" cy="20364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F11DE2-C3CE-43C7-AF58-14910230FB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8647" y="1094193"/>
            <a:ext cx="1963271" cy="20189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C3D2E1-3ADA-4251-99E6-23B77C6D6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8071" y="1070433"/>
            <a:ext cx="1873624" cy="20317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B5C68E1-A030-431C-BDD1-7062CD2F8101}"/>
              </a:ext>
            </a:extLst>
          </p:cNvPr>
          <p:cNvSpPr/>
          <p:nvPr/>
        </p:nvSpPr>
        <p:spPr>
          <a:xfrm>
            <a:off x="3901890" y="1866690"/>
            <a:ext cx="1317812" cy="439271"/>
          </a:xfrm>
          <a:prstGeom prst="ellipse">
            <a:avLst/>
          </a:prstGeom>
          <a:solidFill>
            <a:srgbClr val="E5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Cover Latch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9EA685-2A1F-4699-B921-9EA428CFBF77}"/>
              </a:ext>
            </a:extLst>
          </p:cNvPr>
          <p:cNvSpPr/>
          <p:nvPr/>
        </p:nvSpPr>
        <p:spPr>
          <a:xfrm>
            <a:off x="9639301" y="2275190"/>
            <a:ext cx="1317812" cy="439271"/>
          </a:xfrm>
          <a:prstGeom prst="ellipse">
            <a:avLst/>
          </a:prstGeom>
          <a:solidFill>
            <a:srgbClr val="E5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Contact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b="1" dirty="0">
                <a:solidFill>
                  <a:schemeClr val="tx1"/>
                </a:solidFill>
              </a:rPr>
              <a:t>Pins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48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301ED78-8FD4-43A3-AEC6-14631A0B1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266622"/>
              </p:ext>
            </p:extLst>
          </p:nvPr>
        </p:nvGraphicFramePr>
        <p:xfrm>
          <a:off x="1429871" y="1264849"/>
          <a:ext cx="9152964" cy="4282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152964">
                  <a:extLst>
                    <a:ext uri="{9D8B030D-6E8A-4147-A177-3AD203B41FA5}">
                      <a16:colId xmlns:a16="http://schemas.microsoft.com/office/drawing/2014/main" val="4272904844"/>
                    </a:ext>
                  </a:extLst>
                </a:gridCol>
              </a:tblGrid>
              <a:tr h="102562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2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 must be performed: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Every 24 hours prior to patient testing (Two levels of controls – Level 1 &amp; Level 3)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200" b="1" i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**Note: Meters have a QC lockout function that prevents patient testing unless QC is performed successfully by a qualified operator.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e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ach new operator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The meter is dropped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Results are questionable based on clinical signs &amp; symptoms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Issues (storage, operator, or instrument ) are identified or anytime there is a concern that the accuracy of the meter may have been affected by rough handling.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84062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249C37-CDBB-43A5-9FD5-8FE233CD4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755197"/>
              </p:ext>
            </p:extLst>
          </p:nvPr>
        </p:nvGraphicFramePr>
        <p:xfrm>
          <a:off x="0" y="293973"/>
          <a:ext cx="12192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808830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Control (QC) Testing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05022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98661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67A1D7C1-AB78-4F94-B336-5D4A74DA52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3579831"/>
                  </p:ext>
                </p:extLst>
              </p:nvPr>
            </p:nvGraphicFramePr>
            <p:xfrm>
              <a:off x="1714530" y="1872727"/>
              <a:ext cx="6599760" cy="329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99760">
                      <a:extLst>
                        <a:ext uri="{9D8B030D-6E8A-4147-A177-3AD203B41FA5}">
                          <a16:colId xmlns:a16="http://schemas.microsoft.com/office/drawing/2014/main" val="32451756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+mj-lt"/>
                              <a:cs typeface="Arial" panose="020B0604020202020204" pitchFamily="34" charset="0"/>
                            </a:rPr>
                            <a:t>Store controls at room temperature, 15-30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℃</m:t>
                              </m:r>
                            </m:oMath>
                          </a14:m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+mj-lt"/>
                              <a:cs typeface="Arial" panose="020B0604020202020204" pitchFamily="34" charset="0"/>
                            </a:rPr>
                            <a:t> (59-86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℉</m:t>
                              </m:r>
                            </m:oMath>
                          </a14:m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+mj-lt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+mj-lt"/>
                              <a:cs typeface="Arial" panose="020B0604020202020204" pitchFamily="34" charset="0"/>
                            </a:rPr>
                            <a:t>Ensure control vials are closed securely when not in use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+mj-lt"/>
                              <a:cs typeface="Arial" panose="020B0604020202020204" pitchFamily="34" charset="0"/>
                            </a:rPr>
                            <a:t>Do not use expired controls: POCT distributes new lot every </a:t>
                          </a:r>
                          <a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+mj-lt"/>
                              <a:cs typeface="Arial" panose="020B0604020202020204" pitchFamily="34" charset="0"/>
                            </a:rPr>
                            <a:t>90 days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+mj-lt"/>
                              <a:cs typeface="Arial" panose="020B0604020202020204" pitchFamily="34" charset="0"/>
                            </a:rPr>
                            <a:t>Run Level 1 &amp; Level 3 controls, every 24 hours, prior to patient testing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18380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67A1D7C1-AB78-4F94-B336-5D4A74DA52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3579831"/>
                  </p:ext>
                </p:extLst>
              </p:nvPr>
            </p:nvGraphicFramePr>
            <p:xfrm>
              <a:off x="1714530" y="1872727"/>
              <a:ext cx="6599760" cy="329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99760">
                      <a:extLst>
                        <a:ext uri="{9D8B030D-6E8A-4147-A177-3AD203B41FA5}">
                          <a16:colId xmlns:a16="http://schemas.microsoft.com/office/drawing/2014/main" val="3245175667"/>
                        </a:ext>
                      </a:extLst>
                    </a:gridCol>
                  </a:tblGrid>
                  <a:tr h="3291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2" t="-1479" r="-185" b="-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183804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62DB409-9C42-4AA1-9C9B-99C226D34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911030"/>
              </p:ext>
            </p:extLst>
          </p:nvPr>
        </p:nvGraphicFramePr>
        <p:xfrm>
          <a:off x="0" y="308875"/>
          <a:ext cx="12192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582147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 Solutions and Testing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633658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AC0CF2EE-4C1C-4F34-8A8E-BC1222A11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8519" y="2891000"/>
            <a:ext cx="1966451" cy="2429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6868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5E94E6D4-AF8A-4E82-96FA-50EF3B42C6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1998371"/>
                  </p:ext>
                </p:extLst>
              </p:nvPr>
            </p:nvGraphicFramePr>
            <p:xfrm>
              <a:off x="1043010" y="1483823"/>
              <a:ext cx="7411033" cy="37795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7411033">
                      <a:extLst>
                        <a:ext uri="{9D8B030D-6E8A-4147-A177-3AD203B41FA5}">
                          <a16:colId xmlns:a16="http://schemas.microsoft.com/office/drawing/2014/main" val="4272904844"/>
                        </a:ext>
                      </a:extLst>
                    </a:gridCol>
                  </a:tblGrid>
                  <a:tr h="552261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2200" b="1" dirty="0">
                              <a:solidFill>
                                <a:schemeClr val="tx1"/>
                              </a:solidFill>
                              <a:latin typeface="+mj-lt"/>
                              <a:cs typeface="Arial" panose="020B0604020202020204" pitchFamily="34" charset="0"/>
                            </a:rPr>
                            <a:t>Contains a desiccant to protect against humidity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en-US" sz="2200" b="1" dirty="0">
                            <a:solidFill>
                              <a:schemeClr val="tx1"/>
                            </a:solidFill>
                            <a:latin typeface="+mj-lt"/>
                            <a:cs typeface="Arial" panose="020B0604020202020204" pitchFamily="34" charset="0"/>
                          </a:endParaRP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200" b="1" dirty="0">
                              <a:solidFill>
                                <a:schemeClr val="tx1"/>
                              </a:solidFill>
                              <a:latin typeface="+mj-lt"/>
                              <a:cs typeface="Arial" panose="020B0604020202020204" pitchFamily="34" charset="0"/>
                            </a:rPr>
                            <a:t>Lid must remain tightly closed when not in use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endParaRPr lang="en-US" sz="2200" b="1" dirty="0">
                            <a:solidFill>
                              <a:schemeClr val="tx1"/>
                            </a:solidFill>
                            <a:latin typeface="+mj-lt"/>
                            <a:cs typeface="Arial" panose="020B0604020202020204" pitchFamily="34" charset="0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2200" b="1" dirty="0">
                              <a:solidFill>
                                <a:schemeClr val="tx1"/>
                              </a:solidFill>
                              <a:latin typeface="+mj-lt"/>
                              <a:cs typeface="Arial" panose="020B0604020202020204" pitchFamily="34" charset="0"/>
                            </a:rPr>
                            <a:t>Store at room temperature between 15 to 40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℃</m:t>
                              </m:r>
                            </m:oMath>
                          </a14:m>
                          <a:r>
                            <a:rPr lang="en-US" sz="2200" b="1" dirty="0">
                              <a:solidFill>
                                <a:schemeClr val="tx1"/>
                              </a:solidFill>
                              <a:latin typeface="+mj-lt"/>
                              <a:cs typeface="Arial" panose="020B0604020202020204" pitchFamily="34" charset="0"/>
                            </a:rPr>
                            <a:t> (59 to 104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℉</m:t>
                              </m:r>
                            </m:oMath>
                          </a14:m>
                          <a:r>
                            <a:rPr lang="en-US" sz="2200" b="1" dirty="0">
                              <a:solidFill>
                                <a:schemeClr val="tx1"/>
                              </a:solidFill>
                              <a:latin typeface="+mj-lt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en-US" sz="2200" b="1" dirty="0">
                            <a:solidFill>
                              <a:schemeClr val="tx1"/>
                            </a:solidFill>
                            <a:latin typeface="+mj-lt"/>
                            <a:cs typeface="Arial" panose="020B0604020202020204" pitchFamily="34" charset="0"/>
                          </a:endParaRP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200" b="1" dirty="0">
                              <a:solidFill>
                                <a:schemeClr val="tx1"/>
                              </a:solidFill>
                              <a:latin typeface="+mj-lt"/>
                              <a:cs typeface="Arial" panose="020B0604020202020204" pitchFamily="34" charset="0"/>
                            </a:rPr>
                            <a:t>When opening a new vial of strips, write on vial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+mj-lt"/>
                              <a:cs typeface="Arial" panose="020B0604020202020204" pitchFamily="34" charset="0"/>
                            </a:rPr>
                            <a:t>:</a:t>
                          </a:r>
                        </a:p>
                        <a:p>
                          <a:pPr lvl="1">
                            <a:buFont typeface="Wingdings" panose="05000000000000000000" pitchFamily="2" charset="2"/>
                            <a:buChar char="ü"/>
                          </a:pPr>
                          <a:r>
                            <a:rPr lang="en-US" sz="2200" b="1" dirty="0">
                              <a:solidFill>
                                <a:schemeClr val="tx1"/>
                              </a:solidFill>
                              <a:latin typeface="+mj-lt"/>
                              <a:cs typeface="Arial" panose="020B0604020202020204" pitchFamily="34" charset="0"/>
                            </a:rPr>
                            <a:t>Date Opened and Expire Date</a:t>
                          </a:r>
                        </a:p>
                        <a:p>
                          <a:pPr lvl="1">
                            <a:buFont typeface="Wingdings" panose="05000000000000000000" pitchFamily="2" charset="2"/>
                            <a:buChar char="ü"/>
                          </a:pPr>
                          <a:r>
                            <a:rPr lang="en-US" sz="2200" b="1" dirty="0">
                              <a:solidFill>
                                <a:schemeClr val="tx1"/>
                              </a:solidFill>
                              <a:latin typeface="+mj-lt"/>
                              <a:cs typeface="Arial" panose="020B0604020202020204" pitchFamily="34" charset="0"/>
                            </a:rPr>
                            <a:t>Expiration date is </a:t>
                          </a:r>
                          <a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+mj-lt"/>
                              <a:cs typeface="Arial" panose="020B0604020202020204" pitchFamily="34" charset="0"/>
                            </a:rPr>
                            <a:t>180 days </a:t>
                          </a:r>
                          <a:r>
                            <a:rPr lang="en-US" sz="2200" b="1" dirty="0">
                              <a:solidFill>
                                <a:schemeClr val="tx1"/>
                              </a:solidFill>
                              <a:latin typeface="+mj-lt"/>
                              <a:cs typeface="Arial" panose="020B0604020202020204" pitchFamily="34" charset="0"/>
                            </a:rPr>
                            <a:t>from opening or manufacturer expiration date, whichever is first</a:t>
                          </a:r>
                        </a:p>
                        <a:p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5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09769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E94E6D4-AF8A-4E82-96FA-50EF3B42C6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1998371"/>
                  </p:ext>
                </p:extLst>
              </p:nvPr>
            </p:nvGraphicFramePr>
            <p:xfrm>
              <a:off x="1043010" y="1483823"/>
              <a:ext cx="7411033" cy="37795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741103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272904844"/>
                        </a:ext>
                      </a:extLst>
                    </a:gridCol>
                  </a:tblGrid>
                  <a:tr h="3779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968" b="-1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88097694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1A46544-D5A6-425D-87A8-C1A647423E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9234" y="2529985"/>
            <a:ext cx="2233612" cy="3068638"/>
            <a:chOff x="6023" y="1122"/>
            <a:chExt cx="1407" cy="1933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348FBA5E-A29A-484C-A463-9AEE9B23904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023" y="1122"/>
              <a:ext cx="1407" cy="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F0738017-A310-421A-ACD4-877B5807DE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" y="1122"/>
              <a:ext cx="1413" cy="1939"/>
            </a:xfrm>
            <a:prstGeom prst="rect">
              <a:avLst/>
            </a:prstGeom>
            <a:noFill/>
            <a:ln>
              <a:noFill/>
            </a:ln>
            <a:effectLst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405242-3E25-4749-B943-2AEC4C41E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694129"/>
              </p:ext>
            </p:extLst>
          </p:nvPr>
        </p:nvGraphicFramePr>
        <p:xfrm>
          <a:off x="0" y="280396"/>
          <a:ext cx="12192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4208371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StatStrip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 Vials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5716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69452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46E9E-797D-457B-A2B4-3874E9140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156" y="1659988"/>
            <a:ext cx="2417125" cy="323914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9CA5A1-D1EB-4C08-AC3E-8898A6F62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370576"/>
              </p:ext>
            </p:extLst>
          </p:nvPr>
        </p:nvGraphicFramePr>
        <p:xfrm>
          <a:off x="0" y="379007"/>
          <a:ext cx="12192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588022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Performing Quality Control Testing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83935"/>
                  </a:ext>
                </a:extLst>
              </a:tr>
            </a:tbl>
          </a:graphicData>
        </a:graphic>
      </p:graphicFrame>
      <p:sp>
        <p:nvSpPr>
          <p:cNvPr id="6" name="Arrow: Left 5">
            <a:extLst>
              <a:ext uri="{FF2B5EF4-FFF2-40B4-BE49-F238E27FC236}">
                <a16:creationId xmlns:a16="http://schemas.microsoft.com/office/drawing/2014/main" id="{D79FE9B3-796D-49D0-A54F-C6FA5D6F9252}"/>
              </a:ext>
            </a:extLst>
          </p:cNvPr>
          <p:cNvSpPr/>
          <p:nvPr/>
        </p:nvSpPr>
        <p:spPr>
          <a:xfrm>
            <a:off x="2843093" y="4060592"/>
            <a:ext cx="1103566" cy="42759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AC949F-E66C-4628-A465-2B9BB323D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254" y="1725685"/>
            <a:ext cx="6149573" cy="31077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96C1E1-E8B8-454F-95AD-A051DBF0EDC0}"/>
              </a:ext>
            </a:extLst>
          </p:cNvPr>
          <p:cNvSpPr txBox="1"/>
          <p:nvPr/>
        </p:nvSpPr>
        <p:spPr>
          <a:xfrm>
            <a:off x="1130144" y="5048570"/>
            <a:ext cx="2534429" cy="646331"/>
          </a:xfrm>
          <a:prstGeom prst="rect">
            <a:avLst/>
          </a:prstGeom>
          <a:solidFill>
            <a:srgbClr val="E5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cs typeface="Arial" panose="020B0604020202020204" pitchFamily="34" charset="0"/>
              </a:rPr>
              <a:t>1. From the Patient Test Screen, Press the QC</a:t>
            </a:r>
            <a:r>
              <a:rPr lang="en-US" b="1" dirty="0">
                <a:latin typeface="+mj-lt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825EA2-A291-4A11-B84B-EC4FFC818EFE}"/>
              </a:ext>
            </a:extLst>
          </p:cNvPr>
          <p:cNvSpPr txBox="1"/>
          <p:nvPr/>
        </p:nvSpPr>
        <p:spPr>
          <a:xfrm>
            <a:off x="5738287" y="5048570"/>
            <a:ext cx="5190565" cy="923330"/>
          </a:xfrm>
          <a:prstGeom prst="rect">
            <a:avLst/>
          </a:prstGeom>
          <a:solidFill>
            <a:srgbClr val="E5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cs typeface="Arial" panose="020B0604020202020204" pitchFamily="34" charset="0"/>
              </a:rPr>
              <a:t>2. Scan strip lot number and press “Accept.” </a:t>
            </a:r>
          </a:p>
          <a:p>
            <a:r>
              <a:rPr lang="en-US" b="1" dirty="0">
                <a:latin typeface="+mj-lt"/>
                <a:cs typeface="Arial" panose="020B0604020202020204" pitchFamily="34" charset="0"/>
              </a:rPr>
              <a:t>*Note: If Strip lot number is invalid, the screen will display “ Not a valid strip lot # Try again.”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DDF1DEC-1288-40D4-9583-4F6849414D04}"/>
              </a:ext>
            </a:extLst>
          </p:cNvPr>
          <p:cNvSpPr/>
          <p:nvPr/>
        </p:nvSpPr>
        <p:spPr>
          <a:xfrm>
            <a:off x="3664573" y="2735401"/>
            <a:ext cx="1527681" cy="54415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395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4029545-DC42-4DD5-83E0-CE2A54A51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819914"/>
              </p:ext>
            </p:extLst>
          </p:nvPr>
        </p:nvGraphicFramePr>
        <p:xfrm>
          <a:off x="0" y="379007"/>
          <a:ext cx="12192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588022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Performing Quality Control Testing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8393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94064E2-ECCC-4541-B7F3-393455224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71" y="1666498"/>
            <a:ext cx="6361905" cy="30476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3D4A2F-DC02-4021-95A5-E6F6C1812045}"/>
              </a:ext>
            </a:extLst>
          </p:cNvPr>
          <p:cNvSpPr txBox="1"/>
          <p:nvPr/>
        </p:nvSpPr>
        <p:spPr>
          <a:xfrm>
            <a:off x="1894679" y="4855377"/>
            <a:ext cx="4688542" cy="923330"/>
          </a:xfrm>
          <a:prstGeom prst="rect">
            <a:avLst/>
          </a:prstGeom>
          <a:solidFill>
            <a:srgbClr val="E5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3. Scan QC lot number then press “Accept.”</a:t>
            </a:r>
          </a:p>
          <a:p>
            <a:r>
              <a:rPr lang="en-US" dirty="0">
                <a:latin typeface="+mj-lt"/>
                <a:cs typeface="Arial" panose="020B0604020202020204" pitchFamily="34" charset="0"/>
              </a:rPr>
              <a:t>*Note: If QC lot number is invalid, meter will display “Not valid QC lot. Try again.”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A10B52-42D9-475A-8B13-DE428FE4D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0646" y="1695069"/>
            <a:ext cx="2266667" cy="3019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1ED867-5B06-45B2-BBA4-EB29FFA2B16A}"/>
              </a:ext>
            </a:extLst>
          </p:cNvPr>
          <p:cNvSpPr txBox="1"/>
          <p:nvPr/>
        </p:nvSpPr>
        <p:spPr>
          <a:xfrm>
            <a:off x="8790646" y="4867474"/>
            <a:ext cx="2196352" cy="646331"/>
          </a:xfrm>
          <a:prstGeom prst="rect">
            <a:avLst/>
          </a:prstGeom>
          <a:solidFill>
            <a:srgbClr val="E5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4. Insert test strip as shown on the screen.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2FB569F-1D54-43F1-80E2-6D70360F6884}"/>
              </a:ext>
            </a:extLst>
          </p:cNvPr>
          <p:cNvSpPr/>
          <p:nvPr/>
        </p:nvSpPr>
        <p:spPr>
          <a:xfrm>
            <a:off x="7395883" y="2727960"/>
            <a:ext cx="1257256" cy="70104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61097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CE_TITLE" val="POCT Nova Statstrip Lesson"/>
  <p:tag name="ISPRING_ULTRA_SCORM_COURSE_ID" val="BFCE1215-0AC3-43B4-926D-7387D739CEB1"/>
  <p:tag name="ISPRING_CMI5_LAUNCH_METHOD" val="any window"/>
  <p:tag name="ISPRINGCLOUDFOLDERID" val="1"/>
  <p:tag name="ISPRINGONLINEFOLDERID" val="1"/>
  <p:tag name="ISPRING_OUTPUT_FOLDER" val="[[&quot;\uFFFDm\uFFFD\u0012{411E9BF6-0031-4E57-B62B-1E7239983E0E}&quot;,&quot;P:\\Lab Education\\POCT Training and Competency\\2021 POCT Lessons and Test Menu\\2021 Current POCT MyQuest Lessons\\Nova StatStrip&quot;]]"/>
  <p:tag name="ISPRING_SCORM_RATE_SLIDES" val="0"/>
  <p:tag name="ISPRING_CURRENT_PLAYER_ID" val="universal"/>
  <p:tag name="ISPRING_PRESENTATION_TITLE" val="POCT Nova Statstrip Lesson"/>
  <p:tag name="ISPRING_UUID" val="{3E80340E-C7BE-48F6-8F38-C0D5EBDF9FEB}"/>
  <p:tag name="ISPRING_PROJECT_VERSION" val="9.3"/>
  <p:tag name="ISPRING_PROJECT_FOLDER_UPDATED" val="1"/>
  <p:tag name="ISPRING_LMS_API_VERSION" val="SCORM 1.2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  <p:tag name="ISPRING_FIRST_PUBLISH" val="1"/>
  <p:tag name="ARTICULATE_SLIDE_COUNT" val="22"/>
  <p:tag name="ARTICULATE_PROJECT_OPEN" val="0"/>
  <p:tag name="ISPRING_SCREEN_RECS_UPDATED" val="P:\Lab Education\POCT Training and Competency\2021 POCT Lessons and Test Menu\2021 Current POCT MyQuest Lessons\Nova StatStrip\POCT Initial Nova StatStrip lesson\"/>
  <p:tag name="ISPRING_SCORM_RATE_QUIZZES" val="1"/>
  <p:tag name="ISPRING_SCORM_PASSING_SCORE" val="80.000000"/>
  <p:tag name="ISPRING_RESOURCE_FOLDER" val="P:\Lab Education\POCT Training and Competency\2021 POCT Lessons and Test Menu\2021 Current POCT MyQuest Lessons\Nova StatStrip\POCT Nova StatStrip lesson\"/>
  <p:tag name="ISPRING_PRESENTATION_PATH" val="P:\Lab Education\POCT Training and Competency\2021 POCT Lessons and Test Menu\2021 Current POCT MyQuest Lessons\Nova StatStrip\POCT Nova StatStrip lesson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A3B0AE-806E-4F5D-83C8-8FB2293C6FCD}:30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E5FEA2-64CE-4713-A97E-7AD61C9D7A2D}:3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C6A907-C928-47EE-8DA0-00E45CD4CDDC}:28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E391CD-85AB-4626-BDE9-8E242C488E47}:2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75C57E-116B-4289-8285-CAFD38970EB7}:30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4F2927-88D1-4D8A-A18F-5C4D8D73617D}:28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A0DAA2-7985-44EC-8509-E9D04C3C3241}:28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DAF240-2039-4169-B747-38E0014B38FC}:30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8A4B3A-359F-4812-A9E5-EFC4B2B365E2}:28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704F94-F119-48A5-8C43-57848A2F9222}:2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6F644E-3EFA-491E-94F2-1D91031CB44E}:30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696D43-9B31-4631-B23C-D9469E0325C9}:28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00C5AC-7A83-4033-92EC-37191E6C338D}:29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48D3E7-6A45-4989-959C-CF69F04C8C94}:292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724DBB-63EE-43C1-8D1D-FDE61FF9FBC4}:295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GENSWF_SLIDE_UID" val="{54ED79B8-7163-4544-B057-0D8440F57946}:3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GENSWF_SLIDE_UID" val="{E9DAF854-4CCA-4E2F-AFB9-3A8338F09654}:2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F2FF9F-2DE6-4ED3-B795-B17FE6742A8E}:307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9F4ACF-8E35-4CFC-A746-FC6062B7FBC5}:2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077074-BFD1-486F-BE49-E91B3731769C}:2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BE749E-3645-48B5-88E5-AC73598F671F}:29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0CD2CC-2C34-4192-B31F-30614BB2942D}:30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7E4D88CE92DE49B2D0ADA9E592159C" ma:contentTypeVersion="0" ma:contentTypeDescription="Create a new document." ma:contentTypeScope="" ma:versionID="a17e48804932d37aaceddb84f15d35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7133EC-B612-4789-B0C3-9BBC507442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197FA6-1CB4-4A3F-B90F-AC52C4E3A76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E75DC2-A6D7-4A67-9974-EA19183A71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10317</TotalTime>
  <Words>2008</Words>
  <Application>Microsoft Office PowerPoint</Application>
  <PresentationFormat>Widescreen</PresentationFormat>
  <Paragraphs>251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Medical University of South Carolina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POCT Nova Statstrip Lesson</dc:title>
  <dc:creator>Woodward, Shea</dc:creator>
  <cp:lastModifiedBy>Pregnall, Karen</cp:lastModifiedBy>
  <cp:revision>156</cp:revision>
  <dcterms:created xsi:type="dcterms:W3CDTF">2019-11-14T17:55:57Z</dcterms:created>
  <dcterms:modified xsi:type="dcterms:W3CDTF">2022-09-06T19:55:34Z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0x0101003F7E4D88CE92DE49B2D0ADA9E592159C</vt:lpwstr>
  </property>
  <property fmtid="{D5CDD505-2E9C-101B-9397-08002B2CF9AE}" pid="3" name="ArticulateGUID">
    <vt:lpwstr>F94DFA25-CF61-45B3-90B9-6DED1AABF21E</vt:lpwstr>
  </property>
  <property fmtid="{D5CDD505-2E9C-101B-9397-08002B2CF9AE}" pid="4" name="ArticulatePath">
    <vt:lpwstr>POCT Initial Nova StatStrip Training </vt:lpwstr>
  </property>
</Properties>
</file>