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 id="2147483744" r:id="rId3"/>
    <p:sldMasterId id="2147483756" r:id="rId4"/>
    <p:sldMasterId id="2147483768" r:id="rId5"/>
    <p:sldMasterId id="2147483792" r:id="rId6"/>
  </p:sldMasterIdLst>
  <p:sldIdLst>
    <p:sldId id="256" r:id="rId7"/>
    <p:sldId id="258" r:id="rId8"/>
    <p:sldId id="267" r:id="rId9"/>
    <p:sldId id="259" r:id="rId10"/>
    <p:sldId id="257" r:id="rId11"/>
    <p:sldId id="266" r:id="rId12"/>
    <p:sldId id="260" r:id="rId13"/>
    <p:sldId id="261" r:id="rId14"/>
    <p:sldId id="268" r:id="rId15"/>
    <p:sldId id="269" r:id="rId16"/>
    <p:sldId id="270" r:id="rId17"/>
    <p:sldId id="272" r:id="rId18"/>
    <p:sldId id="274"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autoAdjust="0"/>
    <p:restoredTop sz="94607" autoAdjust="0"/>
  </p:normalViewPr>
  <p:slideViewPr>
    <p:cSldViewPr>
      <p:cViewPr varScale="1">
        <p:scale>
          <a:sx n="62" d="100"/>
          <a:sy n="62" d="100"/>
        </p:scale>
        <p:origin x="-654" y="-90"/>
      </p:cViewPr>
      <p:guideLst>
        <p:guide orient="horz" pos="2160"/>
        <p:guide pos="2880"/>
      </p:guideLst>
    </p:cSldViewPr>
  </p:slideViewPr>
  <p:outlineViewPr>
    <p:cViewPr>
      <p:scale>
        <a:sx n="33" d="100"/>
        <a:sy n="33" d="100"/>
      </p:scale>
      <p:origin x="0" y="619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3DEB4F-B46A-4A54-8510-F9AB15FBE493}" type="datetimeFigureOut">
              <a:rPr lang="en-US" smtClean="0"/>
              <a:pPr/>
              <a:t>3/11/2013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0A8B818-E9C6-47FD-A305-82E8BF365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73DEB4F-B46A-4A54-8510-F9AB15FBE493}" type="datetimeFigureOut">
              <a:rPr lang="en-US" smtClean="0"/>
              <a:pPr/>
              <a:t>3/11/2013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A8B818-E9C6-47FD-A305-82E8BF3651B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73DEB4F-B46A-4A54-8510-F9AB15FBE493}" type="datetimeFigureOut">
              <a:rPr lang="en-US" smtClean="0"/>
              <a:pPr/>
              <a:t>3/11/2013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A8B818-E9C6-47FD-A305-82E8BF3651B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A8B818-E9C6-47FD-A305-82E8BF3651B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A8B818-E9C6-47FD-A305-82E8BF3651B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A8B818-E9C6-47FD-A305-82E8BF3651B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A8B818-E9C6-47FD-A305-82E8BF3651B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A8B818-E9C6-47FD-A305-82E8BF3651B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3DEB4F-B46A-4A54-8510-F9AB15FBE493}" type="datetimeFigureOut">
              <a:rPr lang="en-US" smtClean="0"/>
              <a:pPr/>
              <a:t>3/11/2013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3DEB4F-B46A-4A54-8510-F9AB15FBE493}" type="datetimeFigureOut">
              <a:rPr lang="en-US" smtClean="0"/>
              <a:pPr/>
              <a:t>3/11/2013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0A8B818-E9C6-47FD-A305-82E8BF3651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73DEB4F-B46A-4A54-8510-F9AB15FBE493}" type="datetimeFigureOut">
              <a:rPr lang="en-US" smtClean="0"/>
              <a:pPr/>
              <a:t>3/11/2013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73DEB4F-B46A-4A54-8510-F9AB15FBE493}" type="datetimeFigureOut">
              <a:rPr lang="en-US" smtClean="0"/>
              <a:pPr/>
              <a:t>3/11/2013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0A8B818-E9C6-47FD-A305-82E8BF3651B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73DEB4F-B46A-4A54-8510-F9AB15FBE493}" type="datetimeFigureOut">
              <a:rPr lang="en-US" smtClean="0"/>
              <a:pPr/>
              <a:t>3/11/2013</a:t>
            </a:fld>
            <a:endParaRPr lang="en-US"/>
          </a:p>
        </p:txBody>
      </p:sp>
      <p:sp>
        <p:nvSpPr>
          <p:cNvPr id="10" name="Slide Number Placeholder 9"/>
          <p:cNvSpPr>
            <a:spLocks noGrp="1"/>
          </p:cNvSpPr>
          <p:nvPr>
            <p:ph type="sldNum" sz="quarter" idx="16"/>
          </p:nvPr>
        </p:nvSpPr>
        <p:spPr/>
        <p:txBody>
          <a:bodyPr rtlCol="0"/>
          <a:lstStyle/>
          <a:p>
            <a:fld id="{40A8B818-E9C6-47FD-A305-82E8BF3651B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73DEB4F-B46A-4A54-8510-F9AB15FBE493}" type="datetimeFigureOut">
              <a:rPr lang="en-US" smtClean="0"/>
              <a:pPr/>
              <a:t>3/11/2013</a:t>
            </a:fld>
            <a:endParaRPr lang="en-US"/>
          </a:p>
        </p:txBody>
      </p:sp>
      <p:sp>
        <p:nvSpPr>
          <p:cNvPr id="12" name="Slide Number Placeholder 11"/>
          <p:cNvSpPr>
            <a:spLocks noGrp="1"/>
          </p:cNvSpPr>
          <p:nvPr>
            <p:ph type="sldNum" sz="quarter" idx="16"/>
          </p:nvPr>
        </p:nvSpPr>
        <p:spPr/>
        <p:txBody>
          <a:bodyPr rtlCol="0"/>
          <a:lstStyle/>
          <a:p>
            <a:fld id="{40A8B818-E9C6-47FD-A305-82E8BF3651B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0A8B818-E9C6-47FD-A305-82E8BF3651B0}"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0A8B818-E9C6-47FD-A305-82E8BF3651B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73DEB4F-B46A-4A54-8510-F9AB15FBE493}" type="datetimeFigureOut">
              <a:rPr lang="en-US" smtClean="0"/>
              <a:pPr/>
              <a:t>3/11/2013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0A8B818-E9C6-47FD-A305-82E8BF3651B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A8B818-E9C6-47FD-A305-82E8BF3651B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3DEB4F-B46A-4A54-8510-F9AB15FBE493}" type="datetimeFigureOut">
              <a:rPr lang="en-US" smtClean="0"/>
              <a:pPr/>
              <a:t>3/11/2013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3DEB4F-B46A-4A54-8510-F9AB15FBE493}" type="datetimeFigureOut">
              <a:rPr lang="en-US" smtClean="0"/>
              <a:pPr/>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B818-E9C6-47FD-A305-82E8BF3651B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73DEB4F-B46A-4A54-8510-F9AB15FBE493}" type="datetimeFigureOut">
              <a:rPr lang="en-US" smtClean="0"/>
              <a:pPr/>
              <a:t>3/11/2013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3DEB4F-B46A-4A54-8510-F9AB15FBE493}" type="datetimeFigureOut">
              <a:rPr lang="en-US" smtClean="0"/>
              <a:pPr/>
              <a:t>3/11/2013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0A8B818-E9C6-47FD-A305-82E8BF365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3DEB4F-B46A-4A54-8510-F9AB15FBE493}" type="datetimeFigureOut">
              <a:rPr lang="en-US" smtClean="0"/>
              <a:pPr/>
              <a:t>3/11/2013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A8B818-E9C6-47FD-A305-82E8BF3651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73DEB4F-B46A-4A54-8510-F9AB15FBE493}" type="datetimeFigureOut">
              <a:rPr lang="en-US" smtClean="0"/>
              <a:pPr/>
              <a:t>3/11/2013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0A8B818-E9C6-47FD-A305-82E8BF3651B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73DEB4F-B46A-4A54-8510-F9AB15FBE493}" type="datetimeFigureOut">
              <a:rPr lang="en-US" smtClean="0"/>
              <a:pPr/>
              <a:t>3/11/2013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73DEB4F-B46A-4A54-8510-F9AB15FBE493}" type="datetimeFigureOut">
              <a:rPr lang="en-US" smtClean="0"/>
              <a:pPr/>
              <a:t>3/11/2013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A8B818-E9C6-47FD-A305-82E8BF3651B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73DEB4F-B46A-4A54-8510-F9AB15FBE493}" type="datetimeFigureOut">
              <a:rPr lang="en-US" smtClean="0"/>
              <a:pPr/>
              <a:t>3/11/2013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0A8B818-E9C6-47FD-A305-82E8BF3651B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3DEB4F-B46A-4A54-8510-F9AB15FBE493}" type="datetimeFigureOut">
              <a:rPr lang="en-US" smtClean="0"/>
              <a:pPr/>
              <a:t>3/11/2013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A8B818-E9C6-47FD-A305-82E8BF3651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73DEB4F-B46A-4A54-8510-F9AB15FBE493}" type="datetimeFigureOut">
              <a:rPr lang="en-US" smtClean="0"/>
              <a:pPr/>
              <a:t>3/11/2013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73DEB4F-B46A-4A54-8510-F9AB15FBE493}" type="datetimeFigureOut">
              <a:rPr lang="en-US" smtClean="0"/>
              <a:pPr/>
              <a:t>3/11/2013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0A8B818-E9C6-47FD-A305-82E8BF3651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COMPLIANCE</a:t>
            </a:r>
            <a:endParaRPr lang="en-US" sz="6600" dirty="0"/>
          </a:p>
        </p:txBody>
      </p:sp>
      <p:sp>
        <p:nvSpPr>
          <p:cNvPr id="3" name="Subtitle 2"/>
          <p:cNvSpPr>
            <a:spLocks noGrp="1"/>
          </p:cNvSpPr>
          <p:nvPr>
            <p:ph type="subTitle" idx="1"/>
          </p:nvPr>
        </p:nvSpPr>
        <p:spPr/>
        <p:txBody>
          <a:bodyPr/>
          <a:lstStyle/>
          <a:p>
            <a:r>
              <a:rPr lang="en-US" dirty="0" smtClean="0">
                <a:solidFill>
                  <a:srgbClr val="FF0000"/>
                </a:solidFill>
              </a:rPr>
              <a:t>Department of Laboratory Medicine</a:t>
            </a:r>
          </a:p>
          <a:p>
            <a:r>
              <a:rPr lang="en-US" dirty="0" smtClean="0">
                <a:solidFill>
                  <a:srgbClr val="FF0000"/>
                </a:solidFill>
              </a:rPr>
              <a:t>Columbus Regional Healthcare System</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4" name="Content Placeholder 3"/>
          <p:cNvSpPr>
            <a:spLocks noGrp="1"/>
          </p:cNvSpPr>
          <p:nvPr>
            <p:ph sz="quarter" idx="1"/>
          </p:nvPr>
        </p:nvSpPr>
        <p:spPr/>
        <p:txBody>
          <a:bodyPr/>
          <a:lstStyle/>
          <a:p>
            <a:r>
              <a:rPr lang="en-US" dirty="0" smtClean="0"/>
              <a:t>Billing Urinalysis procedures – </a:t>
            </a:r>
          </a:p>
          <a:p>
            <a:endParaRPr lang="en-US" dirty="0" smtClean="0"/>
          </a:p>
          <a:p>
            <a:pPr>
              <a:buNone/>
            </a:pPr>
            <a:r>
              <a:rPr lang="en-US" dirty="0" smtClean="0"/>
              <a:t>Urinalysis procedures which include multiple tests must not be “unbundled” into component procedures.  Only one urinalysis procedure per outpatient per date of service may be billed to federally funded programs.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Billing Organ and Disease Panels –  (CMP, </a:t>
            </a:r>
            <a:r>
              <a:rPr lang="en-US" dirty="0" err="1" smtClean="0"/>
              <a:t>BMP,etc</a:t>
            </a:r>
            <a:r>
              <a:rPr lang="en-US" dirty="0" smtClean="0"/>
              <a:t>.)</a:t>
            </a:r>
          </a:p>
          <a:p>
            <a:endParaRPr lang="en-US" dirty="0" smtClean="0"/>
          </a:p>
          <a:p>
            <a:pPr>
              <a:buNone/>
            </a:pPr>
            <a:r>
              <a:rPr lang="en-US" dirty="0" smtClean="0"/>
              <a:t>Duplicate chemistry components or panels per outpatient per date of service will not be billed to federally funded programs.  Chemistry components will only be bundled to the panel level when all of the tests in the panel are ordered and performed.</a:t>
            </a:r>
          </a:p>
          <a:p>
            <a:pPr>
              <a:buNone/>
            </a:pPr>
            <a:r>
              <a:rPr lang="en-US" dirty="0" smtClean="0"/>
              <a:t>Example:  Dr. writes order “</a:t>
            </a:r>
            <a:r>
              <a:rPr lang="en-US" dirty="0" err="1" smtClean="0"/>
              <a:t>Glu</a:t>
            </a:r>
            <a:r>
              <a:rPr lang="en-US" dirty="0" smtClean="0"/>
              <a:t>, Na, K, </a:t>
            </a:r>
            <a:r>
              <a:rPr lang="en-US" dirty="0" err="1" smtClean="0"/>
              <a:t>Cl</a:t>
            </a:r>
            <a:r>
              <a:rPr lang="en-US" dirty="0" smtClean="0"/>
              <a:t>, C02, Calcium, </a:t>
            </a:r>
            <a:r>
              <a:rPr lang="en-US" dirty="0" err="1" smtClean="0"/>
              <a:t>Creatinine</a:t>
            </a:r>
            <a:r>
              <a:rPr lang="en-US" dirty="0" smtClean="0"/>
              <a:t>” we would order a BMP – not individual tests.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Compliance Enforcement</a:t>
            </a:r>
            <a:endParaRPr lang="en-US" dirty="0"/>
          </a:p>
        </p:txBody>
      </p:sp>
      <p:sp>
        <p:nvSpPr>
          <p:cNvPr id="11267" name="Content Placeholder 2"/>
          <p:cNvSpPr>
            <a:spLocks noGrp="1"/>
          </p:cNvSpPr>
          <p:nvPr>
            <p:ph idx="1"/>
          </p:nvPr>
        </p:nvSpPr>
        <p:spPr/>
        <p:txBody>
          <a:bodyPr/>
          <a:lstStyle/>
          <a:p>
            <a:r>
              <a:rPr lang="en-US" smtClean="0"/>
              <a:t>3 agencies responsible for enforcement:</a:t>
            </a:r>
          </a:p>
          <a:p>
            <a:pPr lvl="1"/>
            <a:r>
              <a:rPr lang="en-US" smtClean="0"/>
              <a:t>Office of the Inspector General (OIG)</a:t>
            </a:r>
          </a:p>
          <a:p>
            <a:pPr lvl="1"/>
            <a:r>
              <a:rPr lang="en-US" smtClean="0"/>
              <a:t>Department of Justice (DOJ)</a:t>
            </a:r>
          </a:p>
          <a:p>
            <a:pPr lvl="1"/>
            <a:r>
              <a:rPr lang="en-US" smtClean="0"/>
              <a:t>Federal Bureau of Investigation (FBI)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Compliance Program</a:t>
            </a:r>
            <a:endParaRPr lang="en-US" dirty="0"/>
          </a:p>
        </p:txBody>
      </p:sp>
      <p:sp>
        <p:nvSpPr>
          <p:cNvPr id="12291" name="Content Placeholder 2"/>
          <p:cNvSpPr>
            <a:spLocks noGrp="1"/>
          </p:cNvSpPr>
          <p:nvPr>
            <p:ph idx="1"/>
          </p:nvPr>
        </p:nvSpPr>
        <p:spPr/>
        <p:txBody>
          <a:bodyPr/>
          <a:lstStyle/>
          <a:p>
            <a:r>
              <a:rPr lang="en-US" smtClean="0"/>
              <a:t>Designed to detect and prevent violations of the law</a:t>
            </a:r>
          </a:p>
          <a:p>
            <a:r>
              <a:rPr lang="en-US" smtClean="0"/>
              <a:t>Mandated by chief executive officer (CEO)</a:t>
            </a:r>
          </a:p>
          <a:p>
            <a:r>
              <a:rPr lang="en-US" smtClean="0"/>
              <a:t>Disciplinary actions up to and including termination</a:t>
            </a:r>
          </a:p>
          <a:p>
            <a:endParaRPr lang="en-US" smtClean="0"/>
          </a:p>
          <a:p>
            <a:endParaRPr lang="en-US" smtClean="0"/>
          </a:p>
          <a:p>
            <a:endParaRPr lang="en-US" smtClean="0"/>
          </a:p>
          <a:p>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EDUCATION (Meeting and Communication Requirements)</a:t>
            </a:r>
            <a:endParaRPr lang="en-US" dirty="0"/>
          </a:p>
        </p:txBody>
      </p:sp>
      <p:sp>
        <p:nvSpPr>
          <p:cNvPr id="3" name="Content Placeholder 2"/>
          <p:cNvSpPr>
            <a:spLocks noGrp="1"/>
          </p:cNvSpPr>
          <p:nvPr>
            <p:ph idx="1"/>
          </p:nvPr>
        </p:nvSpPr>
        <p:spPr/>
        <p:txBody>
          <a:bodyPr/>
          <a:lstStyle/>
          <a:p>
            <a:r>
              <a:rPr lang="en-US" dirty="0" smtClean="0"/>
              <a:t>FCA meeting attendance will provide the FCA with opportunity to stay abreast of the current compliance environment, rules and regulations.  </a:t>
            </a:r>
            <a:r>
              <a:rPr lang="en-US" sz="2400" dirty="0" smtClean="0"/>
              <a:t>(FCA= Facility Compliance Advisor, this is Donna Godwin &amp; Janet Royal)</a:t>
            </a:r>
          </a:p>
          <a:p>
            <a:r>
              <a:rPr lang="en-US" dirty="0" smtClean="0"/>
              <a:t>Document  new employee orientation for lab compliance and update staff on any policy updates as needed annually.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COMPLIANCE ?</a:t>
            </a:r>
            <a:endParaRPr lang="en-US" dirty="0"/>
          </a:p>
        </p:txBody>
      </p:sp>
      <p:sp>
        <p:nvSpPr>
          <p:cNvPr id="3" name="Content Placeholder 2"/>
          <p:cNvSpPr>
            <a:spLocks noGrp="1"/>
          </p:cNvSpPr>
          <p:nvPr>
            <p:ph idx="1"/>
          </p:nvPr>
        </p:nvSpPr>
        <p:spPr/>
        <p:txBody>
          <a:bodyPr>
            <a:normAutofit fontScale="92500"/>
          </a:bodyPr>
          <a:lstStyle/>
          <a:p>
            <a:r>
              <a:rPr lang="en-US" dirty="0" smtClean="0"/>
              <a:t> Columbus Regional Healthcare System is an organization which strives to be fully compliant with all of the complex rules and regulations governing the health care industry. </a:t>
            </a:r>
          </a:p>
          <a:p>
            <a:r>
              <a:rPr lang="en-US" dirty="0" smtClean="0"/>
              <a:t> As government health care regulations and their enforcement are extremely complex areas of the law and because the Hospital is committed to full compliance with these rules and regulations, the Hospital has launched a Corporate Compliance Program. </a:t>
            </a:r>
          </a:p>
          <a:p>
            <a:r>
              <a:rPr lang="en-US" dirty="0" smtClean="0"/>
              <a:t>Billing </a:t>
            </a:r>
            <a:r>
              <a:rPr lang="en-US" dirty="0" smtClean="0"/>
              <a:t>audits performed on a quarterly basis to ensure the accuracy and completeness of billing for lab testing. </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COMPLIANCE ?</a:t>
            </a:r>
            <a:endParaRPr lang="en-US" dirty="0"/>
          </a:p>
        </p:txBody>
      </p:sp>
      <p:sp>
        <p:nvSpPr>
          <p:cNvPr id="3" name="Content Placeholder 2"/>
          <p:cNvSpPr>
            <a:spLocks noGrp="1"/>
          </p:cNvSpPr>
          <p:nvPr>
            <p:ph idx="1"/>
          </p:nvPr>
        </p:nvSpPr>
        <p:spPr/>
        <p:txBody>
          <a:bodyPr>
            <a:normAutofit/>
          </a:bodyPr>
          <a:lstStyle/>
          <a:p>
            <a:r>
              <a:rPr lang="en-US" dirty="0" smtClean="0"/>
              <a:t> The CRHS compliance program is available to read on </a:t>
            </a:r>
            <a:r>
              <a:rPr lang="en-US" dirty="0" err="1" smtClean="0"/>
              <a:t>eScoop</a:t>
            </a:r>
            <a:r>
              <a:rPr lang="en-US" dirty="0" smtClean="0"/>
              <a:t> / Policies &amp; Procedures.</a:t>
            </a:r>
          </a:p>
          <a:p>
            <a:pPr>
              <a:buNone/>
            </a:pPr>
            <a:endParaRPr lang="en-US" dirty="0" smtClean="0"/>
          </a:p>
          <a:p>
            <a:r>
              <a:rPr lang="en-US" dirty="0" smtClean="0"/>
              <a:t>The Laboratory compliance notebook is available on the Lab Table of Contents Icon and a printed version is on the bookshelf by the Lab Director’s office.</a:t>
            </a:r>
          </a:p>
          <a:p>
            <a:endParaRPr lang="en-US" dirty="0" smtClean="0"/>
          </a:p>
          <a:p>
            <a:r>
              <a:rPr lang="en-US" dirty="0" smtClean="0"/>
              <a:t>Employees should read and review all compliance policies annually.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BILLING AUDIT</a:t>
            </a:r>
            <a:endParaRPr lang="en-US" dirty="0"/>
          </a:p>
        </p:txBody>
      </p:sp>
      <p:sp>
        <p:nvSpPr>
          <p:cNvPr id="3" name="Content Placeholder 2"/>
          <p:cNvSpPr>
            <a:spLocks noGrp="1"/>
          </p:cNvSpPr>
          <p:nvPr>
            <p:ph sz="quarter" idx="1"/>
          </p:nvPr>
        </p:nvSpPr>
        <p:spPr>
          <a:xfrm>
            <a:off x="304800" y="1527048"/>
            <a:ext cx="8500872" cy="4797552"/>
          </a:xfrm>
        </p:spPr>
        <p:txBody>
          <a:bodyPr>
            <a:normAutofit fontScale="92500" lnSpcReduction="10000"/>
          </a:bodyPr>
          <a:lstStyle/>
          <a:p>
            <a:pPr>
              <a:buNone/>
            </a:pPr>
            <a:r>
              <a:rPr lang="en-US" sz="2800" b="1" dirty="0" smtClean="0"/>
              <a:t>Items reviewed during an audit:</a:t>
            </a:r>
          </a:p>
          <a:p>
            <a:r>
              <a:rPr lang="en-US" dirty="0" smtClean="0"/>
              <a:t>Is physician signature on the order?</a:t>
            </a:r>
          </a:p>
          <a:p>
            <a:r>
              <a:rPr lang="en-US" dirty="0" smtClean="0"/>
              <a:t>Is result present?</a:t>
            </a:r>
          </a:p>
          <a:p>
            <a:r>
              <a:rPr lang="en-US" dirty="0" smtClean="0"/>
              <a:t>Is an order present?</a:t>
            </a:r>
          </a:p>
          <a:p>
            <a:r>
              <a:rPr lang="en-US" dirty="0" smtClean="0"/>
              <a:t>Is the proper Diagnosis code(s) present on order &amp;  insurance form submitted?</a:t>
            </a:r>
          </a:p>
          <a:p>
            <a:r>
              <a:rPr lang="en-US" dirty="0" smtClean="0"/>
              <a:t>Is proper revenue code present?</a:t>
            </a:r>
          </a:p>
          <a:p>
            <a:r>
              <a:rPr lang="en-US" dirty="0" smtClean="0"/>
              <a:t>Is proper CPT/HCPCS code present?</a:t>
            </a:r>
          </a:p>
          <a:p>
            <a:r>
              <a:rPr lang="en-US" dirty="0" smtClean="0"/>
              <a:t>Are duplicate services found on claim?</a:t>
            </a:r>
          </a:p>
          <a:p>
            <a:r>
              <a:rPr lang="en-US" dirty="0" smtClean="0"/>
              <a:t>Was the insurance submitted the insurance that was filed?</a:t>
            </a:r>
          </a:p>
          <a:p>
            <a:endParaRPr lang="en-US" dirty="0" smtClean="0"/>
          </a:p>
          <a:p>
            <a:endParaRPr lang="en-US" dirty="0" smtClean="0"/>
          </a:p>
          <a:p>
            <a:pPr>
              <a:buNone/>
            </a:pPr>
            <a:endParaRPr lang="en-US" dirty="0" smtClean="0"/>
          </a:p>
          <a:p>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dirty="0" smtClean="0"/>
          </a:p>
          <a:p>
            <a:r>
              <a:rPr lang="en-US" dirty="0" smtClean="0"/>
              <a:t>It is only compliant to charge </a:t>
            </a:r>
          </a:p>
          <a:p>
            <a:pPr>
              <a:buNone/>
            </a:pPr>
            <a:r>
              <a:rPr lang="en-US" dirty="0" smtClean="0"/>
              <a:t>  one draw fee per patient per</a:t>
            </a:r>
          </a:p>
          <a:p>
            <a:pPr>
              <a:buNone/>
            </a:pPr>
            <a:r>
              <a:rPr lang="en-US" dirty="0" smtClean="0"/>
              <a:t>  day.</a:t>
            </a:r>
          </a:p>
          <a:p>
            <a:pPr>
              <a:buNone/>
            </a:pPr>
            <a:endParaRPr lang="en-US" dirty="0" smtClean="0"/>
          </a:p>
          <a:p>
            <a:pPr>
              <a:buNone/>
            </a:pPr>
            <a:r>
              <a:rPr lang="en-US" dirty="0" smtClean="0">
                <a:solidFill>
                  <a:srgbClr val="FF0000"/>
                </a:solidFill>
              </a:rPr>
              <a:t>**</a:t>
            </a:r>
            <a:r>
              <a:rPr lang="en-US" sz="1800" dirty="0" smtClean="0">
                <a:solidFill>
                  <a:srgbClr val="FF0000"/>
                </a:solidFill>
              </a:rPr>
              <a:t>This is a example of duplicating and overcharging patients**</a:t>
            </a:r>
            <a:endParaRPr lang="en-US" dirty="0">
              <a:solidFill>
                <a:srgbClr val="FF0000"/>
              </a:solidFill>
            </a:endParaRPr>
          </a:p>
        </p:txBody>
      </p:sp>
      <p:sp>
        <p:nvSpPr>
          <p:cNvPr id="2" name="Title 1"/>
          <p:cNvSpPr>
            <a:spLocks noGrp="1"/>
          </p:cNvSpPr>
          <p:nvPr>
            <p:ph type="title"/>
          </p:nvPr>
        </p:nvSpPr>
        <p:spPr/>
        <p:txBody>
          <a:bodyPr/>
          <a:lstStyle/>
          <a:p>
            <a:r>
              <a:rPr lang="en-US" dirty="0" smtClean="0"/>
              <a:t>Phlebotomy Draw Fee</a:t>
            </a:r>
            <a:endParaRPr lang="en-US" dirty="0"/>
          </a:p>
        </p:txBody>
      </p:sp>
      <p:pic>
        <p:nvPicPr>
          <p:cNvPr id="1027" name="Picture 3" descr="C:\Documents and Settings\lab.kdj\Local Settings\Temporary Internet Files\Content.IE5\CJJ3XA4R\MC900281050[1].wmf"/>
          <p:cNvPicPr>
            <a:picLocks noChangeAspect="1" noChangeArrowheads="1"/>
          </p:cNvPicPr>
          <p:nvPr/>
        </p:nvPicPr>
        <p:blipFill>
          <a:blip r:embed="rId2" cstate="print"/>
          <a:srcRect/>
          <a:stretch>
            <a:fillRect/>
          </a:stretch>
        </p:blipFill>
        <p:spPr bwMode="auto">
          <a:xfrm>
            <a:off x="6477000" y="1524000"/>
            <a:ext cx="2213572" cy="168092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the responsibility of the lab to ensure that duplicate tests are identified by the Order Entry system, that the tests are not performed and are not billed for.</a:t>
            </a:r>
          </a:p>
          <a:p>
            <a:endParaRPr lang="en-US" dirty="0" smtClean="0"/>
          </a:p>
          <a:p>
            <a:endParaRPr lang="en-US" dirty="0"/>
          </a:p>
        </p:txBody>
      </p:sp>
      <p:sp>
        <p:nvSpPr>
          <p:cNvPr id="3" name="Title 2"/>
          <p:cNvSpPr>
            <a:spLocks noGrp="1"/>
          </p:cNvSpPr>
          <p:nvPr>
            <p:ph type="title"/>
          </p:nvPr>
        </p:nvSpPr>
        <p:spPr/>
        <p:txBody>
          <a:bodyPr/>
          <a:lstStyle/>
          <a:p>
            <a:r>
              <a:rPr lang="en-US" dirty="0" smtClean="0"/>
              <a:t>Duplicate Tests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SKILLED NURSING HOME AUDIT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semi-annual review of outreach referrals from a SNF to ensure that SNF is designating when to bill the SNF for part-A patients.</a:t>
            </a:r>
          </a:p>
          <a:p>
            <a:pPr>
              <a:buNone/>
            </a:pPr>
            <a:endParaRPr lang="en-US" dirty="0" smtClean="0"/>
          </a:p>
          <a:p>
            <a:pPr>
              <a:buNone/>
            </a:pPr>
            <a:r>
              <a:rPr lang="en-US" dirty="0" smtClean="0"/>
              <a:t>If the patient is in a Part-A status, the hospital has to bill the nursing home for the lab tests.</a:t>
            </a:r>
          </a:p>
          <a:p>
            <a:pPr>
              <a:buNone/>
            </a:pPr>
            <a:r>
              <a:rPr lang="en-US" dirty="0" smtClean="0"/>
              <a:t>If the patient is in a Part-B status, the hospital sends the bill directly to CMS (Medicare).</a:t>
            </a:r>
          </a:p>
          <a:p>
            <a:pPr>
              <a:buNone/>
            </a:pPr>
            <a:r>
              <a:rPr lang="en-US" dirty="0" smtClean="0"/>
              <a:t>The nursing home must designate on the requisition who to bill.</a:t>
            </a:r>
          </a:p>
          <a:p>
            <a:pPr>
              <a:buNone/>
            </a:pPr>
            <a:endParaRPr lang="en-US" dirty="0" smtClean="0"/>
          </a:p>
          <a:p>
            <a:pPr>
              <a:buNone/>
            </a:pPr>
            <a:r>
              <a:rPr lang="en-US" sz="2000" dirty="0" smtClean="0"/>
              <a:t>SNF= Skilled Nursing Facility</a:t>
            </a:r>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v"/>
            </a:pPr>
            <a:r>
              <a:rPr lang="en-US" dirty="0" smtClean="0"/>
              <a:t>Annually review updates for CPT/HCPCS codes for all lab tests and make changes to </a:t>
            </a:r>
            <a:r>
              <a:rPr lang="en-US" dirty="0" err="1" smtClean="0"/>
              <a:t>chargemaster</a:t>
            </a:r>
            <a:r>
              <a:rPr lang="en-US" dirty="0" smtClean="0"/>
              <a:t> as needed.</a:t>
            </a:r>
          </a:p>
          <a:p>
            <a:pPr>
              <a:buFont typeface="Wingdings" pitchFamily="2" charset="2"/>
              <a:buChar char="v"/>
            </a:pPr>
            <a:r>
              <a:rPr lang="en-US" dirty="0" smtClean="0"/>
              <a:t>Maintain documentation and approval for new CPT &amp; UB codes to include the validation of procedure coding.  </a:t>
            </a:r>
            <a:r>
              <a:rPr lang="en-US" sz="2400" dirty="0" smtClean="0"/>
              <a:t>(UB = Universal Billing, billing form for the government)</a:t>
            </a:r>
          </a:p>
          <a:p>
            <a:pPr>
              <a:buFont typeface="Wingdings" pitchFamily="2" charset="2"/>
              <a:buChar char="v"/>
            </a:pPr>
            <a:r>
              <a:rPr lang="en-US" dirty="0" smtClean="0"/>
              <a:t>Review Lab Compliance Module for updates as needed.  Ensure that all procedures are implemented and monitor for adherence to policies.</a:t>
            </a:r>
          </a:p>
          <a:p>
            <a:pPr>
              <a:buFont typeface="Wingdings" pitchFamily="2" charset="2"/>
              <a:buChar char="v"/>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COMPLIANCE MANAGEMENT ISSUES</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v"/>
            </a:pPr>
            <a:r>
              <a:rPr lang="en-US" dirty="0" smtClean="0"/>
              <a:t>Billing Hematology procedures – </a:t>
            </a:r>
          </a:p>
          <a:p>
            <a:pPr>
              <a:buFont typeface="Wingdings" pitchFamily="2" charset="2"/>
              <a:buChar char="v"/>
            </a:pPr>
            <a:endParaRPr lang="en-US" dirty="0" smtClean="0"/>
          </a:p>
          <a:p>
            <a:pPr>
              <a:buNone/>
            </a:pPr>
            <a:r>
              <a:rPr lang="en-US" dirty="0" smtClean="0"/>
              <a:t>Hematology procedures which include three or more components must not be “unbundled” into individual services.  Only one hematology panel per outpatient per date of service may be billed to federally funded programs.  Hematology procedures billed to a federally funded program must be based on a written order and be medically necessary.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8.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TotalTime>
  <Words>757</Words>
  <Application>Microsoft Office PowerPoint</Application>
  <PresentationFormat>On-screen Show (4:3)</PresentationFormat>
  <Paragraphs>74</Paragraphs>
  <Slides>14</Slides>
  <Notes>0</Notes>
  <HiddenSlides>0</HiddenSlides>
  <MMClips>0</MMClips>
  <ScaleCrop>false</ScaleCrop>
  <HeadingPairs>
    <vt:vector size="4" baseType="variant">
      <vt:variant>
        <vt:lpstr>Theme</vt:lpstr>
      </vt:variant>
      <vt:variant>
        <vt:i4>6</vt:i4>
      </vt:variant>
      <vt:variant>
        <vt:lpstr>Slide Titles</vt:lpstr>
      </vt:variant>
      <vt:variant>
        <vt:i4>14</vt:i4>
      </vt:variant>
    </vt:vector>
  </HeadingPairs>
  <TitlesOfParts>
    <vt:vector size="20" baseType="lpstr">
      <vt:lpstr>Concourse</vt:lpstr>
      <vt:lpstr>Civic</vt:lpstr>
      <vt:lpstr>Solstice</vt:lpstr>
      <vt:lpstr>Flow</vt:lpstr>
      <vt:lpstr>Median</vt:lpstr>
      <vt:lpstr>Module</vt:lpstr>
      <vt:lpstr>COMPLIANCE</vt:lpstr>
      <vt:lpstr>WHAT IS COMPLIANCE ?</vt:lpstr>
      <vt:lpstr>WHAT IS COMPLIANCE ?</vt:lpstr>
      <vt:lpstr>BILLING AUDIT</vt:lpstr>
      <vt:lpstr>Phlebotomy Draw Fee</vt:lpstr>
      <vt:lpstr>Duplicate Tests</vt:lpstr>
      <vt:lpstr>SKILLED NURSING HOME AUDIT</vt:lpstr>
      <vt:lpstr>COMPLIANCE MANAGEMENT ISSUES</vt:lpstr>
      <vt:lpstr>COMPLIANCE MANAGEMENT ISSUES</vt:lpstr>
      <vt:lpstr>COMPLIANCE MANAGEMENT ISSUES</vt:lpstr>
      <vt:lpstr>COMPLIANCE MANAGEMENT ISSUES</vt:lpstr>
      <vt:lpstr>Compliance Enforcement</vt:lpstr>
      <vt:lpstr>Compliance Program</vt:lpstr>
      <vt:lpstr>EDUCATION (Meeting and Communication Requirements)</vt:lpstr>
    </vt:vector>
  </TitlesOfParts>
  <Company>Columbus Regional Healthcare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dc:title>
  <dc:creator>lab.kdj</dc:creator>
  <cp:lastModifiedBy>lab.jr</cp:lastModifiedBy>
  <cp:revision>26</cp:revision>
  <dcterms:created xsi:type="dcterms:W3CDTF">2012-07-19T14:29:08Z</dcterms:created>
  <dcterms:modified xsi:type="dcterms:W3CDTF">2013-03-11T21:10:24Z</dcterms:modified>
</cp:coreProperties>
</file>